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8ED638B-A784-4167-B918-9AB33CE08845}" type="datetimeFigureOut">
              <a:rPr lang="es-CO" smtClean="0"/>
              <a:t>14/03/2014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05E483E-379B-4693-ABDE-25320E813910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oca.dis.eafit.edu.c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Búsqueda Binaria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Semillero de programación EAFIT</a:t>
            </a:r>
          </a:p>
          <a:p>
            <a:r>
              <a:rPr lang="es-CO" dirty="0" smtClean="0"/>
              <a:t> Marzo 14 - 2014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09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77423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014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1058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39592" y="436510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Este algoritmo no es tan eficiente, pues en el peor de los casos tomaría O(n), donde n es el tamaño del arreglo V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4631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42661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39592" y="436510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Este algoritmo no es tan eficiente, pues en el peor de los casos tomaría O(N), donde N es el tamaño del arreglo V</a:t>
            </a:r>
            <a:endParaRPr lang="es-CO" sz="32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187624" y="2708920"/>
            <a:ext cx="6696744" cy="15121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1043608" y="2636912"/>
            <a:ext cx="6840760" cy="1728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0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¿Cuál sería una solución más eficiente?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23328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3200" dirty="0" smtClean="0"/>
              <a:t>Comparar el valor buscado con el medio del </a:t>
            </a:r>
            <a:r>
              <a:rPr lang="es-CO" sz="3200" i="1" dirty="0" smtClean="0"/>
              <a:t>espacio de búsqueda</a:t>
            </a:r>
            <a:r>
              <a:rPr lang="es-CO" sz="3200" dirty="0" smtClean="0"/>
              <a:t>. Si no se encontró, el </a:t>
            </a:r>
            <a:r>
              <a:rPr lang="es-CO" sz="3200" i="1" dirty="0" smtClean="0"/>
              <a:t>espacio de búsqueda </a:t>
            </a:r>
            <a:r>
              <a:rPr lang="es-CO" sz="3200" dirty="0" smtClean="0"/>
              <a:t>se reduce a la </a:t>
            </a:r>
            <a:r>
              <a:rPr lang="es-CO" sz="3200" b="1" dirty="0" smtClean="0"/>
              <a:t>mitad </a:t>
            </a:r>
            <a:r>
              <a:rPr lang="es-CO" sz="3200" dirty="0" smtClean="0"/>
              <a:t>hasta encontrar el valor.</a:t>
            </a:r>
          </a:p>
          <a:p>
            <a:pPr algn="just"/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28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 – Aproximación búsqueda binaria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Definir los límites del espacio de búsqueda en el inicio y final del arreglo, entonces nuestro espacio de búsqueda inicial es del tamaño del mismo.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20149"/>
              </p:ext>
            </p:extLst>
          </p:nvPr>
        </p:nvGraphicFramePr>
        <p:xfrm>
          <a:off x="1331640" y="3933056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Flecha arriba"/>
          <p:cNvSpPr/>
          <p:nvPr/>
        </p:nvSpPr>
        <p:spPr>
          <a:xfrm>
            <a:off x="2292328" y="4807157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600" dirty="0" smtClean="0"/>
              <a:t>LOW</a:t>
            </a:r>
            <a:endParaRPr lang="es-CO" sz="1600" dirty="0"/>
          </a:p>
        </p:txBody>
      </p:sp>
      <p:sp>
        <p:nvSpPr>
          <p:cNvPr id="12" name="11 Flecha arriba"/>
          <p:cNvSpPr/>
          <p:nvPr/>
        </p:nvSpPr>
        <p:spPr>
          <a:xfrm>
            <a:off x="6876256" y="4797152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400" dirty="0" smtClean="0"/>
              <a:t>HIGH</a:t>
            </a:r>
            <a:endParaRPr lang="es-CO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899333" y="5747166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278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 – Aproximación búsqueda binaria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smtClean="0"/>
              <a:t>Definir un punto medio con la operación:</a:t>
            </a:r>
          </a:p>
          <a:p>
            <a:pPr marL="0" indent="0" algn="ctr">
              <a:buNone/>
            </a:pPr>
            <a:r>
              <a:rPr lang="es-CO" sz="3200" dirty="0" smtClean="0">
                <a:latin typeface="Arial" pitchFamily="34" charset="0"/>
                <a:cs typeface="Arial" pitchFamily="34" charset="0"/>
              </a:rPr>
              <a:t>MID = (LOW + HIGH) / 2</a:t>
            </a:r>
            <a:endParaRPr lang="es-CO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05632"/>
              </p:ext>
            </p:extLst>
          </p:nvPr>
        </p:nvGraphicFramePr>
        <p:xfrm>
          <a:off x="1331640" y="3933056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Flecha arriba"/>
          <p:cNvSpPr/>
          <p:nvPr/>
        </p:nvSpPr>
        <p:spPr>
          <a:xfrm>
            <a:off x="2292328" y="4807157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600" dirty="0" smtClean="0"/>
              <a:t>LOW</a:t>
            </a:r>
            <a:endParaRPr lang="es-CO" sz="1600" dirty="0"/>
          </a:p>
        </p:txBody>
      </p:sp>
      <p:sp>
        <p:nvSpPr>
          <p:cNvPr id="12" name="11 Flecha arriba"/>
          <p:cNvSpPr/>
          <p:nvPr/>
        </p:nvSpPr>
        <p:spPr>
          <a:xfrm>
            <a:off x="6876256" y="4797152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400" dirty="0" smtClean="0"/>
              <a:t>HIGH</a:t>
            </a:r>
            <a:endParaRPr lang="es-CO" sz="1400" dirty="0"/>
          </a:p>
        </p:txBody>
      </p:sp>
      <p:sp>
        <p:nvSpPr>
          <p:cNvPr id="7" name="6 Flecha arriba"/>
          <p:cNvSpPr/>
          <p:nvPr/>
        </p:nvSpPr>
        <p:spPr>
          <a:xfrm>
            <a:off x="4535528" y="4793266"/>
            <a:ext cx="396512" cy="93999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600" dirty="0" smtClean="0"/>
              <a:t>MID</a:t>
            </a:r>
            <a:endParaRPr lang="es-CO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9333" y="5747166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479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 – Aproximación búsqueda binaria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0728" y="1556792"/>
            <a:ext cx="8229600" cy="3240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800" dirty="0" smtClean="0"/>
              <a:t>Si el valor en la posición MID es el valor que buscamos entonces retornamos MID, en este caso no es, entonces:</a:t>
            </a:r>
          </a:p>
          <a:p>
            <a:pPr algn="just"/>
            <a:r>
              <a:rPr lang="es-CO" sz="1800" dirty="0" smtClean="0">
                <a:cs typeface="Arial" pitchFamily="34" charset="0"/>
              </a:rPr>
              <a:t>Si el valor en la posición MID es menor que el que buscamos quiere decir que el valor a buscar es mayor que el MID, entonces movemos el límite menor (LOW) hacia donde está el MID + 1</a:t>
            </a:r>
          </a:p>
          <a:p>
            <a:pPr algn="just"/>
            <a:r>
              <a:rPr lang="es-CO" sz="1800" dirty="0" smtClean="0">
                <a:cs typeface="Arial" pitchFamily="34" charset="0"/>
              </a:rPr>
              <a:t>Sino, quiere decir que el valor buscado es menor que el MID, por lo que movemos el límite superior hacia el MID – 1</a:t>
            </a:r>
          </a:p>
          <a:p>
            <a:pPr marL="0" indent="0" algn="just">
              <a:buNone/>
            </a:pPr>
            <a:endParaRPr lang="es-CO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8318"/>
              </p:ext>
            </p:extLst>
          </p:nvPr>
        </p:nvGraphicFramePr>
        <p:xfrm>
          <a:off x="1331640" y="3933056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11 Flecha arriba"/>
          <p:cNvSpPr/>
          <p:nvPr/>
        </p:nvSpPr>
        <p:spPr>
          <a:xfrm>
            <a:off x="6876256" y="4797152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400" dirty="0" smtClean="0"/>
              <a:t>HIGH</a:t>
            </a:r>
            <a:endParaRPr lang="es-CO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63609" y="5877272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  <p:sp>
        <p:nvSpPr>
          <p:cNvPr id="9" name="8 Flecha arriba"/>
          <p:cNvSpPr/>
          <p:nvPr/>
        </p:nvSpPr>
        <p:spPr>
          <a:xfrm>
            <a:off x="5327616" y="4797152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600" dirty="0" smtClean="0"/>
              <a:t>LOW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313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 – Aproximación búsqueda binaria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0728" y="1412776"/>
            <a:ext cx="8229600" cy="180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3200" dirty="0" smtClean="0">
                <a:cs typeface="Arial" pitchFamily="34" charset="0"/>
              </a:rPr>
              <a:t>Ahora, encontramos el nuevo valor de MID con la misma fórmula.</a:t>
            </a:r>
          </a:p>
          <a:p>
            <a:pPr marL="0" indent="0" algn="just">
              <a:buNone/>
            </a:pPr>
            <a:r>
              <a:rPr lang="es-CO" sz="3200" dirty="0" smtClean="0">
                <a:cs typeface="Arial" pitchFamily="34" charset="0"/>
              </a:rPr>
              <a:t>Ahora el valor de MID es el buscado, por lo que retornamos esa posición (5)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33563"/>
              </p:ext>
            </p:extLst>
          </p:nvPr>
        </p:nvGraphicFramePr>
        <p:xfrm>
          <a:off x="1331640" y="3933056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Flecha arriba"/>
          <p:cNvSpPr/>
          <p:nvPr/>
        </p:nvSpPr>
        <p:spPr>
          <a:xfrm>
            <a:off x="5327616" y="4797152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600" dirty="0" smtClean="0"/>
              <a:t>LOW</a:t>
            </a:r>
            <a:endParaRPr lang="es-CO" sz="1600" dirty="0"/>
          </a:p>
        </p:txBody>
      </p:sp>
      <p:sp>
        <p:nvSpPr>
          <p:cNvPr id="12" name="11 Flecha arriba"/>
          <p:cNvSpPr/>
          <p:nvPr/>
        </p:nvSpPr>
        <p:spPr>
          <a:xfrm>
            <a:off x="6876256" y="4797152"/>
            <a:ext cx="396512" cy="939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400" dirty="0" smtClean="0"/>
              <a:t>HIGH</a:t>
            </a:r>
            <a:endParaRPr lang="es-CO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63609" y="5877272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  <p:sp>
        <p:nvSpPr>
          <p:cNvPr id="9" name="8 Flecha arriba"/>
          <p:cNvSpPr/>
          <p:nvPr/>
        </p:nvSpPr>
        <p:spPr>
          <a:xfrm>
            <a:off x="6047696" y="4793266"/>
            <a:ext cx="396512" cy="93999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600" dirty="0" smtClean="0"/>
              <a:t>MID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088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 – Aproximación búsqueda binaria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180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3200" dirty="0" smtClean="0">
                <a:cs typeface="Arial" pitchFamily="34" charset="0"/>
              </a:rPr>
              <a:t>Esta solución de búsqueda binaria tomaría en el peor de los casos O(log N), donde N es el tamaño del arreglo V.</a:t>
            </a:r>
          </a:p>
        </p:txBody>
      </p:sp>
    </p:spTree>
    <p:extLst>
      <p:ext uri="{BB962C8B-B14F-4D97-AF65-F5344CB8AC3E}">
        <p14:creationId xmlns:p14="http://schemas.microsoft.com/office/powerpoint/2010/main" val="1797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s-CO" dirty="0" smtClean="0"/>
              <a:t>Seudocódigo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b="1" spc="300" dirty="0" err="1" smtClean="0">
                <a:latin typeface="Lucida Console" pitchFamily="49" charset="0"/>
              </a:rPr>
              <a:t>binary_search</a:t>
            </a:r>
            <a:r>
              <a:rPr lang="es-CO" sz="1800" spc="300" dirty="0">
                <a:latin typeface="Lucida Console" pitchFamily="49" charset="0"/>
              </a:rPr>
              <a:t> </a:t>
            </a:r>
            <a:r>
              <a:rPr lang="es-CO" sz="1800" spc="300" dirty="0" smtClean="0">
                <a:latin typeface="Lucida Console" pitchFamily="49" charset="0"/>
              </a:rPr>
              <a:t>(V, valor):</a:t>
            </a:r>
          </a:p>
          <a:p>
            <a:pPr marL="0" indent="0">
              <a:buNone/>
            </a:pPr>
            <a:r>
              <a:rPr lang="es-CO" sz="1800" spc="300" dirty="0">
                <a:latin typeface="Lucida Console" pitchFamily="49" charset="0"/>
              </a:rPr>
              <a:t>	</a:t>
            </a:r>
            <a:r>
              <a:rPr lang="es-CO" sz="1800" spc="300" dirty="0" err="1" smtClean="0">
                <a:latin typeface="Lucida Console" pitchFamily="49" charset="0"/>
              </a:rPr>
              <a:t>low</a:t>
            </a:r>
            <a:r>
              <a:rPr lang="es-CO" sz="1800" spc="300" dirty="0" smtClean="0">
                <a:latin typeface="Lucida Console" pitchFamily="49" charset="0"/>
              </a:rPr>
              <a:t> = 0</a:t>
            </a:r>
          </a:p>
          <a:p>
            <a:pPr marL="0" indent="0">
              <a:buNone/>
            </a:pPr>
            <a:r>
              <a:rPr lang="es-CO" sz="1800" spc="300" dirty="0">
                <a:latin typeface="Lucida Console" pitchFamily="49" charset="0"/>
              </a:rPr>
              <a:t>	</a:t>
            </a:r>
            <a:r>
              <a:rPr lang="es-CO" sz="1800" spc="300" dirty="0" err="1" smtClean="0">
                <a:latin typeface="Lucida Console" pitchFamily="49" charset="0"/>
              </a:rPr>
              <a:t>high</a:t>
            </a:r>
            <a:r>
              <a:rPr lang="es-CO" sz="1800" spc="300" dirty="0" smtClean="0">
                <a:latin typeface="Lucida Console" pitchFamily="49" charset="0"/>
              </a:rPr>
              <a:t> = </a:t>
            </a:r>
            <a:r>
              <a:rPr lang="es-CO" sz="1800" spc="300" dirty="0" err="1" smtClean="0">
                <a:latin typeface="Lucida Console" pitchFamily="49" charset="0"/>
              </a:rPr>
              <a:t>size</a:t>
            </a:r>
            <a:r>
              <a:rPr lang="es-CO" sz="1800" spc="300" dirty="0" smtClean="0">
                <a:latin typeface="Lucida Console" pitchFamily="49" charset="0"/>
              </a:rPr>
              <a:t>(V) – 1</a:t>
            </a:r>
          </a:p>
          <a:p>
            <a:pPr marL="0" indent="0">
              <a:buNone/>
            </a:pPr>
            <a:r>
              <a:rPr lang="es-CO" sz="1800" spc="300" dirty="0">
                <a:latin typeface="Lucida Console" pitchFamily="49" charset="0"/>
              </a:rPr>
              <a:t>	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r>
              <a:rPr lang="es-CO" sz="1800" spc="300" dirty="0" smtClean="0">
                <a:latin typeface="Lucida Console" pitchFamily="49" charset="0"/>
              </a:rPr>
              <a:t> = (</a:t>
            </a:r>
            <a:r>
              <a:rPr lang="es-CO" sz="1800" spc="300" dirty="0" err="1" smtClean="0">
                <a:latin typeface="Lucida Console" pitchFamily="49" charset="0"/>
              </a:rPr>
              <a:t>low</a:t>
            </a:r>
            <a:r>
              <a:rPr lang="es-CO" sz="1800" spc="300" dirty="0" smtClean="0">
                <a:latin typeface="Lucida Console" pitchFamily="49" charset="0"/>
              </a:rPr>
              <a:t> + </a:t>
            </a:r>
            <a:r>
              <a:rPr lang="es-CO" sz="1800" spc="300" dirty="0" err="1" smtClean="0">
                <a:latin typeface="Lucida Console" pitchFamily="49" charset="0"/>
              </a:rPr>
              <a:t>high</a:t>
            </a:r>
            <a:r>
              <a:rPr lang="es-CO" sz="1800" spc="300" dirty="0" smtClean="0">
                <a:latin typeface="Lucida Console" pitchFamily="49" charset="0"/>
              </a:rPr>
              <a:t>) / 2</a:t>
            </a:r>
          </a:p>
          <a:p>
            <a:pPr marL="0" indent="0">
              <a:buNone/>
            </a:pPr>
            <a:r>
              <a:rPr lang="es-CO" sz="1800" spc="300" dirty="0">
                <a:latin typeface="Lucida Console" pitchFamily="49" charset="0"/>
              </a:rPr>
              <a:t>	</a:t>
            </a:r>
            <a:r>
              <a:rPr lang="es-CO" sz="1800" b="1" spc="300" dirty="0" err="1" smtClean="0">
                <a:latin typeface="Lucida Console" pitchFamily="49" charset="0"/>
              </a:rPr>
              <a:t>while</a:t>
            </a:r>
            <a:r>
              <a:rPr lang="es-CO" sz="1800" spc="300" dirty="0" smtClean="0">
                <a:latin typeface="Lucida Console" pitchFamily="49" charset="0"/>
              </a:rPr>
              <a:t> </a:t>
            </a:r>
            <a:r>
              <a:rPr lang="es-CO" sz="1800" spc="300" dirty="0" err="1" smtClean="0">
                <a:latin typeface="Lucida Console" pitchFamily="49" charset="0"/>
              </a:rPr>
              <a:t>low</a:t>
            </a:r>
            <a:r>
              <a:rPr lang="es-CO" sz="1800" spc="300" dirty="0" smtClean="0">
                <a:latin typeface="Lucida Console" pitchFamily="49" charset="0"/>
              </a:rPr>
              <a:t> &lt;= </a:t>
            </a:r>
            <a:r>
              <a:rPr lang="es-CO" sz="1800" spc="300" dirty="0" err="1" smtClean="0">
                <a:latin typeface="Lucida Console" pitchFamily="49" charset="0"/>
              </a:rPr>
              <a:t>high</a:t>
            </a:r>
            <a:r>
              <a:rPr lang="es-CO" sz="1800" spc="300" dirty="0" smtClean="0">
                <a:latin typeface="Lucida Console" pitchFamily="49" charset="0"/>
              </a:rPr>
              <a:t> </a:t>
            </a:r>
            <a:r>
              <a:rPr lang="es-CO" sz="1800" b="1" spc="300" dirty="0" smtClean="0">
                <a:latin typeface="Lucida Console" pitchFamily="49" charset="0"/>
              </a:rPr>
              <a:t>do</a:t>
            </a: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</a:t>
            </a:r>
            <a:r>
              <a:rPr lang="es-CO" sz="1800" b="1" spc="300" dirty="0" err="1" smtClean="0">
                <a:latin typeface="Lucida Console" pitchFamily="49" charset="0"/>
              </a:rPr>
              <a:t>if</a:t>
            </a:r>
            <a:r>
              <a:rPr lang="es-CO" sz="1800" b="1" spc="300" dirty="0">
                <a:latin typeface="Lucida Console" pitchFamily="49" charset="0"/>
              </a:rPr>
              <a:t> </a:t>
            </a:r>
            <a:r>
              <a:rPr lang="es-CO" sz="1800" spc="300" dirty="0" smtClean="0">
                <a:latin typeface="Lucida Console" pitchFamily="49" charset="0"/>
              </a:rPr>
              <a:t>v[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r>
              <a:rPr lang="es-CO" sz="1800" spc="300" dirty="0" smtClean="0">
                <a:latin typeface="Lucida Console" pitchFamily="49" charset="0"/>
              </a:rPr>
              <a:t>] = valor </a:t>
            </a:r>
            <a:r>
              <a:rPr lang="es-CO" sz="1800" b="1" spc="300" dirty="0" err="1" smtClean="0">
                <a:latin typeface="Lucida Console" pitchFamily="49" charset="0"/>
              </a:rPr>
              <a:t>then</a:t>
            </a:r>
            <a:r>
              <a:rPr lang="es-CO" sz="1800" b="1" spc="300" dirty="0" smtClean="0"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	</a:t>
            </a:r>
            <a:r>
              <a:rPr lang="es-CO" sz="1800" b="1" spc="300" dirty="0" err="1" smtClean="0">
                <a:latin typeface="Lucida Console" pitchFamily="49" charset="0"/>
              </a:rPr>
              <a:t>return</a:t>
            </a:r>
            <a:r>
              <a:rPr lang="es-CO" sz="1800" spc="300" dirty="0" smtClean="0">
                <a:latin typeface="Lucida Console" pitchFamily="49" charset="0"/>
              </a:rPr>
              <a:t> 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endParaRPr lang="es-CO" sz="1800" spc="3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</a:t>
            </a:r>
            <a:r>
              <a:rPr lang="es-CO" sz="1800" b="1" spc="300" dirty="0" err="1" smtClean="0">
                <a:latin typeface="Lucida Console" pitchFamily="49" charset="0"/>
              </a:rPr>
              <a:t>else</a:t>
            </a:r>
            <a:r>
              <a:rPr lang="es-CO" sz="1800" b="1" spc="300" dirty="0" smtClean="0">
                <a:latin typeface="Lucida Console" pitchFamily="49" charset="0"/>
              </a:rPr>
              <a:t> </a:t>
            </a:r>
            <a:r>
              <a:rPr lang="es-CO" sz="1800" b="1" spc="300" dirty="0" err="1" smtClean="0">
                <a:latin typeface="Lucida Console" pitchFamily="49" charset="0"/>
              </a:rPr>
              <a:t>if</a:t>
            </a:r>
            <a:r>
              <a:rPr lang="es-CO" sz="1800" b="1" spc="300" dirty="0" smtClean="0">
                <a:latin typeface="Lucida Console" pitchFamily="49" charset="0"/>
              </a:rPr>
              <a:t> </a:t>
            </a:r>
            <a:r>
              <a:rPr lang="es-CO" sz="1800" spc="300" dirty="0" smtClean="0">
                <a:latin typeface="Lucida Console" pitchFamily="49" charset="0"/>
              </a:rPr>
              <a:t>v[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r>
              <a:rPr lang="es-CO" sz="1800" spc="300" dirty="0" smtClean="0">
                <a:latin typeface="Lucida Console" pitchFamily="49" charset="0"/>
              </a:rPr>
              <a:t>] &lt; valor </a:t>
            </a:r>
            <a:r>
              <a:rPr lang="es-CO" sz="1800" b="1" spc="300" dirty="0" err="1" smtClean="0">
                <a:latin typeface="Lucida Console" pitchFamily="49" charset="0"/>
              </a:rPr>
              <a:t>then</a:t>
            </a:r>
            <a:endParaRPr lang="es-CO" sz="1800" b="1" spc="3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	</a:t>
            </a:r>
            <a:r>
              <a:rPr lang="es-CO" sz="1800" spc="300" dirty="0" err="1" smtClean="0">
                <a:latin typeface="Lucida Console" pitchFamily="49" charset="0"/>
              </a:rPr>
              <a:t>low</a:t>
            </a:r>
            <a:r>
              <a:rPr lang="es-CO" sz="1800" spc="300" dirty="0" smtClean="0">
                <a:latin typeface="Lucida Console" pitchFamily="49" charset="0"/>
              </a:rPr>
              <a:t> = 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r>
              <a:rPr lang="es-CO" sz="1800" spc="300" dirty="0" smtClean="0">
                <a:latin typeface="Lucida Console" pitchFamily="49" charset="0"/>
              </a:rPr>
              <a:t> + 1</a:t>
            </a: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</a:t>
            </a:r>
            <a:r>
              <a:rPr lang="es-CO" sz="1800" b="1" spc="300" dirty="0" err="1" smtClean="0">
                <a:latin typeface="Lucida Console" pitchFamily="49" charset="0"/>
              </a:rPr>
              <a:t>else</a:t>
            </a:r>
            <a:r>
              <a:rPr lang="es-CO" sz="1800" b="1" spc="300" dirty="0" smtClean="0">
                <a:latin typeface="Lucida Console" pitchFamily="49" charset="0"/>
              </a:rPr>
              <a:t> </a:t>
            </a:r>
            <a:r>
              <a:rPr lang="es-CO" sz="1800" spc="300" dirty="0" err="1" smtClean="0">
                <a:latin typeface="Lucida Console" pitchFamily="49" charset="0"/>
              </a:rPr>
              <a:t>high</a:t>
            </a:r>
            <a:r>
              <a:rPr lang="es-CO" sz="1800" spc="300" dirty="0" smtClean="0">
                <a:latin typeface="Lucida Console" pitchFamily="49" charset="0"/>
              </a:rPr>
              <a:t> = 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r>
              <a:rPr lang="es-CO" sz="1800" spc="300" dirty="0" smtClean="0">
                <a:latin typeface="Lucida Console" pitchFamily="49" charset="0"/>
              </a:rPr>
              <a:t> – 1</a:t>
            </a: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</a:t>
            </a:r>
            <a:r>
              <a:rPr lang="es-CO" sz="1800" b="1" spc="300" dirty="0" err="1" smtClean="0">
                <a:latin typeface="Lucida Console" pitchFamily="49" charset="0"/>
              </a:rPr>
              <a:t>endIf</a:t>
            </a:r>
            <a:endParaRPr lang="es-CO" sz="1800" b="1" spc="3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smtClean="0">
                <a:latin typeface="Lucida Console" pitchFamily="49" charset="0"/>
              </a:rPr>
              <a:t>	</a:t>
            </a:r>
            <a:r>
              <a:rPr lang="es-CO" sz="1800" spc="300" dirty="0" err="1" smtClean="0">
                <a:latin typeface="Lucida Console" pitchFamily="49" charset="0"/>
              </a:rPr>
              <a:t>mid</a:t>
            </a:r>
            <a:r>
              <a:rPr lang="es-CO" sz="1800" spc="300" dirty="0" smtClean="0">
                <a:latin typeface="Lucida Console" pitchFamily="49" charset="0"/>
              </a:rPr>
              <a:t> = (</a:t>
            </a:r>
            <a:r>
              <a:rPr lang="es-CO" sz="1800" spc="300" dirty="0" err="1" smtClean="0">
                <a:latin typeface="Lucida Console" pitchFamily="49" charset="0"/>
              </a:rPr>
              <a:t>low</a:t>
            </a:r>
            <a:r>
              <a:rPr lang="es-CO" sz="1800" spc="300" dirty="0" smtClean="0">
                <a:latin typeface="Lucida Console" pitchFamily="49" charset="0"/>
              </a:rPr>
              <a:t> + </a:t>
            </a:r>
            <a:r>
              <a:rPr lang="es-CO" sz="1800" spc="300" dirty="0" err="1" smtClean="0">
                <a:latin typeface="Lucida Console" pitchFamily="49" charset="0"/>
              </a:rPr>
              <a:t>high</a:t>
            </a:r>
            <a:r>
              <a:rPr lang="es-CO" sz="1800" spc="300" dirty="0" smtClean="0">
                <a:latin typeface="Lucida Console" pitchFamily="49" charset="0"/>
              </a:rPr>
              <a:t>) / 2</a:t>
            </a:r>
          </a:p>
          <a:p>
            <a:pPr marL="0" indent="0">
              <a:buNone/>
            </a:pPr>
            <a:r>
              <a:rPr lang="es-CO" sz="1800" b="1" spc="300" dirty="0">
                <a:latin typeface="Lucida Console" pitchFamily="49" charset="0"/>
              </a:rPr>
              <a:t>	</a:t>
            </a:r>
            <a:r>
              <a:rPr lang="es-CO" sz="1800" b="1" spc="300" dirty="0" err="1" smtClean="0">
                <a:latin typeface="Lucida Console" pitchFamily="49" charset="0"/>
              </a:rPr>
              <a:t>endWhile</a:t>
            </a:r>
            <a:endParaRPr lang="es-CO" sz="1800" b="1" spc="3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s-CO" sz="1800" spc="300" dirty="0">
                <a:latin typeface="Lucida Console" pitchFamily="49" charset="0"/>
              </a:rPr>
              <a:t>	</a:t>
            </a:r>
            <a:r>
              <a:rPr lang="es-CO" sz="1800" spc="300" dirty="0" err="1" smtClean="0">
                <a:latin typeface="Lucida Console" pitchFamily="49" charset="0"/>
              </a:rPr>
              <a:t>return</a:t>
            </a:r>
            <a:r>
              <a:rPr lang="es-CO" sz="1800" spc="300" dirty="0" smtClean="0">
                <a:latin typeface="Lucida Console" pitchFamily="49" charset="0"/>
              </a:rPr>
              <a:t> -1 //No se encontró</a:t>
            </a:r>
          </a:p>
          <a:p>
            <a:pPr marL="0" indent="0">
              <a:buNone/>
            </a:pPr>
            <a:r>
              <a:rPr lang="es-CO" sz="1800" b="1" spc="300" dirty="0" err="1" smtClean="0">
                <a:latin typeface="Lucida Console" pitchFamily="49" charset="0"/>
              </a:rPr>
              <a:t>end</a:t>
            </a:r>
            <a:endParaRPr lang="es-CO" sz="1800" b="1" spc="3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Motivación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476872"/>
          </a:xfrm>
        </p:spPr>
        <p:txBody>
          <a:bodyPr>
            <a:normAutofit/>
          </a:bodyPr>
          <a:lstStyle/>
          <a:p>
            <a:pPr algn="just"/>
            <a:r>
              <a:rPr lang="es-CO" sz="3200" dirty="0" smtClean="0"/>
              <a:t>Algoritmo del paradigma «Divide and Conquer»</a:t>
            </a:r>
          </a:p>
          <a:p>
            <a:pPr algn="just"/>
            <a:r>
              <a:rPr lang="es-CO" sz="3200" dirty="0" smtClean="0"/>
              <a:t>Encuentra la posición de una entrada especificada en un </a:t>
            </a:r>
            <a:r>
              <a:rPr lang="es-CO" sz="3200" b="1" dirty="0" smtClean="0"/>
              <a:t>arreglo ordenado</a:t>
            </a:r>
            <a:r>
              <a:rPr lang="es-CO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5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dirty="0" smtClean="0">
                <a:hlinkClick r:id="rId2"/>
              </a:rPr>
              <a:t>http://boca.dis.eafit.edu.co</a:t>
            </a:r>
            <a:endParaRPr lang="es-CO" sz="2800" dirty="0" smtClean="0"/>
          </a:p>
          <a:p>
            <a:pPr marL="0" indent="0" algn="ctr">
              <a:buNone/>
            </a:pPr>
            <a:r>
              <a:rPr lang="es-CO" sz="2800" dirty="0" smtClean="0"/>
              <a:t>Problema C - La Tarea de María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767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 smtClean="0"/>
              <a:t>No hay tiempo de implementarlo en una maratón</a:t>
            </a:r>
            <a:endParaRPr lang="es-CO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/>
              <a:t>Como ejercicio, queda utilizar librerías predefinidas por los lenguajes para solucionar un problema de búsqueda binaria:</a:t>
            </a:r>
          </a:p>
          <a:p>
            <a:pPr marL="0" indent="0" algn="just">
              <a:buNone/>
            </a:pPr>
            <a:endParaRPr lang="es-CO" dirty="0" smtClean="0"/>
          </a:p>
          <a:p>
            <a:pPr algn="just"/>
            <a:r>
              <a:rPr lang="es-CO" dirty="0" smtClean="0"/>
              <a:t>Java: </a:t>
            </a:r>
            <a:r>
              <a:rPr lang="es-CO" i="1" dirty="0" err="1" smtClean="0"/>
              <a:t>Collections.binarySearch</a:t>
            </a:r>
            <a:endParaRPr lang="es-CO" i="1" dirty="0" smtClean="0"/>
          </a:p>
          <a:p>
            <a:pPr algn="just"/>
            <a:r>
              <a:rPr lang="es-CO" dirty="0" smtClean="0"/>
              <a:t>C++:</a:t>
            </a:r>
            <a:r>
              <a:rPr lang="es-CO" dirty="0"/>
              <a:t> </a:t>
            </a:r>
            <a:r>
              <a:rPr lang="es-CO" i="1" dirty="0" err="1" smtClean="0"/>
              <a:t>lower</a:t>
            </a:r>
            <a:r>
              <a:rPr lang="es-CO" i="1" dirty="0" smtClean="0"/>
              <a:t> </a:t>
            </a:r>
            <a:r>
              <a:rPr lang="es-CO" i="1" dirty="0" err="1" smtClean="0"/>
              <a:t>bound</a:t>
            </a:r>
            <a:r>
              <a:rPr lang="es-CO" i="1" dirty="0" smtClean="0"/>
              <a:t> </a:t>
            </a:r>
            <a:r>
              <a:rPr lang="es-CO" dirty="0" smtClean="0"/>
              <a:t>ó </a:t>
            </a:r>
            <a:r>
              <a:rPr lang="es-CO" i="1" dirty="0" err="1" smtClean="0"/>
              <a:t>upper_bound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20366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942" y="1844824"/>
            <a:ext cx="8229600" cy="16127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Dado el siguiente arreglo de números enteros ordenados ascendentemente, determinar la posición de un número dado.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39044"/>
              </p:ext>
            </p:extLst>
          </p:nvPr>
        </p:nvGraphicFramePr>
        <p:xfrm>
          <a:off x="1403648" y="3917900"/>
          <a:ext cx="609599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67594" y="4621717"/>
            <a:ext cx="7720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Se debe encontrar  la posición del número 22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40487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80158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46856" y="1556792"/>
            <a:ext cx="8229600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5908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1494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54569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378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46131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32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95948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15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97258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17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– primera aproximación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Comenzar a recorrer el arreglo hasta encontrar el número deseado y retornar la posición</a:t>
            </a:r>
            <a:endParaRPr lang="es-CO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73048"/>
              </p:ext>
            </p:extLst>
          </p:nvPr>
        </p:nvGraphicFramePr>
        <p:xfrm>
          <a:off x="1331640" y="3140968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V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5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9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12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16</a:t>
                      </a:r>
                      <a:endParaRPr lang="es-CO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22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25</a:t>
                      </a:r>
                      <a:endParaRPr lang="es-CO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pos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0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1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2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3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4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5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latin typeface="+mn-lt"/>
                        </a:rPr>
                        <a:t>6</a:t>
                      </a:r>
                      <a:endParaRPr lang="es-CO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217355" y="4554738"/>
            <a:ext cx="3940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/>
              <a:t>f</a:t>
            </a:r>
            <a:r>
              <a:rPr lang="es-CO" sz="2000" b="1" dirty="0" err="1" smtClean="0"/>
              <a:t>or</a:t>
            </a:r>
            <a:r>
              <a:rPr lang="es-CO" sz="2000" dirty="0" smtClean="0"/>
              <a:t> pos = 0; pos &lt; </a:t>
            </a:r>
            <a:r>
              <a:rPr lang="es-CO" sz="2000" dirty="0" err="1" smtClean="0"/>
              <a:t>v.length</a:t>
            </a:r>
            <a:r>
              <a:rPr lang="es-CO" sz="2000" dirty="0" smtClean="0"/>
              <a:t>; pos++ </a:t>
            </a:r>
            <a:r>
              <a:rPr lang="es-CO" sz="2000" b="1" dirty="0" smtClean="0"/>
              <a:t>do</a:t>
            </a:r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</a:t>
            </a:r>
            <a:r>
              <a:rPr lang="es-CO" sz="2000" b="1" dirty="0" err="1" smtClean="0"/>
              <a:t>if</a:t>
            </a:r>
            <a:r>
              <a:rPr lang="es-CO" sz="2000" b="1" dirty="0" smtClean="0"/>
              <a:t> </a:t>
            </a:r>
            <a:r>
              <a:rPr lang="es-CO" sz="2000" dirty="0" smtClean="0"/>
              <a:t>v[pos] == valor </a:t>
            </a:r>
            <a:r>
              <a:rPr lang="es-CO" sz="2000" b="1" dirty="0" err="1" smtClean="0"/>
              <a:t>then</a:t>
            </a:r>
            <a:endParaRPr lang="es-CO" sz="2000" dirty="0" smtClean="0"/>
          </a:p>
          <a:p>
            <a:r>
              <a:rPr lang="es-CO" sz="2000" b="1" dirty="0"/>
              <a:t> </a:t>
            </a:r>
            <a:r>
              <a:rPr lang="es-CO" sz="2000" b="1" dirty="0" smtClean="0"/>
              <a:t>               </a:t>
            </a:r>
            <a:r>
              <a:rPr lang="es-CO" sz="2000" b="1" dirty="0" err="1" smtClean="0"/>
              <a:t>return</a:t>
            </a:r>
            <a:r>
              <a:rPr lang="es-CO" sz="2000" b="1" dirty="0" smtClean="0"/>
              <a:t> </a:t>
            </a:r>
            <a:r>
              <a:rPr lang="es-CO" sz="2000" dirty="0" smtClean="0"/>
              <a:t>pos</a:t>
            </a:r>
          </a:p>
          <a:p>
            <a:r>
              <a:rPr lang="es-CO" sz="2000" b="1" dirty="0" smtClean="0"/>
              <a:t>        </a:t>
            </a:r>
            <a:r>
              <a:rPr lang="es-CO" sz="2000" b="1" dirty="0" err="1" smtClean="0"/>
              <a:t>endif</a:t>
            </a:r>
            <a:endParaRPr lang="es-CO" sz="2000" b="1" dirty="0" smtClean="0"/>
          </a:p>
          <a:p>
            <a:r>
              <a:rPr lang="es-CO" sz="2000" b="1" dirty="0" err="1"/>
              <a:t>e</a:t>
            </a:r>
            <a:r>
              <a:rPr lang="es-CO" sz="2000" b="1" dirty="0" err="1" smtClean="0"/>
              <a:t>ndfor</a:t>
            </a:r>
            <a:endParaRPr lang="es-CO" sz="2000" b="1" dirty="0" smtClean="0"/>
          </a:p>
          <a:p>
            <a:r>
              <a:rPr lang="es-CO" sz="2000" b="1" dirty="0" err="1"/>
              <a:t>r</a:t>
            </a:r>
            <a:r>
              <a:rPr lang="es-CO" sz="2000" b="1" dirty="0" err="1" smtClean="0"/>
              <a:t>eturn</a:t>
            </a:r>
            <a:r>
              <a:rPr lang="es-CO" sz="2000" b="1" dirty="0" smtClean="0"/>
              <a:t> </a:t>
            </a:r>
            <a:r>
              <a:rPr lang="es-CO" sz="2000" dirty="0" smtClean="0"/>
              <a:t>-1</a:t>
            </a:r>
            <a:endParaRPr lang="es-CO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5" y="4100843"/>
            <a:ext cx="25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Valor a buscar = 22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60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74</TotalTime>
  <Words>1054</Words>
  <Application>Microsoft Office PowerPoint</Application>
  <PresentationFormat>Presentación en pantalla (4:3)</PresentationFormat>
  <Paragraphs>347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Ejecutivo</vt:lpstr>
      <vt:lpstr>Búsqueda Binaria</vt:lpstr>
      <vt:lpstr>Motivación</vt:lpstr>
      <vt:lpstr>Ejemplo</vt:lpstr>
      <vt:lpstr>Ejemplo – primera aproximación</vt:lpstr>
      <vt:lpstr>Ejemplo – primera aproximación</vt:lpstr>
      <vt:lpstr>Ejemplo – primera aproximación</vt:lpstr>
      <vt:lpstr>Ejemplo – primera aproximación</vt:lpstr>
      <vt:lpstr>Ejemplo – primera aproximación</vt:lpstr>
      <vt:lpstr>Ejemplo – primera aproximación</vt:lpstr>
      <vt:lpstr>Ejemplo – primera aproximación</vt:lpstr>
      <vt:lpstr>Ejemplo – primera aproximación</vt:lpstr>
      <vt:lpstr>Ejemplo – primera aproximación</vt:lpstr>
      <vt:lpstr>¿Cuál sería una solución más eficiente?</vt:lpstr>
      <vt:lpstr>Ejemplo – Aproximación búsqueda binaria</vt:lpstr>
      <vt:lpstr>Ejemplo – Aproximación búsqueda binaria</vt:lpstr>
      <vt:lpstr>Ejemplo – Aproximación búsqueda binaria</vt:lpstr>
      <vt:lpstr>Ejemplo – Aproximación búsqueda binaria</vt:lpstr>
      <vt:lpstr>Ejemplo – Aproximación búsqueda binaria</vt:lpstr>
      <vt:lpstr>Seudocódigo</vt:lpstr>
      <vt:lpstr>Reto</vt:lpstr>
      <vt:lpstr>No hay tiempo de implementarlo en una maratón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Santiago</dc:creator>
  <cp:lastModifiedBy>Santiago</cp:lastModifiedBy>
  <cp:revision>8</cp:revision>
  <dcterms:created xsi:type="dcterms:W3CDTF">2014-03-14T19:37:32Z</dcterms:created>
  <dcterms:modified xsi:type="dcterms:W3CDTF">2014-03-14T20:52:04Z</dcterms:modified>
</cp:coreProperties>
</file>