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E75B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87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0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849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88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3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170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5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6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3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4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5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96D4-1548-459C-B17D-7C7D27F117D3}" type="datetimeFigureOut">
              <a:rPr lang="es-CO" smtClean="0"/>
              <a:t>15/08/2015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3710-34F3-4A28-9DB7-919BB2B00B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230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05776"/>
            <a:ext cx="9144000" cy="1658860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 G:</a:t>
            </a:r>
            <a:r>
              <a:rPr lang="es-CO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CO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O" b="1" i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Clock Pictures</a:t>
            </a:r>
            <a:endParaRPr lang="es-CO" b="1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23978"/>
            <a:ext cx="9144000" cy="2218900"/>
          </a:xfrm>
        </p:spPr>
        <p:txBody>
          <a:bodyPr>
            <a:normAutofit/>
          </a:bodyPr>
          <a:lstStyle/>
          <a:p>
            <a:r>
              <a:rPr lang="es-CO" sz="4000" dirty="0" smtClean="0"/>
              <a:t>Actividad 7,</a:t>
            </a:r>
          </a:p>
          <a:p>
            <a:r>
              <a:rPr lang="es-CO" sz="4000" dirty="0">
                <a:solidFill>
                  <a:schemeClr val="accent2"/>
                </a:solidFill>
              </a:rPr>
              <a:t>R</a:t>
            </a:r>
            <a:r>
              <a:rPr lang="es-CO" sz="4000" dirty="0" smtClean="0">
                <a:solidFill>
                  <a:schemeClr val="accent2"/>
                </a:solidFill>
              </a:rPr>
              <a:t>ed de Programación Competitiva</a:t>
            </a:r>
          </a:p>
          <a:p>
            <a:r>
              <a:rPr lang="es-CO" dirty="0" smtClean="0"/>
              <a:t>Santiago Vanegas Gil – Equipo </a:t>
            </a:r>
            <a:r>
              <a:rPr lang="es-CO" i="1" dirty="0" smtClean="0"/>
              <a:t>Chirimbolo</a:t>
            </a:r>
            <a:br>
              <a:rPr lang="es-CO" i="1" dirty="0" smtClean="0"/>
            </a:br>
            <a:r>
              <a:rPr lang="es-CO" dirty="0" smtClean="0"/>
              <a:t>Universidad EAFIT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44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4267200" cy="42672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Diferencia entre manecillas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84901" y="1857902"/>
            <a:ext cx="7473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calculamos un ángulo que pasa por 0°?</a:t>
            </a:r>
            <a:endParaRPr lang="es-CO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Arco 9"/>
          <p:cNvSpPr/>
          <p:nvPr/>
        </p:nvSpPr>
        <p:spPr>
          <a:xfrm>
            <a:off x="2635250" y="3676650"/>
            <a:ext cx="1282700" cy="1181100"/>
          </a:xfrm>
          <a:prstGeom prst="arc">
            <a:avLst>
              <a:gd name="adj1" fmla="val 20117500"/>
              <a:gd name="adj2" fmla="val 14778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495800" y="46730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120°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495799" y="32852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60°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869822" y="41021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400300" y="56509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200°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Arco 14"/>
          <p:cNvSpPr/>
          <p:nvPr/>
        </p:nvSpPr>
        <p:spPr>
          <a:xfrm>
            <a:off x="2626245" y="3676650"/>
            <a:ext cx="1282700" cy="1181100"/>
          </a:xfrm>
          <a:prstGeom prst="arc">
            <a:avLst>
              <a:gd name="adj1" fmla="val 2230872"/>
              <a:gd name="adj2" fmla="val 6233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231995" y="247299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22137" y="477183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1995" y="288514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434124" y="48577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240°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Arco 19"/>
          <p:cNvSpPr/>
          <p:nvPr/>
        </p:nvSpPr>
        <p:spPr>
          <a:xfrm>
            <a:off x="2626245" y="3676650"/>
            <a:ext cx="1282700" cy="1181100"/>
          </a:xfrm>
          <a:prstGeom prst="arc">
            <a:avLst>
              <a:gd name="adj1" fmla="val 7073004"/>
              <a:gd name="adj2" fmla="val 860499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2451675" y="47038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2990" y="32777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Arco 22"/>
          <p:cNvSpPr/>
          <p:nvPr/>
        </p:nvSpPr>
        <p:spPr>
          <a:xfrm>
            <a:off x="2635250" y="3665021"/>
            <a:ext cx="1282700" cy="1181100"/>
          </a:xfrm>
          <a:prstGeom prst="arc">
            <a:avLst>
              <a:gd name="adj1" fmla="val 9420664"/>
              <a:gd name="adj2" fmla="val 989459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1265849" y="42867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260°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093197" y="44025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20°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22990" y="36545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880120" y="27781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320°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Arco 27"/>
          <p:cNvSpPr/>
          <p:nvPr/>
        </p:nvSpPr>
        <p:spPr>
          <a:xfrm>
            <a:off x="2635250" y="3676650"/>
            <a:ext cx="1282700" cy="1181100"/>
          </a:xfrm>
          <a:prstGeom prst="arc">
            <a:avLst>
              <a:gd name="adj1" fmla="val 10745846"/>
              <a:gd name="adj2" fmla="val 134464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/>
          <p:cNvSpPr txBox="1"/>
          <p:nvPr/>
        </p:nvSpPr>
        <p:spPr>
          <a:xfrm>
            <a:off x="2245765" y="38117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20362" y="40472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Arco 30"/>
          <p:cNvSpPr/>
          <p:nvPr/>
        </p:nvSpPr>
        <p:spPr>
          <a:xfrm>
            <a:off x="2635250" y="3683660"/>
            <a:ext cx="1282700" cy="1181100"/>
          </a:xfrm>
          <a:prstGeom prst="arc">
            <a:avLst>
              <a:gd name="adj1" fmla="val 14324605"/>
              <a:gd name="adj2" fmla="val 193017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/>
          <p:cNvSpPr txBox="1"/>
          <p:nvPr/>
        </p:nvSpPr>
        <p:spPr>
          <a:xfrm>
            <a:off x="3140926" y="326451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6">
                    <a:lumMod val="75000"/>
                  </a:schemeClr>
                </a:solidFill>
              </a:rPr>
              <a:t>¿?</a:t>
            </a:r>
            <a:endParaRPr lang="es-CO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410200" y="2584596"/>
            <a:ext cx="631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Utilizamos la operación módulo ( % )</a:t>
            </a:r>
            <a:endParaRPr lang="es-CO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852269" y="3134263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[360° +            ]</a:t>
            </a:r>
            <a:endParaRPr lang="es-CO" sz="32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102199" y="3252886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s-CO" sz="2400" b="1" dirty="0" smtClean="0">
                <a:solidFill>
                  <a:schemeClr val="accent6">
                    <a:lumMod val="75000"/>
                  </a:schemeClr>
                </a:solidFill>
              </a:rPr>
              <a:t>°</a:t>
            </a:r>
            <a:endParaRPr lang="es-CO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471322" y="3128314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(60° - 320°)</a:t>
            </a:r>
            <a:endParaRPr lang="es-CO" sz="32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264637" y="5465886"/>
            <a:ext cx="673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Δ</a:t>
            </a:r>
            <a:r>
              <a:rPr lang="es-CO" sz="3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 =</a:t>
            </a:r>
            <a:r>
              <a:rPr lang="es-CO" sz="3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[360° + (</a:t>
            </a:r>
            <a:r>
              <a:rPr lang="es-CO" sz="3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– a</a:t>
            </a:r>
            <a:r>
              <a:rPr lang="es-CO" sz="3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% 360°</a:t>
            </a:r>
            <a:endParaRPr lang="es-CO" sz="32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7072825" y="3753254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CO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100°</a:t>
            </a:r>
            <a:r>
              <a:rPr lang="es-CO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% 360°</a:t>
            </a:r>
            <a:endParaRPr lang="es-CO" sz="32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7649122" y="4349928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CO" sz="4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100°</a:t>
            </a:r>
            <a:endParaRPr lang="es-CO" sz="4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533264" y="4891365"/>
            <a:ext cx="263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Generalizando…</a:t>
            </a:r>
            <a:endParaRPr lang="es-CO" sz="2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0397849" y="3140038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360°</a:t>
            </a:r>
            <a:endParaRPr lang="es-CO" sz="32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13599" y="447303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2220317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CO" sz="28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/>
      <p:bldP spid="33" grpId="0"/>
      <p:bldP spid="35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133600"/>
            <a:ext cx="4267200" cy="42672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4267200" cy="42672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Diferencia entre manecillas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178196" y="1743602"/>
            <a:ext cx="3568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Utilizamos la fórmula para</a:t>
            </a:r>
          </a:p>
          <a:p>
            <a:pPr algn="ctr"/>
            <a:r>
              <a:rPr lang="es-CO" sz="2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calcular las diferencias</a:t>
            </a:r>
          </a:p>
        </p:txBody>
      </p:sp>
      <p:sp>
        <p:nvSpPr>
          <p:cNvPr id="10" name="Arco 9"/>
          <p:cNvSpPr/>
          <p:nvPr/>
        </p:nvSpPr>
        <p:spPr>
          <a:xfrm>
            <a:off x="2635250" y="3676650"/>
            <a:ext cx="1282700" cy="1181100"/>
          </a:xfrm>
          <a:prstGeom prst="arc">
            <a:avLst>
              <a:gd name="adj1" fmla="val 20117500"/>
              <a:gd name="adj2" fmla="val 14778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495800" y="46730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120°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495799" y="32852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60°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400300" y="56509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200°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Arco 14"/>
          <p:cNvSpPr/>
          <p:nvPr/>
        </p:nvSpPr>
        <p:spPr>
          <a:xfrm>
            <a:off x="2626245" y="3676650"/>
            <a:ext cx="1282700" cy="1181100"/>
          </a:xfrm>
          <a:prstGeom prst="arc">
            <a:avLst>
              <a:gd name="adj1" fmla="val 2230872"/>
              <a:gd name="adj2" fmla="val 6233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231995" y="247299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22137" y="477183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1995" y="288514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434124" y="48577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240°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Arco 19"/>
          <p:cNvSpPr/>
          <p:nvPr/>
        </p:nvSpPr>
        <p:spPr>
          <a:xfrm>
            <a:off x="2626245" y="3676650"/>
            <a:ext cx="1282700" cy="1181100"/>
          </a:xfrm>
          <a:prstGeom prst="arc">
            <a:avLst>
              <a:gd name="adj1" fmla="val 7073004"/>
              <a:gd name="adj2" fmla="val 860499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2451675" y="47038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2990" y="32777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Arco 22"/>
          <p:cNvSpPr/>
          <p:nvPr/>
        </p:nvSpPr>
        <p:spPr>
          <a:xfrm>
            <a:off x="2635250" y="3665021"/>
            <a:ext cx="1282700" cy="1181100"/>
          </a:xfrm>
          <a:prstGeom prst="arc">
            <a:avLst>
              <a:gd name="adj1" fmla="val 9420664"/>
              <a:gd name="adj2" fmla="val 989459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1265849" y="42867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260°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093197" y="44025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20°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22990" y="36545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880120" y="27781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320°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Arco 27"/>
          <p:cNvSpPr/>
          <p:nvPr/>
        </p:nvSpPr>
        <p:spPr>
          <a:xfrm>
            <a:off x="2635250" y="3676650"/>
            <a:ext cx="1282700" cy="1181100"/>
          </a:xfrm>
          <a:prstGeom prst="arc">
            <a:avLst>
              <a:gd name="adj1" fmla="val 10745846"/>
              <a:gd name="adj2" fmla="val 134464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/>
          <p:cNvSpPr txBox="1"/>
          <p:nvPr/>
        </p:nvSpPr>
        <p:spPr>
          <a:xfrm>
            <a:off x="2245765" y="38117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20362" y="40472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Arco 30"/>
          <p:cNvSpPr/>
          <p:nvPr/>
        </p:nvSpPr>
        <p:spPr>
          <a:xfrm>
            <a:off x="2635250" y="3683660"/>
            <a:ext cx="1282700" cy="1181100"/>
          </a:xfrm>
          <a:prstGeom prst="arc">
            <a:avLst>
              <a:gd name="adj1" fmla="val 14324605"/>
              <a:gd name="adj2" fmla="val 193017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3102199" y="3252886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s-CO" sz="2400" b="1" dirty="0" smtClean="0">
                <a:solidFill>
                  <a:schemeClr val="accent6">
                    <a:lumMod val="75000"/>
                  </a:schemeClr>
                </a:solidFill>
              </a:rPr>
              <a:t>°</a:t>
            </a:r>
            <a:endParaRPr lang="es-CO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Arco 35"/>
          <p:cNvSpPr/>
          <p:nvPr/>
        </p:nvSpPr>
        <p:spPr>
          <a:xfrm>
            <a:off x="7981950" y="3469922"/>
            <a:ext cx="1282700" cy="1181100"/>
          </a:xfrm>
          <a:prstGeom prst="arc">
            <a:avLst>
              <a:gd name="adj1" fmla="val 16629692"/>
              <a:gd name="adj2" fmla="val 173506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3869822" y="41021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8452593" y="243242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016024" y="251581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8607193" y="297321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20°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038374" y="379993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4">
                    <a:lumMod val="75000"/>
                  </a:schemeClr>
                </a:solidFill>
              </a:rPr>
              <a:t>8</a:t>
            </a:r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Arco 42"/>
          <p:cNvSpPr/>
          <p:nvPr/>
        </p:nvSpPr>
        <p:spPr>
          <a:xfrm>
            <a:off x="7981950" y="3469922"/>
            <a:ext cx="1282700" cy="1181100"/>
          </a:xfrm>
          <a:prstGeom prst="arc">
            <a:avLst>
              <a:gd name="adj1" fmla="val 18198013"/>
              <a:gd name="adj2" fmla="val 671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9156939" y="343060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0987893" y="247299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13599" y="4473039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0982544" y="288514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8316164" y="58026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180°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Arco 48"/>
          <p:cNvSpPr/>
          <p:nvPr/>
        </p:nvSpPr>
        <p:spPr>
          <a:xfrm>
            <a:off x="7981950" y="3460875"/>
            <a:ext cx="1282700" cy="1181100"/>
          </a:xfrm>
          <a:prstGeom prst="arc">
            <a:avLst>
              <a:gd name="adj1" fmla="val 963774"/>
              <a:gd name="adj2" fmla="val 50418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9016024" y="440578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100°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10885499" y="327778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6862014" y="496945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240°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Arco 52"/>
          <p:cNvSpPr/>
          <p:nvPr/>
        </p:nvSpPr>
        <p:spPr>
          <a:xfrm>
            <a:off x="7976207" y="3460875"/>
            <a:ext cx="1282700" cy="1181100"/>
          </a:xfrm>
          <a:prstGeom prst="arc">
            <a:avLst>
              <a:gd name="adj1" fmla="val 5880174"/>
              <a:gd name="adj2" fmla="val 75742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8067538" y="458045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0977197" y="368515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7249365" y="276538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320°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Arco 56"/>
          <p:cNvSpPr/>
          <p:nvPr/>
        </p:nvSpPr>
        <p:spPr>
          <a:xfrm>
            <a:off x="7994266" y="3460875"/>
            <a:ext cx="1282700" cy="1181100"/>
          </a:xfrm>
          <a:prstGeom prst="arc">
            <a:avLst>
              <a:gd name="adj1" fmla="val 8504951"/>
              <a:gd name="adj2" fmla="val 1262273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7530111" y="37928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0977197" y="408830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Arco 59"/>
          <p:cNvSpPr/>
          <p:nvPr/>
        </p:nvSpPr>
        <p:spPr>
          <a:xfrm>
            <a:off x="7988250" y="3455200"/>
            <a:ext cx="1282700" cy="1181100"/>
          </a:xfrm>
          <a:prstGeom prst="arc">
            <a:avLst>
              <a:gd name="adj1" fmla="val 13438027"/>
              <a:gd name="adj2" fmla="val 157345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8061027" y="305646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40°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0977196" y="447534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220317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CO" sz="28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7778398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9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 animBg="1"/>
      <p:bldP spid="39" grpId="0"/>
      <p:bldP spid="40" grpId="0"/>
      <p:bldP spid="41" grpId="0"/>
      <p:bldP spid="42" grpId="0"/>
      <p:bldP spid="43" grpId="0" animBg="1"/>
      <p:bldP spid="44" grpId="0"/>
      <p:bldP spid="45" grpId="0"/>
      <p:bldP spid="47" grpId="0"/>
      <p:bldP spid="48" grpId="0"/>
      <p:bldP spid="49" grpId="0" animBg="1"/>
      <p:bldP spid="50" grpId="0"/>
      <p:bldP spid="51" grpId="0"/>
      <p:bldP spid="52" grpId="0"/>
      <p:bldP spid="53" grpId="0" animBg="1"/>
      <p:bldP spid="54" grpId="0"/>
      <p:bldP spid="55" grpId="0"/>
      <p:bldP spid="56" grpId="0"/>
      <p:bldP spid="57" grpId="0" animBg="1"/>
      <p:bldP spid="58" grpId="0"/>
      <p:bldP spid="59" grpId="0"/>
      <p:bldP spid="60" grpId="0" animBg="1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Comparación de diferencias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73192" y="1642002"/>
            <a:ext cx="8353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información podemos obtener</a:t>
            </a:r>
          </a:p>
          <a:p>
            <a:pPr algn="ctr"/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las diferencias entre las manecillas de cada reloj?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31995" y="2472999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31995" y="288514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22990" y="3277784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40°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22990" y="3654588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20362" y="4047225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0987893" y="2472998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13599" y="4473039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100°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982544" y="2885146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0885499" y="3277784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100°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10977197" y="368515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10977197" y="4088309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0977196" y="4475345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40°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2396 -7.40741E-7 C 0.03476 -7.40741E-7 0.04844 0.01088 0.04844 0.02037 L 0.04844 0.0425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2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06172 -4.44444E-6 C 0.08906 -4.44444E-6 0.12344 -0.00509 0.12344 -0.00879 L 0.12344 -0.0173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10429 -1.85185E-6 C 0.15078 -1.85185E-6 0.20846 -0.02129 0.20846 -0.03796 L 0.20846 -0.07477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37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14531 -2.96296E-6 C 0.21015 -2.96296E-6 0.29088 -0.03634 0.29088 -0.06527 L 0.29088 -0.1296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-64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0.1888 1.11111E-6 C 0.27396 1.11111E-6 0.37851 -0.05255 0.37851 -0.09421 L 0.37851 -0.1868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9" y="-93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23476 2.59259E-6 C 0.3401 2.59259E-6 0.47044 -0.06945 0.47044 -0.125 L 0.47044 -0.24908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-124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-6.25E-7 0.09329 C -6.25E-7 0.13519 -0.23034 0.18681 -0.41745 0.18681 L -0.83372 0.1868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93" y="93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0632 C 0 0.09144 -0.20964 0.12686 -0.37917 0.12686 L -0.75833 0.1268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17" y="6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8.33333E-7 0.03449 C -8.33333E-7 0.05 -0.18698 0.06945 -0.33828 0.06945 L -0.67656 0.06945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28" y="34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8.33333E-7 0.00486 C 8.33333E-7 0.00695 -0.16341 0.01019 -0.29557 0.01019 L -0.59115 0.01019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57" y="50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8.33333E-7 -0.02431 C 8.33333E-7 -0.03542 -0.13945 -0.04861 -0.25234 -0.04861 L -0.50469 -0.0486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34" y="-24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8.33333E-7 -0.05255 C 8.33333E-7 -0.07616 -0.11419 -0.10509 -0.20651 -0.10509 L -0.41302 -0.10509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5" grpId="0"/>
      <p:bldP spid="29" grpId="0"/>
      <p:bldP spid="40" grpId="0"/>
      <p:bldP spid="41" grpId="0"/>
      <p:bldP spid="42" grpId="0"/>
      <p:bldP spid="46" grpId="0"/>
      <p:bldP spid="50" grpId="0"/>
      <p:bldP spid="54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Comparación de diferencias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2465" y="276188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05195" y="276188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87925" y="276306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40°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67918" y="2764036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750648" y="276188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22465" y="368600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680419" y="2761883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100°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05194" y="3685368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540642" y="3685910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100°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767917" y="368536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750646" y="3685366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784613" y="3685366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40°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773192" y="1642002"/>
            <a:ext cx="8353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información podemos obtener</a:t>
            </a:r>
          </a:p>
          <a:p>
            <a:pPr algn="ctr"/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las diferencias entre las manecillas de cada reloj?</a:t>
            </a:r>
          </a:p>
        </p:txBody>
      </p:sp>
      <p:sp>
        <p:nvSpPr>
          <p:cNvPr id="88" name="Rectángulo 87"/>
          <p:cNvSpPr/>
          <p:nvPr/>
        </p:nvSpPr>
        <p:spPr>
          <a:xfrm>
            <a:off x="6594800" y="2697480"/>
            <a:ext cx="965820" cy="163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 redondeado 94"/>
          <p:cNvSpPr/>
          <p:nvPr/>
        </p:nvSpPr>
        <p:spPr>
          <a:xfrm>
            <a:off x="673832" y="2760277"/>
            <a:ext cx="2850962" cy="584775"/>
          </a:xfrm>
          <a:prstGeom prst="round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redondeado 95"/>
          <p:cNvSpPr/>
          <p:nvPr/>
        </p:nvSpPr>
        <p:spPr>
          <a:xfrm>
            <a:off x="3765014" y="3683213"/>
            <a:ext cx="2863040" cy="584775"/>
          </a:xfrm>
          <a:prstGeom prst="round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Rectángulo redondeado 96"/>
          <p:cNvSpPr/>
          <p:nvPr/>
        </p:nvSpPr>
        <p:spPr>
          <a:xfrm>
            <a:off x="3765013" y="2761883"/>
            <a:ext cx="2878417" cy="584775"/>
          </a:xfrm>
          <a:prstGeom prst="roundRect">
            <a:avLst/>
          </a:prstGeom>
          <a:solidFill>
            <a:schemeClr val="accent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 redondeado 97"/>
          <p:cNvSpPr/>
          <p:nvPr/>
        </p:nvSpPr>
        <p:spPr>
          <a:xfrm>
            <a:off x="673833" y="3683213"/>
            <a:ext cx="2850964" cy="584775"/>
          </a:xfrm>
          <a:prstGeom prst="roundRect">
            <a:avLst/>
          </a:prstGeom>
          <a:solidFill>
            <a:schemeClr val="accent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CuadroTexto 99"/>
          <p:cNvSpPr txBox="1"/>
          <p:nvPr/>
        </p:nvSpPr>
        <p:spPr>
          <a:xfrm>
            <a:off x="86540" y="279105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i="1" dirty="0" smtClean="0"/>
              <a:t>R1</a:t>
            </a:r>
            <a:endParaRPr lang="es-CO" sz="2800" b="1" i="1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81243" y="37139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i="1" dirty="0" smtClean="0"/>
              <a:t>R2</a:t>
            </a:r>
            <a:endParaRPr lang="es-CO" sz="2800" b="1" i="1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2619886" y="4829185"/>
            <a:ext cx="737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secuencia de números se encuentra de una</a:t>
            </a:r>
          </a:p>
          <a:p>
            <a:pPr algn="ctr"/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manera circular</a:t>
            </a:r>
          </a:p>
        </p:txBody>
      </p:sp>
    </p:spTree>
    <p:extLst>
      <p:ext uri="{BB962C8B-B14F-4D97-AF65-F5344CB8AC3E}">
        <p14:creationId xmlns:p14="http://schemas.microsoft.com/office/powerpoint/2010/main" val="9793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100" grpId="0"/>
      <p:bldP spid="101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63"/>
          <p:cNvSpPr txBox="1"/>
          <p:nvPr/>
        </p:nvSpPr>
        <p:spPr>
          <a:xfrm>
            <a:off x="2619886" y="4829185"/>
            <a:ext cx="737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secuencia de números se encuentra de una</a:t>
            </a:r>
          </a:p>
          <a:p>
            <a:pPr algn="ctr"/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manera circular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81243" y="4767629"/>
            <a:ext cx="12160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la secuencia corta es sub-secuencia de la duplicada</a:t>
            </a:r>
            <a:br>
              <a:rPr lang="es-CO" sz="28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O" sz="28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 es posible que los relojes marquen la misma hora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812833" y="4818489"/>
            <a:ext cx="6795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Duplicar uno de los arreglos de diferencias</a:t>
            </a:r>
          </a:p>
          <a:p>
            <a:pPr algn="ctr"/>
            <a:r>
              <a:rPr lang="es-CO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 simular circularidad</a:t>
            </a:r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Comparación de diferencias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722465" y="276188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705195" y="276188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687925" y="276306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40°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767918" y="2764036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750648" y="276188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22465" y="368600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680419" y="2761883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100°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705194" y="3685368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540642" y="3685910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100°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767917" y="368536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750646" y="3685366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784613" y="3685366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40°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773192" y="1642002"/>
            <a:ext cx="8353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información podemos obtener</a:t>
            </a:r>
          </a:p>
          <a:p>
            <a:pPr algn="ctr"/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las diferencias entre las manecillas de cada reloj?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6594800" y="2697480"/>
            <a:ext cx="965820" cy="163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6540" y="2791054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i="1" dirty="0" smtClean="0"/>
              <a:t>R1</a:t>
            </a:r>
            <a:endParaRPr lang="es-CO" sz="2800" b="1" i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1243" y="371399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i="1" dirty="0" smtClean="0"/>
              <a:t>R2</a:t>
            </a:r>
            <a:endParaRPr lang="es-CO" sz="2800" b="1" i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722463" y="2768820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705193" y="2768820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687923" y="2770004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40°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767916" y="277097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4750646" y="2768820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680417" y="2768820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75000"/>
                  </a:schemeClr>
                </a:solidFill>
              </a:rPr>
              <a:t>100°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673831" y="2760277"/>
            <a:ext cx="5920369" cy="584775"/>
          </a:xfrm>
          <a:prstGeom prst="round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redondeado 61"/>
          <p:cNvSpPr/>
          <p:nvPr/>
        </p:nvSpPr>
        <p:spPr>
          <a:xfrm>
            <a:off x="6661876" y="2768819"/>
            <a:ext cx="5437197" cy="584775"/>
          </a:xfrm>
          <a:prstGeom prst="round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redondeado 64"/>
          <p:cNvSpPr/>
          <p:nvPr/>
        </p:nvSpPr>
        <p:spPr>
          <a:xfrm>
            <a:off x="3765013" y="2761883"/>
            <a:ext cx="5508330" cy="584775"/>
          </a:xfrm>
          <a:prstGeom prst="roundRect">
            <a:avLst/>
          </a:prstGeom>
          <a:solidFill>
            <a:schemeClr val="accent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redondeado 65"/>
          <p:cNvSpPr/>
          <p:nvPr/>
        </p:nvSpPr>
        <p:spPr>
          <a:xfrm>
            <a:off x="761976" y="3683212"/>
            <a:ext cx="5725637" cy="584775"/>
          </a:xfrm>
          <a:prstGeom prst="roundRect">
            <a:avLst/>
          </a:prstGeom>
          <a:solidFill>
            <a:schemeClr val="accent2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90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49571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489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48268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28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0.46537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46068 0.000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45469 -0.00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/>
      <p:bldP spid="63" grpId="0"/>
      <p:bldP spid="6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1" grpId="0" animBg="1"/>
      <p:bldP spid="61" grpId="1" animBg="1"/>
      <p:bldP spid="62" grpId="0" animBg="1"/>
      <p:bldP spid="62" grpId="1" animBg="1"/>
      <p:bldP spid="65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de ejemplo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4267200" cy="4267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133600"/>
            <a:ext cx="4267200" cy="42672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092859" y="1555884"/>
            <a:ext cx="35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i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</a:t>
            </a:r>
            <a:endParaRPr lang="es-CO" sz="8000" b="1" i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220317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CO" sz="28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778398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0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Búsqueda de patrones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1690688"/>
            <a:ext cx="1038309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Tenemos que buscar una secuencia en otra más grande.</a:t>
            </a:r>
          </a:p>
          <a:p>
            <a:endParaRPr lang="es-CO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CO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Utilizar algoritmo de búsqueda de patrones.</a:t>
            </a:r>
          </a:p>
          <a:p>
            <a:endParaRPr lang="es-CO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CO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s-CO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lementos secuencia grande (</a:t>
            </a:r>
            <a:r>
              <a:rPr lang="es-CO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s-CO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CO" sz="28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400000</a:t>
            </a:r>
          </a:p>
          <a:p>
            <a:r>
              <a:rPr lang="es-CO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s-CO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lementos secuencia pequeña (</a:t>
            </a:r>
            <a:r>
              <a:rPr lang="es-CO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s-CO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es-CO" sz="28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200000</a:t>
            </a:r>
          </a:p>
          <a:p>
            <a:endParaRPr lang="es-CO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CO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utilizar fuerza bruta: </a:t>
            </a:r>
            <a:r>
              <a:rPr lang="el-GR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</a:t>
            </a:r>
            <a:r>
              <a:rPr lang="es-CO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 • m).</a:t>
            </a:r>
          </a:p>
          <a:p>
            <a:endParaRPr lang="es-CO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CO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Utilizar un algoritmo </a:t>
            </a:r>
            <a:r>
              <a:rPr lang="el-GR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</a:t>
            </a:r>
            <a:r>
              <a:rPr lang="es-CO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s-CO" sz="2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n) como KMP.</a:t>
            </a:r>
          </a:p>
        </p:txBody>
      </p:sp>
    </p:spTree>
    <p:extLst>
      <p:ext uri="{BB962C8B-B14F-4D97-AF65-F5344CB8AC3E}">
        <p14:creationId xmlns:p14="http://schemas.microsoft.com/office/powerpoint/2010/main" val="17680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99118"/>
            <a:ext cx="3924300" cy="3924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01486" y="1957645"/>
            <a:ext cx="302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Relojes analógicos</a:t>
            </a:r>
            <a:endParaRPr lang="es-CO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01486" y="203367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del problema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01486" y="2646188"/>
            <a:ext cx="513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manecillas de igual tamaño</a:t>
            </a:r>
            <a:endParaRPr lang="es-CO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99118"/>
            <a:ext cx="3924300" cy="39243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01486" y="3376602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 números marcados ni </a:t>
            </a:r>
            <a:r>
              <a:rPr lang="es-CO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lineas</a:t>
            </a:r>
            <a:endParaRPr lang="es-CO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99118"/>
            <a:ext cx="3924300" cy="39243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001486" y="4107016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Mínimo 2 y máximo 200000 manecillas</a:t>
            </a:r>
            <a:endParaRPr lang="es-CO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99247"/>
            <a:ext cx="3924300" cy="39243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3431" y="548237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Determinar si dos relojes pueden </a:t>
            </a:r>
            <a:br>
              <a:rPr lang="es-CO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CO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estar marcando la misma hora</a:t>
            </a:r>
            <a:endParaRPr lang="es-CO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2" y="1690688"/>
            <a:ext cx="4288970" cy="42889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6" y="1690688"/>
            <a:ext cx="4288970" cy="428897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84533" y="907508"/>
            <a:ext cx="3972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0" b="1" i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</a:t>
            </a:r>
            <a:endParaRPr lang="es-CO" sz="6000" b="1" i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de la entrada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Primera línea:</a:t>
            </a:r>
          </a:p>
          <a:p>
            <a:pPr marL="892175" indent="0">
              <a:buNone/>
            </a:pPr>
            <a:r>
              <a:rPr lang="es-CO" sz="3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número de manecillas en cada reloj </a:t>
            </a:r>
            <a:r>
              <a:rPr lang="es-CO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 ≤ </a:t>
            </a:r>
            <a:r>
              <a:rPr lang="es-CO" sz="3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s-CO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≤ 200000)</a:t>
            </a:r>
          </a:p>
          <a:p>
            <a:pPr marL="892175" indent="0">
              <a:buNone/>
            </a:pPr>
            <a:endParaRPr lang="es-CO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Segunda y tercera línea:</a:t>
            </a:r>
          </a:p>
          <a:p>
            <a:pPr marL="892175" indent="0">
              <a:lnSpc>
                <a:spcPct val="120000"/>
              </a:lnSpc>
              <a:buNone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CO" sz="3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enteros </a:t>
            </a:r>
            <a:r>
              <a:rPr lang="es-CO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s-CO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 ≤ </a:t>
            </a:r>
            <a:r>
              <a:rPr lang="es-CO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s-CO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s-CO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360000) </a:t>
            </a: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representando los ángulos de las manecillas del reloj actual en </a:t>
            </a:r>
            <a:r>
              <a:rPr lang="es-CO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miles de grados</a:t>
            </a: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92175" indent="0">
              <a:buNone/>
            </a:pP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Cada entero </a:t>
            </a:r>
            <a:r>
              <a:rPr lang="es-CO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s-CO" sz="160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s-CO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 el ángulo desde la parte superior del reloj hasta una manecilla.</a:t>
            </a:r>
          </a:p>
          <a:p>
            <a:pPr marL="892175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92175" indent="0">
              <a:buNone/>
            </a:pP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reloj no tiene dos manecillas en el mismo lugar.</a:t>
            </a:r>
          </a:p>
          <a:p>
            <a:pPr marL="0" indent="0"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40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¡ LAS MANECILLAS NO ESTÁN ORDENADAS !</a:t>
            </a:r>
          </a:p>
        </p:txBody>
      </p:sp>
    </p:spTree>
    <p:extLst>
      <p:ext uri="{BB962C8B-B14F-4D97-AF65-F5344CB8AC3E}">
        <p14:creationId xmlns:p14="http://schemas.microsoft.com/office/powerpoint/2010/main" val="27652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9351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Tomemos el siguiente caso de entrada:</a:t>
            </a:r>
          </a:p>
          <a:p>
            <a:pPr marL="0" indent="0">
              <a:buNone/>
            </a:pPr>
            <a:endParaRPr lang="es-CO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60475" indent="0">
              <a:buNone/>
              <a:tabLst>
                <a:tab pos="803275" algn="l"/>
                <a:tab pos="2508250" algn="l"/>
              </a:tabLst>
            </a:pPr>
            <a:r>
              <a:rPr lang="es-CO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6</a:t>
            </a:r>
          </a:p>
          <a:p>
            <a:pPr marL="1260475" indent="0">
              <a:buNone/>
              <a:tabLst>
                <a:tab pos="803275" algn="l"/>
                <a:tab pos="2508250" algn="l"/>
              </a:tabLst>
            </a:pPr>
            <a:r>
              <a:rPr lang="es-CO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60000 120000 200000 240000 260000 320000</a:t>
            </a:r>
          </a:p>
          <a:p>
            <a:pPr marL="1260475" indent="0">
              <a:buNone/>
              <a:tabLst>
                <a:tab pos="803275" algn="l"/>
                <a:tab pos="2508250" algn="l"/>
              </a:tabLst>
            </a:pPr>
            <a:r>
              <a:rPr lang="es-CO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0 20000 80000 180000 240000 320000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ejemplo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ejemplo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72" y="1200941"/>
            <a:ext cx="5131420" cy="51314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18" y="1203181"/>
            <a:ext cx="5131420" cy="5131420"/>
          </a:xfrm>
          <a:prstGeom prst="rect">
            <a:avLst/>
          </a:prstGeom>
        </p:spPr>
      </p:pic>
      <p:sp>
        <p:nvSpPr>
          <p:cNvPr id="12" name="Flecha abajo 11"/>
          <p:cNvSpPr/>
          <p:nvPr/>
        </p:nvSpPr>
        <p:spPr>
          <a:xfrm>
            <a:off x="9312197" y="503939"/>
            <a:ext cx="267629" cy="67193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9446011" y="1534027"/>
            <a:ext cx="21142" cy="20421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o 20"/>
          <p:cNvSpPr/>
          <p:nvPr/>
        </p:nvSpPr>
        <p:spPr>
          <a:xfrm>
            <a:off x="8848722" y="2845986"/>
            <a:ext cx="1194981" cy="918143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9707713" y="248783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60°</a:t>
            </a:r>
            <a:endParaRPr lang="es-CO" sz="2800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82" y="1188969"/>
            <a:ext cx="5131420" cy="5131420"/>
          </a:xfrm>
          <a:prstGeom prst="rect">
            <a:avLst/>
          </a:prstGeom>
        </p:spPr>
      </p:pic>
      <p:sp>
        <p:nvSpPr>
          <p:cNvPr id="27" name="Arco 26"/>
          <p:cNvSpPr/>
          <p:nvPr/>
        </p:nvSpPr>
        <p:spPr>
          <a:xfrm>
            <a:off x="8905404" y="2845986"/>
            <a:ext cx="1194981" cy="1362239"/>
          </a:xfrm>
          <a:prstGeom prst="arc">
            <a:avLst>
              <a:gd name="adj1" fmla="val 16200000"/>
              <a:gd name="adj2" fmla="val 26091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10038675" y="3288729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120°</a:t>
            </a:r>
            <a:endParaRPr lang="es-CO" sz="2800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38" y="1174757"/>
            <a:ext cx="5131420" cy="513142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82" y="1231411"/>
            <a:ext cx="5131420" cy="513142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79" y="1188969"/>
            <a:ext cx="5131420" cy="513142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02225" y="2606651"/>
            <a:ext cx="6986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>
              <a:buNone/>
            </a:pPr>
            <a:endParaRPr lang="es-CO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  <a:tabLst>
                <a:tab pos="2508250" algn="l"/>
              </a:tabLst>
            </a:pPr>
            <a:r>
              <a:rPr lang="es-CO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60000 120000 200000 240000 260000 320000</a:t>
            </a:r>
          </a:p>
          <a:p>
            <a:pPr>
              <a:buNone/>
              <a:tabLst>
                <a:tab pos="2508250" algn="l"/>
              </a:tabLst>
            </a:pPr>
            <a:endParaRPr lang="es-CO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  <a:tabLst>
                <a:tab pos="2508250" algn="l"/>
              </a:tabLst>
            </a:pP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0 20000 80000 180000 240000 320000</a:t>
            </a:r>
            <a:endParaRPr lang="es-CO" sz="2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8000" y="3595152"/>
            <a:ext cx="673474" cy="5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1386880" y="3609250"/>
            <a:ext cx="7471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2360715" y="3609250"/>
            <a:ext cx="7471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3330992" y="3609250"/>
            <a:ext cx="7471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4321003" y="3595152"/>
            <a:ext cx="7471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/>
          <p:cNvSpPr/>
          <p:nvPr/>
        </p:nvSpPr>
        <p:spPr>
          <a:xfrm>
            <a:off x="5273541" y="3595152"/>
            <a:ext cx="7828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54" y="1207661"/>
            <a:ext cx="5131420" cy="5131420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6860532" y="86701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 1</a:t>
            </a:r>
            <a:endParaRPr lang="es-CO" sz="2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1" grpId="0" animBg="1"/>
      <p:bldP spid="21" grpId="1" animBg="1"/>
      <p:bldP spid="22" grpId="0"/>
      <p:bldP spid="22" grpId="1"/>
      <p:bldP spid="27" grpId="0" animBg="1"/>
      <p:bldP spid="27" grpId="1" animBg="1"/>
      <p:bldP spid="26" grpId="0"/>
      <p:bldP spid="26" grpId="1"/>
      <p:bldP spid="11" grpId="0" animBg="1"/>
      <p:bldP spid="28" grpId="0" animBg="1"/>
      <p:bldP spid="30" grpId="0" animBg="1"/>
      <p:bldP spid="32" grpId="0" animBg="1"/>
      <p:bldP spid="3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ejemplo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60532" y="86701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 2</a:t>
            </a:r>
            <a:endParaRPr lang="es-CO" sz="2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84" y="1202061"/>
            <a:ext cx="5131420" cy="513142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84" y="1202061"/>
            <a:ext cx="5131420" cy="513142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32" y="1240658"/>
            <a:ext cx="5131420" cy="513142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07" y="1204638"/>
            <a:ext cx="5131420" cy="513142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40" y="1179238"/>
            <a:ext cx="5131420" cy="513142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36" y="1243235"/>
            <a:ext cx="5131420" cy="513142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32" y="1243732"/>
            <a:ext cx="5131420" cy="513142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47674" y="4217712"/>
            <a:ext cx="215833" cy="48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752284" y="4217712"/>
            <a:ext cx="739841" cy="4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80902" y="4217712"/>
            <a:ext cx="739841" cy="4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2497067" y="4212432"/>
            <a:ext cx="739841" cy="4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3473090" y="4212432"/>
            <a:ext cx="739841" cy="4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4446020" y="4212432"/>
            <a:ext cx="739841" cy="4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402225" y="2606651"/>
            <a:ext cx="6986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>
              <a:buNone/>
            </a:pPr>
            <a:endParaRPr lang="es-CO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  <a:tabLst>
                <a:tab pos="2508250" algn="l"/>
              </a:tabLst>
            </a:pPr>
            <a:r>
              <a:rPr lang="es-CO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60000 120000 200000 240000 260000 320000</a:t>
            </a:r>
          </a:p>
          <a:p>
            <a:pPr>
              <a:buNone/>
              <a:tabLst>
                <a:tab pos="2508250" algn="l"/>
              </a:tabLst>
            </a:pPr>
            <a:endParaRPr lang="es-CO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  <a:tabLst>
                <a:tab pos="2508250" algn="l"/>
              </a:tabLst>
            </a:pPr>
            <a:r>
              <a:rPr lang="es-CO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0 20000 80000 180000 240000 320000</a:t>
            </a:r>
            <a:endParaRPr lang="es-CO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7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 de ejemplo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4267200" cy="4267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20317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CO" sz="28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133600"/>
            <a:ext cx="4267200" cy="42672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78398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137595" y="1642002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sabemos si pueden</a:t>
            </a:r>
          </a:p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marcar la misma hora?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4267200" cy="426720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Diferencia entre manecillas</a:t>
            </a:r>
            <a:endParaRPr lang="es-CO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133600"/>
            <a:ext cx="4267200" cy="42672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982109" y="1642002"/>
            <a:ext cx="3935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Calculemos la diferencia</a:t>
            </a:r>
          </a:p>
          <a:p>
            <a:pPr algn="ctr"/>
            <a:r>
              <a:rPr lang="es-CO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s-CO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ntre sus manecillas</a:t>
            </a:r>
            <a:endParaRPr lang="es-CO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Arco 9"/>
          <p:cNvSpPr/>
          <p:nvPr/>
        </p:nvSpPr>
        <p:spPr>
          <a:xfrm>
            <a:off x="2635250" y="3676650"/>
            <a:ext cx="1282700" cy="1181100"/>
          </a:xfrm>
          <a:prstGeom prst="arc">
            <a:avLst>
              <a:gd name="adj1" fmla="val 20117500"/>
              <a:gd name="adj2" fmla="val 147787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4495800" y="46730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120°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495799" y="32852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60°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869822" y="41021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60°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400300" y="565098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200°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Arco 15"/>
          <p:cNvSpPr/>
          <p:nvPr/>
        </p:nvSpPr>
        <p:spPr>
          <a:xfrm>
            <a:off x="2626245" y="3676650"/>
            <a:ext cx="1282700" cy="1181100"/>
          </a:xfrm>
          <a:prstGeom prst="arc">
            <a:avLst>
              <a:gd name="adj1" fmla="val 2230872"/>
              <a:gd name="adj2" fmla="val 6233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231995" y="247299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322137" y="477183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31995" y="288514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434124" y="48577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240°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Arco 20"/>
          <p:cNvSpPr/>
          <p:nvPr/>
        </p:nvSpPr>
        <p:spPr>
          <a:xfrm>
            <a:off x="2626245" y="3676650"/>
            <a:ext cx="1282700" cy="1181100"/>
          </a:xfrm>
          <a:prstGeom prst="arc">
            <a:avLst>
              <a:gd name="adj1" fmla="val 7073004"/>
              <a:gd name="adj2" fmla="val 860499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2451675" y="47038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22990" y="32777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Arco 23"/>
          <p:cNvSpPr/>
          <p:nvPr/>
        </p:nvSpPr>
        <p:spPr>
          <a:xfrm>
            <a:off x="2635250" y="3665021"/>
            <a:ext cx="1282700" cy="1181100"/>
          </a:xfrm>
          <a:prstGeom prst="arc">
            <a:avLst>
              <a:gd name="adj1" fmla="val 9420664"/>
              <a:gd name="adj2" fmla="val 989459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1265849" y="42867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260°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093197" y="44025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20°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22990" y="36545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880120" y="27781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accent4">
                    <a:lumMod val="75000"/>
                  </a:schemeClr>
                </a:solidFill>
              </a:rPr>
              <a:t>320°</a:t>
            </a:r>
            <a:endParaRPr lang="es-CO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Arco 28"/>
          <p:cNvSpPr/>
          <p:nvPr/>
        </p:nvSpPr>
        <p:spPr>
          <a:xfrm>
            <a:off x="2635250" y="3676650"/>
            <a:ext cx="1282700" cy="1181100"/>
          </a:xfrm>
          <a:prstGeom prst="arc">
            <a:avLst>
              <a:gd name="adj1" fmla="val 10745846"/>
              <a:gd name="adj2" fmla="val 134464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2245765" y="38117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s-CO" b="1" dirty="0" smtClean="0">
                <a:solidFill>
                  <a:schemeClr val="accent6">
                    <a:lumMod val="75000"/>
                  </a:schemeClr>
                </a:solidFill>
              </a:rPr>
              <a:t>0°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220362" y="40472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60°</a:t>
            </a:r>
            <a:endParaRPr lang="es-CO" sz="28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Arco 31"/>
          <p:cNvSpPr/>
          <p:nvPr/>
        </p:nvSpPr>
        <p:spPr>
          <a:xfrm>
            <a:off x="2635250" y="3683660"/>
            <a:ext cx="1282700" cy="1181100"/>
          </a:xfrm>
          <a:prstGeom prst="arc">
            <a:avLst>
              <a:gd name="adj1" fmla="val 14324605"/>
              <a:gd name="adj2" fmla="val 193017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3140926" y="326451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solidFill>
                  <a:schemeClr val="accent6">
                    <a:lumMod val="75000"/>
                  </a:schemeClr>
                </a:solidFill>
              </a:rPr>
              <a:t>¿?</a:t>
            </a:r>
            <a:endParaRPr lang="es-CO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20317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CO" sz="28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778398" y="142907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RELOJ</a:t>
            </a:r>
            <a:r>
              <a:rPr lang="es-CO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CO" sz="28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122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624</Words>
  <Application>Microsoft Office PowerPoint</Application>
  <PresentationFormat>Panorámica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Verdana</vt:lpstr>
      <vt:lpstr>Tema de Office</vt:lpstr>
      <vt:lpstr>Problema G: Clock Pictures</vt:lpstr>
      <vt:lpstr>Descripción del problema</vt:lpstr>
      <vt:lpstr>Ejemplo</vt:lpstr>
      <vt:lpstr>Descripción de la entrada</vt:lpstr>
      <vt:lpstr>Caso de ejemplo</vt:lpstr>
      <vt:lpstr>Caso de ejemplo</vt:lpstr>
      <vt:lpstr>Caso de ejemplo</vt:lpstr>
      <vt:lpstr>Caso de ejemplo</vt:lpstr>
      <vt:lpstr>Diferencia entre manecillas</vt:lpstr>
      <vt:lpstr>Diferencia entre manecillas</vt:lpstr>
      <vt:lpstr>Diferencia entre manecillas</vt:lpstr>
      <vt:lpstr>Comparación de diferencias</vt:lpstr>
      <vt:lpstr>Comparación de diferencias</vt:lpstr>
      <vt:lpstr>Comparación de diferencias</vt:lpstr>
      <vt:lpstr>Resultado de ejemplo</vt:lpstr>
      <vt:lpstr>Búsqueda de patrones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 - Clock Pictures</dc:title>
  <dc:creator>Santiago</dc:creator>
  <cp:lastModifiedBy>Santiago</cp:lastModifiedBy>
  <cp:revision>47</cp:revision>
  <dcterms:created xsi:type="dcterms:W3CDTF">2015-08-15T19:14:14Z</dcterms:created>
  <dcterms:modified xsi:type="dcterms:W3CDTF">2015-08-16T03:10:59Z</dcterms:modified>
</cp:coreProperties>
</file>