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843D0-44DF-4C33-B6A9-51131B103796}" type="datetimeFigureOut">
              <a:rPr lang="bg-BG" smtClean="0"/>
              <a:pPr/>
              <a:t>10.2.2019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BAC7B-A656-4385-93AC-058CC54A2D53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917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AC7B-A656-4385-93AC-058CC54A2D53}" type="slidenum">
              <a:rPr lang="bg-BG" smtClean="0"/>
              <a:pPr/>
              <a:t>1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7908-C15E-4839-A311-667A9EDEF811}" type="datetimeFigureOut">
              <a:rPr lang="bg-BG" smtClean="0"/>
              <a:pPr/>
              <a:t>10.2.2019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BC828-AD0B-40E5-AD18-3DCB764998AA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7908-C15E-4839-A311-667A9EDEF811}" type="datetimeFigureOut">
              <a:rPr lang="bg-BG" smtClean="0"/>
              <a:pPr/>
              <a:t>10.2.2019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C828-AD0B-40E5-AD18-3DCB764998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7908-C15E-4839-A311-667A9EDEF811}" type="datetimeFigureOut">
              <a:rPr lang="bg-BG" smtClean="0"/>
              <a:pPr/>
              <a:t>10.2.2019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C828-AD0B-40E5-AD18-3DCB764998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7908-C15E-4839-A311-667A9EDEF811}" type="datetimeFigureOut">
              <a:rPr lang="bg-BG" smtClean="0"/>
              <a:pPr/>
              <a:t>10.2.2019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C828-AD0B-40E5-AD18-3DCB764998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7908-C15E-4839-A311-667A9EDEF811}" type="datetimeFigureOut">
              <a:rPr lang="bg-BG" smtClean="0"/>
              <a:pPr/>
              <a:t>10.2.2019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C828-AD0B-40E5-AD18-3DCB764998AA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7908-C15E-4839-A311-667A9EDEF811}" type="datetimeFigureOut">
              <a:rPr lang="bg-BG" smtClean="0"/>
              <a:pPr/>
              <a:t>10.2.2019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C828-AD0B-40E5-AD18-3DCB764998AA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7908-C15E-4839-A311-667A9EDEF811}" type="datetimeFigureOut">
              <a:rPr lang="bg-BG" smtClean="0"/>
              <a:pPr/>
              <a:t>10.2.2019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C828-AD0B-40E5-AD18-3DCB764998AA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7908-C15E-4839-A311-667A9EDEF811}" type="datetimeFigureOut">
              <a:rPr lang="bg-BG" smtClean="0"/>
              <a:pPr/>
              <a:t>10.2.2019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C828-AD0B-40E5-AD18-3DCB764998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7908-C15E-4839-A311-667A9EDEF811}" type="datetimeFigureOut">
              <a:rPr lang="bg-BG" smtClean="0"/>
              <a:pPr/>
              <a:t>10.2.2019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C828-AD0B-40E5-AD18-3DCB764998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7908-C15E-4839-A311-667A9EDEF811}" type="datetimeFigureOut">
              <a:rPr lang="bg-BG" smtClean="0"/>
              <a:pPr/>
              <a:t>10.2.2019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C828-AD0B-40E5-AD18-3DCB764998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7908-C15E-4839-A311-667A9EDEF811}" type="datetimeFigureOut">
              <a:rPr lang="bg-BG" smtClean="0"/>
              <a:pPr/>
              <a:t>10.2.2019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C828-AD0B-40E5-AD18-3DCB764998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B77908-C15E-4839-A311-667A9EDEF811}" type="datetimeFigureOut">
              <a:rPr lang="bg-BG" smtClean="0"/>
              <a:pPr/>
              <a:t>10.2.2019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6CBC828-AD0B-40E5-AD18-3DCB764998AA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500175"/>
            <a:ext cx="7772400" cy="1214446"/>
          </a:xfrm>
        </p:spPr>
        <p:txBody>
          <a:bodyPr>
            <a:normAutofit fontScale="90000"/>
          </a:bodyPr>
          <a:lstStyle/>
          <a:p>
            <a:r>
              <a:rPr lang="bg-BG" sz="4000" dirty="0" smtClean="0"/>
              <a:t>Курсова работа</a:t>
            </a:r>
            <a:br>
              <a:rPr lang="bg-BG" sz="4000" dirty="0" smtClean="0"/>
            </a:br>
            <a:r>
              <a:rPr lang="bg-BG" sz="4000" dirty="0" smtClean="0"/>
              <a:t> Структури от данни и алгоритми</a:t>
            </a:r>
            <a:endParaRPr lang="bg-BG" sz="4000" dirty="0"/>
          </a:p>
        </p:txBody>
      </p:sp>
      <p:sp>
        <p:nvSpPr>
          <p:cNvPr id="5" name="Подзаглавие 2"/>
          <p:cNvSpPr>
            <a:spLocks noGrp="1"/>
          </p:cNvSpPr>
          <p:nvPr>
            <p:ph type="subTitle" idx="1"/>
          </p:nvPr>
        </p:nvSpPr>
        <p:spPr>
          <a:xfrm>
            <a:off x="1357290" y="5157192"/>
            <a:ext cx="6429420" cy="1381730"/>
          </a:xfrm>
        </p:spPr>
        <p:txBody>
          <a:bodyPr>
            <a:normAutofit fontScale="70000" lnSpcReduction="20000"/>
          </a:bodyPr>
          <a:lstStyle/>
          <a:p>
            <a:r>
              <a:rPr lang="bg-BG" dirty="0" smtClean="0">
                <a:solidFill>
                  <a:schemeClr val="bg1">
                    <a:lumMod val="50000"/>
                  </a:schemeClr>
                </a:solidFill>
              </a:rPr>
              <a:t>Изготвили:</a:t>
            </a:r>
          </a:p>
          <a:p>
            <a:r>
              <a:rPr lang="bg-BG" dirty="0" smtClean="0">
                <a:solidFill>
                  <a:schemeClr val="bg1">
                    <a:lumMod val="50000"/>
                  </a:schemeClr>
                </a:solidFill>
              </a:rPr>
              <a:t>Венцеслав Маринов</a:t>
            </a:r>
            <a:r>
              <a:rPr lang="bg-BG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bg-BG" dirty="0" smtClean="0">
                <a:solidFill>
                  <a:schemeClr val="bg1">
                    <a:lumMod val="50000"/>
                  </a:schemeClr>
                </a:solidFill>
              </a:rPr>
              <a:t> ф.н.:</a:t>
            </a:r>
            <a:r>
              <a:rPr lang="bg-BG" dirty="0">
                <a:solidFill>
                  <a:schemeClr val="tx1"/>
                </a:solidFill>
              </a:rPr>
              <a:t>163010006</a:t>
            </a:r>
          </a:p>
          <a:p>
            <a:r>
              <a:rPr lang="bg-BG" dirty="0" smtClean="0">
                <a:solidFill>
                  <a:schemeClr val="bg1">
                    <a:lumMod val="50000"/>
                  </a:schemeClr>
                </a:solidFill>
              </a:rPr>
              <a:t>Деян Ризов - ф.н.:</a:t>
            </a:r>
            <a:r>
              <a:rPr lang="bg-BG" dirty="0">
                <a:solidFill>
                  <a:schemeClr val="tx1"/>
                </a:solidFill>
              </a:rPr>
              <a:t>163010025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bg-BG" dirty="0" smtClean="0">
                <a:solidFill>
                  <a:schemeClr val="bg1">
                    <a:lumMod val="50000"/>
                  </a:schemeClr>
                </a:solidFill>
              </a:rPr>
              <a:t>София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bg-BG" dirty="0" smtClean="0">
                <a:solidFill>
                  <a:schemeClr val="bg1">
                    <a:lumMod val="50000"/>
                  </a:schemeClr>
                </a:solidFill>
              </a:rPr>
              <a:t>2019</a:t>
            </a:r>
          </a:p>
          <a:p>
            <a:endParaRPr lang="bg-B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Картина 6">
            <a:extLst>
              <a:ext uri="{FF2B5EF4-FFF2-40B4-BE49-F238E27FC236}">
                <a16:creationId xmlns=""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9" y="189163"/>
            <a:ext cx="2495016" cy="11067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14546" y="3929066"/>
            <a:ext cx="485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bg-BG" sz="2400" b="1" dirty="0" smtClean="0"/>
              <a:t>Алгоритми за обхождане на структури от данни</a:t>
            </a:r>
            <a:endParaRPr lang="bg-BG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286000" y="291193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bg-BG" sz="2000" b="1" dirty="0" smtClean="0"/>
              <a:t>на тема 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1686481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6">
            <a:extLst>
              <a:ext uri="{FF2B5EF4-FFF2-40B4-BE49-F238E27FC236}">
                <a16:creationId xmlns=""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9" y="189163"/>
            <a:ext cx="2495016" cy="11067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0949" y="1556792"/>
            <a:ext cx="46442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dirty="0"/>
              <a:t>Програмна </a:t>
            </a:r>
            <a:r>
              <a:rPr lang="bg-BG" sz="2800" dirty="0" smtClean="0"/>
              <a:t>реализация</a:t>
            </a:r>
            <a:r>
              <a:rPr lang="en-US" sz="2800" dirty="0" smtClean="0"/>
              <a:t> (Java)</a:t>
            </a:r>
            <a:endParaRPr lang="bg-BG" sz="28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DFS</a:t>
            </a:r>
            <a:endParaRPr lang="bg-BG" sz="2000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4292898" cy="417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74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6">
            <a:extLst>
              <a:ext uri="{FF2B5EF4-FFF2-40B4-BE49-F238E27FC236}">
                <a16:creationId xmlns=""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9" y="189163"/>
            <a:ext cx="2495016" cy="11067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949" y="1556792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</a:t>
            </a:r>
            <a:endParaRPr lang="bg-BG" dirty="0"/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832" y="2060848"/>
            <a:ext cx="576072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845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6">
            <a:extLst>
              <a:ext uri="{FF2B5EF4-FFF2-40B4-BE49-F238E27FC236}">
                <a16:creationId xmlns=""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9" y="189163"/>
            <a:ext cx="2495016" cy="11067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0949" y="1556792"/>
            <a:ext cx="6270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BFS</a:t>
            </a:r>
            <a:endParaRPr lang="bg-BG" sz="20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96" y="1956902"/>
            <a:ext cx="4567587" cy="455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49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949" y="1628800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Output:</a:t>
            </a:r>
            <a:endParaRPr lang="bg-BG" dirty="0"/>
          </a:p>
        </p:txBody>
      </p:sp>
      <p:pic>
        <p:nvPicPr>
          <p:cNvPr id="3" name="Картина 6">
            <a:extLst>
              <a:ext uri="{FF2B5EF4-FFF2-40B4-BE49-F238E27FC236}">
                <a16:creationId xmlns=""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9" y="189163"/>
            <a:ext cx="2495016" cy="110676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49" y="2190750"/>
            <a:ext cx="64960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6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1680" y="3244334"/>
            <a:ext cx="57022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Благодарим </a:t>
            </a:r>
            <a:r>
              <a:rPr lang="bg-BG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</a:t>
            </a:r>
            <a:r>
              <a:rPr lang="bg-BG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вниманието </a:t>
            </a:r>
            <a:r>
              <a:rPr lang="bg-BG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</a:t>
            </a:r>
            <a:r>
              <a:rPr lang="bg-BG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bg-BG" sz="3200" dirty="0"/>
          </a:p>
        </p:txBody>
      </p:sp>
      <p:pic>
        <p:nvPicPr>
          <p:cNvPr id="3" name="Картина 6">
            <a:extLst>
              <a:ext uri="{FF2B5EF4-FFF2-40B4-BE49-F238E27FC236}">
                <a16:creationId xmlns=""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9" y="189163"/>
            <a:ext cx="2495016" cy="110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2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6">
            <a:extLst>
              <a:ext uri="{FF2B5EF4-FFF2-40B4-BE49-F238E27FC236}">
                <a16:creationId xmlns=""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9" y="189163"/>
            <a:ext cx="2495016" cy="11067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0948" y="1700808"/>
            <a:ext cx="622129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3200" dirty="0" smtClean="0"/>
              <a:t>Съдържание</a:t>
            </a:r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 smtClean="0"/>
              <a:t>Структури от данни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 smtClean="0"/>
              <a:t>Тип алгоритми и предназначение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 smtClean="0"/>
              <a:t>Реализация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 smtClean="0"/>
              <a:t>Примери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 smtClean="0"/>
              <a:t>Програмна реализация</a:t>
            </a:r>
            <a:endParaRPr lang="bg-BG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6">
            <a:extLst>
              <a:ext uri="{FF2B5EF4-FFF2-40B4-BE49-F238E27FC236}">
                <a16:creationId xmlns=""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9" y="189163"/>
            <a:ext cx="2495016" cy="11067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0125" y="2924944"/>
            <a:ext cx="81369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Структурите от данни осигуряват средства, с които да управляваме големи количества данни ефективно, за потребители като големите бази данни или онлайн индексиращите </a:t>
            </a:r>
            <a:r>
              <a:rPr lang="bg-BG" dirty="0" smtClean="0"/>
              <a:t>услуги. </a:t>
            </a:r>
            <a:r>
              <a:rPr lang="bg-BG" dirty="0"/>
              <a:t>Разбирането и владеенето на структурите от данни дава възможност за тяхното рационално използване, съответно правилното анализиране на проблемите в дълбочина и предлагане на най-ефективното решение в софтуерното инженерство, тъй като в основата на програмирането стоят структурите от данни и алгоритмите.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0125" y="1857272"/>
            <a:ext cx="3881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b="1" dirty="0"/>
              <a:t>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55586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6">
            <a:extLst>
              <a:ext uri="{FF2B5EF4-FFF2-40B4-BE49-F238E27FC236}">
                <a16:creationId xmlns=""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9" y="189163"/>
            <a:ext cx="2495016" cy="11067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0949" y="1412776"/>
            <a:ext cx="859065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Алгоритми и предназначение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2000" dirty="0">
                <a:solidFill>
                  <a:srgbClr val="FF0000"/>
                </a:solidFill>
              </a:rPr>
              <a:t>Depth-First Search (DFS</a:t>
            </a:r>
            <a:r>
              <a:rPr lang="bg-BG" sz="2000" dirty="0" smtClean="0">
                <a:solidFill>
                  <a:srgbClr val="FF0000"/>
                </a:solidFill>
              </a:rPr>
              <a:t>) </a:t>
            </a:r>
          </a:p>
          <a:p>
            <a:endParaRPr lang="bg-BG" sz="2000" dirty="0" smtClean="0">
              <a:solidFill>
                <a:srgbClr val="FF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bg-BG" sz="2000" dirty="0"/>
              <a:t>Р</a:t>
            </a:r>
            <a:r>
              <a:rPr lang="bg-BG" sz="2000" dirty="0" smtClean="0"/>
              <a:t>екурсивен алгоритъм за обхождане на структури от данни в дълбочина, </a:t>
            </a:r>
            <a:r>
              <a:rPr lang="ru-RU" sz="2000" dirty="0"/>
              <a:t>и по-специално </a:t>
            </a:r>
            <a:r>
              <a:rPr lang="ru-RU" sz="2000" b="1" dirty="0" smtClean="0"/>
              <a:t>дърво</a:t>
            </a:r>
            <a:r>
              <a:rPr lang="ru-RU" sz="2000" dirty="0"/>
              <a:t> и </a:t>
            </a:r>
            <a:r>
              <a:rPr lang="ru-RU" sz="2000" b="1" dirty="0" smtClean="0"/>
              <a:t>граф</a:t>
            </a:r>
            <a:r>
              <a:rPr lang="ru-RU" sz="2000" dirty="0" smtClean="0"/>
              <a:t>, </a:t>
            </a:r>
            <a:r>
              <a:rPr lang="bg-BG" sz="2000" dirty="0" smtClean="0"/>
              <a:t>който </a:t>
            </a:r>
            <a:r>
              <a:rPr lang="bg-BG" sz="2000" dirty="0"/>
              <a:t>използва идеята за връщане назад (</a:t>
            </a:r>
            <a:r>
              <a:rPr lang="en-US" sz="2000" dirty="0"/>
              <a:t>backtracking</a:t>
            </a:r>
            <a:r>
              <a:rPr lang="bg-BG" sz="2000" dirty="0" smtClean="0"/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bg-BG" sz="2000" dirty="0"/>
              <a:t>З</a:t>
            </a:r>
            <a:r>
              <a:rPr lang="bg-BG" sz="2000" dirty="0" smtClean="0"/>
              <a:t>апочва </a:t>
            </a:r>
            <a:r>
              <a:rPr lang="bg-BG" sz="2000" dirty="0"/>
              <a:t>от даден </a:t>
            </a:r>
            <a:r>
              <a:rPr lang="bg-BG" sz="2000" dirty="0" smtClean="0"/>
              <a:t>връх и се спуска надолу </a:t>
            </a:r>
            <a:r>
              <a:rPr lang="bg-BG" sz="2000" dirty="0"/>
              <a:t>в дървовидната </a:t>
            </a:r>
            <a:r>
              <a:rPr lang="bg-BG" sz="2000" dirty="0" smtClean="0"/>
              <a:t>йерархия </a:t>
            </a:r>
            <a:r>
              <a:rPr lang="bg-BG" sz="2000" dirty="0"/>
              <a:t>и когато стигне до връх, от който няма продължение се връща назад към пред­ходния </a:t>
            </a:r>
            <a:r>
              <a:rPr lang="bg-BG" sz="2000" dirty="0" smtClean="0"/>
              <a:t>връх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bg-BG" sz="2000" dirty="0" smtClean="0"/>
          </a:p>
          <a:p>
            <a:r>
              <a:rPr lang="bg-BG" sz="2000" dirty="0"/>
              <a:t> </a:t>
            </a:r>
            <a:r>
              <a:rPr lang="bg-BG" sz="2000" dirty="0" smtClean="0"/>
              <a:t>       </a:t>
            </a:r>
            <a:r>
              <a:rPr lang="bg-BG" sz="2000" b="1" dirty="0" smtClean="0"/>
              <a:t>Използва се за: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bg-BG" sz="2000" dirty="0"/>
              <a:t>Решаване</a:t>
            </a:r>
            <a:r>
              <a:rPr lang="ru-RU" sz="2000" dirty="0"/>
              <a:t> на задачи с </a:t>
            </a:r>
            <a:r>
              <a:rPr lang="ru-RU" sz="2000" dirty="0" smtClean="0"/>
              <a:t>лабиринти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bg-BG" sz="2000" dirty="0"/>
              <a:t>Топологично сортиране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ru-RU" sz="2000" dirty="0"/>
              <a:t>Откриване на двусвързаност в </a:t>
            </a:r>
            <a:r>
              <a:rPr lang="ru-RU" sz="2000" dirty="0" smtClean="0"/>
              <a:t>граф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ru-RU" sz="2000" dirty="0"/>
              <a:t>Намиране на мостовете в </a:t>
            </a:r>
            <a:r>
              <a:rPr lang="ru-RU" sz="2000" dirty="0" smtClean="0"/>
              <a:t>граф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ru-RU" sz="2000" dirty="0"/>
              <a:t>Намиране на свързани компоненти (Теория на графите)</a:t>
            </a:r>
            <a:endParaRPr lang="bg-BG" sz="2000" dirty="0"/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5608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6">
            <a:extLst>
              <a:ext uri="{FF2B5EF4-FFF2-40B4-BE49-F238E27FC236}">
                <a16:creationId xmlns=""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9" y="189163"/>
            <a:ext cx="2495016" cy="11067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0949" y="1700808"/>
            <a:ext cx="852554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2"/>
            </a:pPr>
            <a:r>
              <a:rPr lang="en-US" sz="2000" dirty="0" smtClean="0">
                <a:solidFill>
                  <a:srgbClr val="FF0000"/>
                </a:solidFill>
              </a:rPr>
              <a:t>Breadth-first </a:t>
            </a:r>
            <a:r>
              <a:rPr lang="en-US" sz="2000" dirty="0">
                <a:solidFill>
                  <a:srgbClr val="FF0000"/>
                </a:solidFill>
              </a:rPr>
              <a:t>search (BFS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bg-BG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 smtClean="0"/>
              <a:t>Алгоритъм за обхождане  на</a:t>
            </a:r>
            <a:r>
              <a:rPr lang="ru-RU" sz="2000" dirty="0" smtClean="0"/>
              <a:t> </a:t>
            </a:r>
            <a:r>
              <a:rPr lang="bg-BG" sz="2000" dirty="0"/>
              <a:t>структури от данни </a:t>
            </a:r>
            <a:r>
              <a:rPr lang="ru-RU" sz="2000" dirty="0" smtClean="0"/>
              <a:t>в широчина</a:t>
            </a:r>
            <a:endParaRPr 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Обхождането в </a:t>
            </a:r>
            <a:r>
              <a:rPr lang="ru-RU" sz="2000" dirty="0" smtClean="0"/>
              <a:t>широчина </a:t>
            </a:r>
            <a:r>
              <a:rPr lang="ru-RU" sz="2000" dirty="0"/>
              <a:t>започва от главното разклонение и </a:t>
            </a:r>
            <a:r>
              <a:rPr lang="ru-RU" sz="2000" dirty="0" smtClean="0"/>
              <a:t>достъпва</a:t>
            </a:r>
          </a:p>
          <a:p>
            <a:r>
              <a:rPr lang="ru-RU" sz="2000" dirty="0" smtClean="0"/>
              <a:t> </a:t>
            </a:r>
            <a:r>
              <a:rPr lang="ru-RU" sz="2000" dirty="0"/>
              <a:t>всички съседни разклонения. За всяко едно от тези съседни разклонения, </a:t>
            </a:r>
            <a:endParaRPr lang="ru-RU" sz="2000" dirty="0" smtClean="0"/>
          </a:p>
          <a:p>
            <a:r>
              <a:rPr lang="ru-RU" sz="2000" dirty="0" smtClean="0"/>
              <a:t>проверява </a:t>
            </a:r>
            <a:r>
              <a:rPr lang="ru-RU" sz="2000" dirty="0"/>
              <a:t>техните съседни разклонения, които не са били посетени и така </a:t>
            </a:r>
            <a:r>
              <a:rPr lang="ru-RU" sz="2000" dirty="0" smtClean="0"/>
              <a:t>нататък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Използва опашка, за да пази информация кои разклонения трябва да посети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sz="2000" dirty="0" smtClean="0"/>
          </a:p>
          <a:p>
            <a:r>
              <a:rPr lang="bg-BG" sz="2000" b="1" dirty="0"/>
              <a:t>Използва се за</a:t>
            </a:r>
            <a:r>
              <a:rPr lang="bg-BG" sz="2000" b="1" dirty="0" smtClean="0"/>
              <a:t>:</a:t>
            </a:r>
            <a:endParaRPr lang="bg-BG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/>
              <a:t>Намиране на всички разклонения в рамките на един свързан </a:t>
            </a:r>
            <a:r>
              <a:rPr lang="ru-RU" sz="2000" dirty="0" smtClean="0"/>
              <a:t>компонент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/>
              <a:t>Намиране на най-краткия път между две разклонение U и V (дължината на пътя е броя на крайните елементи</a:t>
            </a:r>
            <a:r>
              <a:rPr lang="ru-RU" sz="20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/>
              <a:t>Тестване на граф за двучастичност (bipartiteness)</a:t>
            </a:r>
            <a:endParaRPr lang="bg-BG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65816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6">
            <a:extLst>
              <a:ext uri="{FF2B5EF4-FFF2-40B4-BE49-F238E27FC236}">
                <a16:creationId xmlns=""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8" y="189163"/>
            <a:ext cx="2495016" cy="11067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0948" y="1484784"/>
            <a:ext cx="852554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800" dirty="0" smtClean="0"/>
              <a:t>Реализация</a:t>
            </a:r>
          </a:p>
          <a:p>
            <a:endParaRPr lang="bg-BG" sz="2000" dirty="0"/>
          </a:p>
          <a:p>
            <a:r>
              <a:rPr lang="bg-BG" sz="2000" b="1" i="1" dirty="0" smtClean="0">
                <a:solidFill>
                  <a:srgbClr val="FF0000"/>
                </a:solidFill>
              </a:rPr>
              <a:t> </a:t>
            </a:r>
            <a:endParaRPr lang="bg-BG" sz="2000" dirty="0">
              <a:solidFill>
                <a:srgbClr val="FF0000"/>
              </a:solidFill>
            </a:endParaRPr>
          </a:p>
          <a:p>
            <a:endParaRPr lang="bg-BG" sz="2000" dirty="0" smtClean="0"/>
          </a:p>
          <a:p>
            <a:endParaRPr lang="bg-BG" sz="2800" dirty="0"/>
          </a:p>
          <a:p>
            <a:endParaRPr lang="bg-BG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0948" y="2132856"/>
                <a:ext cx="8453540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bg-BG" dirty="0">
                    <a:solidFill>
                      <a:srgbClr val="FF0000"/>
                    </a:solidFill>
                  </a:rPr>
                  <a:t>1.1. Реализиране на </a:t>
                </a:r>
                <a:r>
                  <a:rPr lang="bg-BG" b="1" i="1" dirty="0">
                    <a:solidFill>
                      <a:srgbClr val="FF0000"/>
                    </a:solidFill>
                  </a:rPr>
                  <a:t>DFS.</a:t>
                </a:r>
              </a:p>
              <a:p>
                <a:endParaRPr lang="bg-BG" b="1" i="1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DFS </a:t>
                </a:r>
                <a:r>
                  <a:rPr lang="bg-BG" dirty="0"/>
                  <a:t>може да бъде реализиран чрез използване на стекове (</a:t>
                </a:r>
                <a:r>
                  <a:rPr lang="en-US" dirty="0"/>
                  <a:t>stacks</a:t>
                </a:r>
                <a:r>
                  <a:rPr lang="bg-BG" dirty="0"/>
                  <a:t>).  Избираме стартов възел i</a:t>
                </a:r>
                <a14:m>
                  <m:oMath xmlns:m="http://schemas.openxmlformats.org/officeDocument/2006/math">
                    <m:r>
                      <a:rPr lang="bg-BG" i="1">
                        <a:latin typeface="Cambria Math"/>
                      </a:rPr>
                      <m:t> ∈ </m:t>
                    </m:r>
                  </m:oMath>
                </a14:m>
                <a:r>
                  <a:rPr lang="bg-BG" dirty="0"/>
                  <a:t>V, маркираме го като посетен и продължаваме  рекурсивно обхождането в дълбочина за всеки негов непосетен наследник, т.е. функцията за обхождане в дълбочина от връх i (DFS(i)) изглежда по следния начин:</a:t>
                </a:r>
              </a:p>
              <a:p>
                <a:endParaRPr lang="bg-BG" dirty="0"/>
              </a:p>
              <a:p>
                <a:r>
                  <a:rPr lang="bg-BG" dirty="0"/>
                  <a:t>1) Разглеждаме i.</a:t>
                </a:r>
              </a:p>
              <a:p>
                <a:r>
                  <a:rPr lang="bg-BG" dirty="0"/>
                  <a:t>2) Маркираме i като обходен.</a:t>
                </a:r>
              </a:p>
              <a:p>
                <a:r>
                  <a:rPr lang="bg-BG" dirty="0"/>
                  <a:t>3) За всяко инцидентно с i ребро (i,j) </a:t>
                </a:r>
                <a:r>
                  <a:rPr lang="bg-BG" dirty="0">
                    <a:latin typeface="Cambria Math"/>
                    <a:ea typeface="Cambria Math"/>
                  </a:rPr>
                  <a:t>∈ </a:t>
                </a:r>
                <a:r>
                  <a:rPr lang="bg-BG" dirty="0"/>
                  <a:t>Е такова, че j е необходен връх от графа или дървото, изпълняваме рекурсивно DFS(j)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48" y="2132856"/>
                <a:ext cx="8453540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649" t="-971" r="-1009" b="-213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94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6">
            <a:extLst>
              <a:ext uri="{FF2B5EF4-FFF2-40B4-BE49-F238E27FC236}">
                <a16:creationId xmlns=""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9" y="189163"/>
            <a:ext cx="2495016" cy="1106764"/>
          </a:xfrm>
          <a:prstGeom prst="rect">
            <a:avLst/>
          </a:prstGeom>
        </p:spPr>
      </p:pic>
      <p:pic>
        <p:nvPicPr>
          <p:cNvPr id="6" name="Picture 5" descr="DFS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2338273"/>
            <a:ext cx="6552728" cy="39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5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6">
            <a:extLst>
              <a:ext uri="{FF2B5EF4-FFF2-40B4-BE49-F238E27FC236}">
                <a16:creationId xmlns=""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9" y="189163"/>
            <a:ext cx="2495016" cy="11067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9459" y="1668497"/>
            <a:ext cx="1847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bg-BG" sz="2800" dirty="0"/>
          </a:p>
          <a:p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488870" y="1772816"/>
            <a:ext cx="84756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srgbClr val="FF0000"/>
                </a:solidFill>
              </a:rPr>
              <a:t>2.1. Реализиране на 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bg-BG" b="1" i="1" dirty="0">
                <a:solidFill>
                  <a:srgbClr val="FF0000"/>
                </a:solidFill>
              </a:rPr>
              <a:t>FS</a:t>
            </a:r>
            <a:endParaRPr lang="en-US" b="1" i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bg-BG" dirty="0"/>
              <a:t>З</a:t>
            </a:r>
            <a:r>
              <a:rPr lang="ru-RU" dirty="0"/>
              <a:t>апочва се от върха i, разглеждат се всички негови непосредствени съседи, и едва след това се преминава към по-нататъшно обхождане (обхождане в ширина от всеки един от съседите му)</a:t>
            </a:r>
          </a:p>
          <a:p>
            <a:endParaRPr lang="ru-RU" b="1" i="1" dirty="0">
              <a:solidFill>
                <a:srgbClr val="FF0000"/>
              </a:solidFill>
            </a:endParaRPr>
          </a:p>
          <a:p>
            <a:r>
              <a:rPr lang="ru-RU" dirty="0"/>
              <a:t>Обхождане в ширина на граф наричаме преминаването през всички негови върхове по описания начин — т.е. последователно избиране на (произволен) стартов връх, докато всички върхове на графа не бъдат обходени.</a:t>
            </a:r>
            <a:endParaRPr lang="en-US" b="1" i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623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6">
            <a:extLst>
              <a:ext uri="{FF2B5EF4-FFF2-40B4-BE49-F238E27FC236}">
                <a16:creationId xmlns="" xmlns:a16="http://schemas.microsoft.com/office/drawing/2014/main" id="{AC600DBD-C763-4F20-B15A-4F5A2A956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9" y="189163"/>
            <a:ext cx="2495016" cy="1106764"/>
          </a:xfrm>
          <a:prstGeom prst="rect">
            <a:avLst/>
          </a:prstGeom>
        </p:spPr>
      </p:pic>
      <p:pic>
        <p:nvPicPr>
          <p:cNvPr id="1026" name="Picture 2" descr="D:\My Documents\Desktop\fdec3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600200"/>
            <a:ext cx="6172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192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2192</TotalTime>
  <Words>411</Words>
  <Application>Microsoft Office PowerPoint</Application>
  <PresentationFormat>On-screen Show (4:3)</PresentationFormat>
  <Paragraphs>74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Курсова работа  Структури от данни и алгоритми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работа, СДА</dc:title>
  <dc:creator>Vents</dc:creator>
  <cp:lastModifiedBy>Vents</cp:lastModifiedBy>
  <cp:revision>67</cp:revision>
  <dcterms:created xsi:type="dcterms:W3CDTF">2019-02-08T23:00:56Z</dcterms:created>
  <dcterms:modified xsi:type="dcterms:W3CDTF">2019-02-10T15:38:28Z</dcterms:modified>
</cp:coreProperties>
</file>