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4"/>
  </p:notesMasterIdLst>
  <p:sldIdLst>
    <p:sldId id="256" r:id="rId2"/>
    <p:sldId id="499" r:id="rId3"/>
    <p:sldId id="500" r:id="rId4"/>
    <p:sldId id="501" r:id="rId5"/>
    <p:sldId id="507" r:id="rId6"/>
    <p:sldId id="538" r:id="rId7"/>
    <p:sldId id="540" r:id="rId8"/>
    <p:sldId id="542" r:id="rId9"/>
    <p:sldId id="560" r:id="rId10"/>
    <p:sldId id="561" r:id="rId11"/>
    <p:sldId id="562" r:id="rId12"/>
    <p:sldId id="504" r:id="rId13"/>
    <p:sldId id="563" r:id="rId14"/>
    <p:sldId id="508" r:id="rId15"/>
    <p:sldId id="509" r:id="rId16"/>
    <p:sldId id="510" r:id="rId17"/>
    <p:sldId id="545" r:id="rId18"/>
    <p:sldId id="549" r:id="rId19"/>
    <p:sldId id="512" r:id="rId20"/>
    <p:sldId id="513" r:id="rId21"/>
    <p:sldId id="514" r:id="rId22"/>
    <p:sldId id="515" r:id="rId23"/>
    <p:sldId id="516" r:id="rId24"/>
    <p:sldId id="517" r:id="rId25"/>
    <p:sldId id="551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53" r:id="rId47"/>
    <p:sldId id="554" r:id="rId48"/>
    <p:sldId id="595" r:id="rId49"/>
    <p:sldId id="564" r:id="rId50"/>
    <p:sldId id="565" r:id="rId51"/>
    <p:sldId id="566" r:id="rId52"/>
    <p:sldId id="567" r:id="rId53"/>
    <p:sldId id="568" r:id="rId54"/>
    <p:sldId id="569" r:id="rId55"/>
    <p:sldId id="572" r:id="rId56"/>
    <p:sldId id="573" r:id="rId57"/>
    <p:sldId id="575" r:id="rId58"/>
    <p:sldId id="576" r:id="rId59"/>
    <p:sldId id="581" r:id="rId60"/>
    <p:sldId id="582" r:id="rId61"/>
    <p:sldId id="583" r:id="rId62"/>
    <p:sldId id="584" r:id="rId63"/>
    <p:sldId id="596" r:id="rId64"/>
    <p:sldId id="585" r:id="rId65"/>
    <p:sldId id="587" r:id="rId66"/>
    <p:sldId id="588" r:id="rId67"/>
    <p:sldId id="589" r:id="rId68"/>
    <p:sldId id="590" r:id="rId69"/>
    <p:sldId id="591" r:id="rId70"/>
    <p:sldId id="592" r:id="rId71"/>
    <p:sldId id="593" r:id="rId72"/>
    <p:sldId id="594" r:id="rId7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99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/>
    <p:restoredTop sz="92247" autoAdjust="0"/>
  </p:normalViewPr>
  <p:slideViewPr>
    <p:cSldViewPr>
      <p:cViewPr varScale="1">
        <p:scale>
          <a:sx n="100" d="100"/>
          <a:sy n="100" d="100"/>
        </p:scale>
        <p:origin x="2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D62D973-C908-49CF-9611-BD894E88756C}" type="slidenum">
              <a:rPr lang="zh-CN" altLang="en-US" sz="12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3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CEC858C-DD44-41FF-A4DE-9BAF242573A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900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3D76AE6-9C0C-47C2-9942-EEE13469C3C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547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34DBDB-73F3-400C-8362-A5C56A5AAFD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234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27EF10E-59E1-45F5-82EE-321E7C1F3FD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3849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49D8EB4-D827-4464-A97E-74A6DADFD48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029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CBB3AA7-BB0F-4097-AFCD-6A171D850CE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074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F818A6C-DCE8-49D1-87A8-956884C0670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280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AA63261-77B0-4156-BD03-B80151BE1F4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7837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E48A62F-0FD8-4FA5-8A95-B5F50F90103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4841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C35CECF-AF7C-4F60-B4BB-9E2B717CA48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279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222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77257FA-6B9C-42AF-9D33-D434686A553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2437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E4852E5-3398-4689-82BC-D208C838C7D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289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30B545E-E56A-4E93-8776-0E555B429BD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6937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E016CD8-3AE2-4759-BDFF-E01DFA42B6B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7110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341365-98F4-4459-855B-6D91351803F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4879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B3B3138-408D-49E1-A9CD-93FF22E1855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5322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B96AA67-5920-4E73-BC0A-EBCC4ACCA36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595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160EEBE-AC2F-460F-B78C-754F7C86476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5713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D62D973-C908-49CF-9611-BD894E88756C}" type="slidenum">
              <a:rPr lang="zh-CN" altLang="en-US" sz="12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800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1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31515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狄多公主圈地传说，是目前知道的最早涉及</a:t>
            </a:r>
            <a:r>
              <a:rPr kumimoji="1" lang="en" altLang="zh-CN" dirty="0"/>
              <a:t>Isoperimetric problem</a:t>
            </a:r>
            <a:r>
              <a:rPr kumimoji="1" lang="zh-CN" altLang="en" dirty="0"/>
              <a:t>（</a:t>
            </a:r>
            <a:r>
              <a:rPr kumimoji="1" lang="zh-CN" altLang="en-US" dirty="0"/>
              <a:t>等周长问题）的，具体为如何在给定长度的线条下围出一个最大的面积，也可理解为，在给定面积下如何使用更短的线条，而这，也正是谱图聚类想法的端倪，如何在给定一张图，拿出“更短”的边来将其“更好”地切分。而这个“更短”的边，正是对应了</a:t>
            </a:r>
            <a:r>
              <a:rPr kumimoji="1" lang="en" altLang="zh-CN" dirty="0"/>
              <a:t>spectral clustering</a:t>
            </a:r>
            <a:r>
              <a:rPr kumimoji="1" lang="zh-CN" altLang="en-US" dirty="0"/>
              <a:t>中的极小化问题，“更好”地切分，则是对应了</a:t>
            </a:r>
            <a:r>
              <a:rPr kumimoji="1" lang="en" altLang="zh-CN" dirty="0"/>
              <a:t>spectral clustering</a:t>
            </a:r>
            <a:r>
              <a:rPr kumimoji="1" lang="zh-CN" altLang="en-US" dirty="0"/>
              <a:t>中的簇聚类效果。 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————————————————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版权声明：本文为</a:t>
            </a:r>
            <a:r>
              <a:rPr kumimoji="1" lang="en" altLang="zh-CN" dirty="0"/>
              <a:t>CSDN</a:t>
            </a:r>
            <a:r>
              <a:rPr kumimoji="1" lang="zh-CN" altLang="en-US" dirty="0"/>
              <a:t>博主「杨铖」的原创文章，遵循</a:t>
            </a:r>
            <a:r>
              <a:rPr kumimoji="1" lang="en" altLang="zh-CN" dirty="0"/>
              <a:t>CC 4.0 BY-SA</a:t>
            </a:r>
            <a:r>
              <a:rPr kumimoji="1" lang="zh-CN" altLang="en-US" dirty="0"/>
              <a:t>版权协议，转载请附上原文出处链接及本声明。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原文链接：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blog.csdn.net</a:t>
            </a:r>
            <a:r>
              <a:rPr kumimoji="1" lang="en" altLang="zh-CN" dirty="0"/>
              <a:t>/yc_1993/article/details/52997074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79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谱聚类最早于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1973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年被提出，当时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Donath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 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Hoffman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第一次提出利用特征向量来解决谱聚类中的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向量选取问题，而同年，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Fieder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发现利用倒数第二小的特征向量，显然更加符合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向量的选取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ranger.uta.edu/~chqding/Spectral/spectralA.pdf</a:t>
            </a:r>
            <a:r>
              <a:rPr lang="en-US" dirty="0"/>
              <a:t> page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74A1-3C08-E74A-A003-2878FBDFBC6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DA128-DFB3-4F14-AF9C-170B1D5E9E90}" type="slidenum">
              <a:rPr lang="en-GB" altLang="zh-CN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6636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D62D973-C908-49CF-9611-BD894E88756C}" type="slidenum">
              <a:rPr lang="zh-CN" altLang="en-US" sz="12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3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C36BBF8-558A-46AB-BFEA-566EE31CE4F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84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F65E6C6-CEF1-4840-A072-AFFCF70D447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112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3C468DE-5A94-4494-9217-37EFD3319EE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1670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1D36078-C2A2-4B4D-97AA-027DC747B1D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8688" y="752475"/>
            <a:ext cx="4943475" cy="3708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784" y="4715907"/>
            <a:ext cx="4986535" cy="44659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779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68405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43388" cy="5183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196975"/>
            <a:ext cx="4244975" cy="5183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2133600" cy="4048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2011/12/12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>
            <a:lvl1pPr>
              <a:defRPr/>
            </a:lvl1pPr>
          </a:lstStyle>
          <a:p>
            <a:fld id="{6B2B0D4D-2A08-4013-9413-FC6ED11A8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9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2024/3/12</a:t>
            </a:fld>
            <a:endParaRPr lang="en-US" altLang="zh-CN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br>
              <a:rPr lang="en-US" altLang="zh-CN" sz="4900">
                <a:latin typeface="Calibri" pitchFamily="34" charset="0"/>
              </a:rPr>
            </a:br>
            <a:r>
              <a:rPr lang="en-US" altLang="zh-CN" sz="490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 err="1"/>
              <a:t>Qinpei</a:t>
            </a:r>
            <a:r>
              <a:rPr lang="en-US" altLang="zh-CN" sz="2600" dirty="0"/>
              <a:t> Zhao </a:t>
            </a:r>
            <a:r>
              <a:rPr lang="zh-CN" altLang="en-US" sz="2600" dirty="0"/>
              <a:t>赵钦佩</a:t>
            </a:r>
            <a:r>
              <a:rPr lang="fi-FI" altLang="zh-CN" sz="2600" dirty="0"/>
              <a:t> </a:t>
            </a:r>
          </a:p>
          <a:p>
            <a:pPr>
              <a:lnSpc>
                <a:spcPct val="80000"/>
              </a:lnSpc>
            </a:pPr>
            <a:r>
              <a:rPr lang="fi-FI" altLang="zh-CN" sz="2000" dirty="0" err="1">
                <a:solidFill>
                  <a:srgbClr val="002060"/>
                </a:solidFill>
              </a:rPr>
              <a:t>qinpeizhao@tongji.edu.cn</a:t>
            </a:r>
            <a:endParaRPr lang="fi-FI" altLang="zh-CN" sz="2000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</a:pPr>
            <a:endParaRPr lang="fi-FI" altLang="zh-CN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37839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Analysis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648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/>
              <a:t>TGCATAT </a:t>
            </a:r>
            <a:r>
              <a:rPr lang="en-US" altLang="zh-CN" dirty="0">
                <a:sym typeface="Wingdings" charset="2"/>
              </a:rPr>
              <a:t> ATCCGAT in 5 steps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sym typeface="Wingdings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latin typeface="Lucida Sans Unicode" charset="0"/>
                <a:sym typeface="Wingdings" charset="2"/>
              </a:rPr>
              <a:t>TGCATA</a:t>
            </a:r>
            <a:r>
              <a:rPr lang="en-US" altLang="zh-CN" sz="3000" dirty="0">
                <a:solidFill>
                  <a:srgbClr val="99FFCC"/>
                </a:solidFill>
                <a:latin typeface="Lucida Sans Unicode" charset="0"/>
                <a:sym typeface="Wingdings" charset="2"/>
              </a:rPr>
              <a:t>T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    </a:t>
            </a:r>
            <a:r>
              <a:rPr lang="en-US" altLang="zh-CN" sz="3000" dirty="0">
                <a:sym typeface="Wingdings" charset="2"/>
              </a:rPr>
              <a:t>(delete last </a:t>
            </a:r>
            <a:r>
              <a:rPr lang="en-US" altLang="zh-CN" sz="3000" dirty="0">
                <a:solidFill>
                  <a:srgbClr val="99FFCC"/>
                </a:solidFill>
                <a:sym typeface="Wingdings" charset="2"/>
              </a:rPr>
              <a:t>T</a:t>
            </a:r>
            <a:r>
              <a:rPr lang="en-US" altLang="zh-CN" sz="3000" dirty="0">
                <a:sym typeface="Wingdings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latin typeface="Lucida Sans Unicode" charset="0"/>
                <a:sym typeface="Wingdings" charset="2"/>
              </a:rPr>
              <a:t>TGCAT</a:t>
            </a:r>
            <a:r>
              <a:rPr lang="en-US" altLang="zh-CN" sz="3000" dirty="0">
                <a:solidFill>
                  <a:srgbClr val="99FFCC"/>
                </a:solidFill>
                <a:latin typeface="Lucida Sans Unicode" charset="0"/>
                <a:sym typeface="Wingdings" charset="2"/>
              </a:rPr>
              <a:t>A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      </a:t>
            </a:r>
            <a:r>
              <a:rPr lang="en-US" altLang="zh-CN" sz="3000" dirty="0">
                <a:sym typeface="Wingdings" charset="2"/>
              </a:rPr>
              <a:t>(delete last </a:t>
            </a:r>
            <a:r>
              <a:rPr lang="en-US" altLang="zh-CN" sz="3000" dirty="0">
                <a:solidFill>
                  <a:srgbClr val="99FFCC"/>
                </a:solidFill>
                <a:sym typeface="Wingdings" charset="2"/>
              </a:rPr>
              <a:t>A</a:t>
            </a:r>
            <a:r>
              <a:rPr lang="en-US" altLang="zh-CN" sz="3000" dirty="0">
                <a:sym typeface="Wingdings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latin typeface="Lucida Sans Unicode" charset="0"/>
                <a:sym typeface="Wingdings" charset="2"/>
              </a:rPr>
              <a:t>TGCAT        </a:t>
            </a:r>
            <a:r>
              <a:rPr lang="en-US" altLang="zh-CN" sz="3000" dirty="0">
                <a:sym typeface="Wingdings" charset="2"/>
              </a:rPr>
              <a:t>(insert </a:t>
            </a:r>
            <a:r>
              <a:rPr lang="en-US" altLang="zh-CN" sz="3000" dirty="0">
                <a:solidFill>
                  <a:srgbClr val="0033CC"/>
                </a:solidFill>
                <a:sym typeface="Wingdings" charset="2"/>
              </a:rPr>
              <a:t>A</a:t>
            </a:r>
            <a:r>
              <a:rPr lang="en-US" altLang="zh-CN" sz="3000" dirty="0">
                <a:sym typeface="Wingdings" charset="2"/>
              </a:rPr>
              <a:t> at front)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solidFill>
                  <a:srgbClr val="0033CC"/>
                </a:solidFill>
                <a:latin typeface="Lucida Sans Unicode" charset="0"/>
                <a:sym typeface="Wingdings" charset="2"/>
              </a:rPr>
              <a:t>A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T</a:t>
            </a:r>
            <a:r>
              <a:rPr lang="en-US" altLang="zh-CN" sz="3000" dirty="0">
                <a:solidFill>
                  <a:srgbClr val="FF0000"/>
                </a:solidFill>
                <a:latin typeface="Lucida Sans Unicode" charset="0"/>
                <a:sym typeface="Wingdings" charset="2"/>
              </a:rPr>
              <a:t>G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CAT      </a:t>
            </a:r>
            <a:r>
              <a:rPr lang="en-US" altLang="zh-CN" sz="3000" dirty="0">
                <a:sym typeface="Wingdings" charset="2"/>
              </a:rPr>
              <a:t>(substitute </a:t>
            </a:r>
            <a:r>
              <a:rPr lang="en-US" altLang="zh-CN" sz="3000" dirty="0">
                <a:solidFill>
                  <a:srgbClr val="FF0000"/>
                </a:solidFill>
                <a:sym typeface="Wingdings" charset="2"/>
              </a:rPr>
              <a:t>C</a:t>
            </a:r>
            <a:r>
              <a:rPr lang="en-US" altLang="zh-CN" sz="3000" dirty="0">
                <a:sym typeface="Wingdings" charset="2"/>
              </a:rPr>
              <a:t> for 3</a:t>
            </a:r>
            <a:r>
              <a:rPr lang="en-US" altLang="zh-CN" sz="3000" baseline="30000" dirty="0">
                <a:sym typeface="Wingdings" charset="2"/>
              </a:rPr>
              <a:t>rd</a:t>
            </a:r>
            <a:r>
              <a:rPr lang="en-US" altLang="zh-CN" sz="3000" dirty="0">
                <a:sym typeface="Wingdings" charset="2"/>
              </a:rPr>
              <a:t> </a:t>
            </a:r>
            <a:r>
              <a:rPr lang="en-US" altLang="zh-CN" sz="3000" dirty="0">
                <a:solidFill>
                  <a:srgbClr val="FF0000"/>
                </a:solidFill>
                <a:sym typeface="Wingdings" charset="2"/>
              </a:rPr>
              <a:t>G</a:t>
            </a:r>
            <a:r>
              <a:rPr lang="en-US" altLang="zh-CN" sz="3000" dirty="0">
                <a:sym typeface="Wingdings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latin typeface="Lucida Sans Unicode" charset="0"/>
                <a:sym typeface="Wingdings" charset="2"/>
              </a:rPr>
              <a:t>AT</a:t>
            </a:r>
            <a:r>
              <a:rPr lang="en-US" altLang="zh-CN" sz="3000" dirty="0">
                <a:solidFill>
                  <a:srgbClr val="FF0000"/>
                </a:solidFill>
                <a:latin typeface="Lucida Sans Unicode" charset="0"/>
                <a:sym typeface="Wingdings" charset="2"/>
              </a:rPr>
              <a:t>C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CAT      </a:t>
            </a:r>
            <a:r>
              <a:rPr lang="en-US" altLang="zh-CN" sz="3000" dirty="0">
                <a:sym typeface="Wingdings" charset="2"/>
              </a:rPr>
              <a:t>(insert </a:t>
            </a:r>
            <a:r>
              <a:rPr lang="en-US" altLang="zh-CN" sz="3000" dirty="0">
                <a:solidFill>
                  <a:srgbClr val="0033CC"/>
                </a:solidFill>
                <a:sym typeface="Wingdings" charset="2"/>
              </a:rPr>
              <a:t>G</a:t>
            </a:r>
            <a:r>
              <a:rPr lang="en-US" altLang="zh-CN" sz="3000" dirty="0">
                <a:sym typeface="Wingdings" charset="2"/>
              </a:rPr>
              <a:t> before last A)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3000" dirty="0">
                <a:latin typeface="Lucida Sans Unicode" charset="0"/>
                <a:sym typeface="Wingdings" charset="2"/>
              </a:rPr>
              <a:t>ATCC</a:t>
            </a:r>
            <a:r>
              <a:rPr lang="en-US" altLang="zh-CN" sz="3000" dirty="0">
                <a:solidFill>
                  <a:srgbClr val="0033CC"/>
                </a:solidFill>
                <a:latin typeface="Lucida Sans Unicode" charset="0"/>
                <a:sym typeface="Wingdings" charset="2"/>
              </a:rPr>
              <a:t>G</a:t>
            </a:r>
            <a:r>
              <a:rPr lang="en-US" altLang="zh-CN" sz="3000" dirty="0">
                <a:latin typeface="Lucida Sans Unicode" charset="0"/>
                <a:sym typeface="Wingdings" charset="2"/>
              </a:rPr>
              <a:t>AT       </a:t>
            </a:r>
            <a:r>
              <a:rPr lang="en-US" altLang="zh-CN" sz="3000" dirty="0">
                <a:sym typeface="Wingdings" charset="2"/>
              </a:rPr>
              <a:t>(Done)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3000" b="1" dirty="0">
                <a:solidFill>
                  <a:schemeClr val="tx2"/>
                </a:solidFill>
                <a:sym typeface="Wingdings" charset="2"/>
              </a:rPr>
              <a:t> What is the edit distance?  5?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3000" b="1" dirty="0">
              <a:solidFill>
                <a:schemeClr val="tx2"/>
              </a:solidFill>
              <a:sym typeface="Wingdings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3000" b="1" dirty="0">
              <a:solidFill>
                <a:schemeClr val="tx2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627188"/>
            <a:ext cx="7696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onstantia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onstantia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charset="2"/>
              <a:buChar char=""/>
              <a:defRPr sz="2100">
                <a:solidFill>
                  <a:schemeClr val="tx1"/>
                </a:solidFill>
                <a:latin typeface="Constantia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>
                <a:latin typeface="Calibri" charset="0"/>
              </a:rPr>
              <a:t>	</a:t>
            </a:r>
            <a:r>
              <a:rPr lang="en-US" altLang="zh-CN" sz="1800">
                <a:latin typeface="Calibri" charset="0"/>
              </a:rPr>
              <a:t>		</a:t>
            </a:r>
            <a:endParaRPr lang="en-US" altLang="zh-CN" sz="2700">
              <a:latin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75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81000" y="1703388"/>
            <a:ext cx="83058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onstantia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onstantia" charset="0"/>
                <a:ea typeface="宋体" charset="-122"/>
              </a:defRPr>
            </a:lvl2pPr>
            <a:lvl3pPr marL="1022350" indent="-350838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charset="2"/>
              <a:buChar char=""/>
              <a:defRPr sz="2100">
                <a:solidFill>
                  <a:schemeClr val="tx1"/>
                </a:solidFill>
                <a:latin typeface="Constantia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onstantia" charset="0"/>
                <a:ea typeface="宋体" charset="-122"/>
              </a:defRPr>
            </a:lvl9pPr>
          </a:lstStyle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Calibri" charset="0"/>
              </a:rPr>
              <a:t>TGCATAT 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 ATCCGAT in 4 steps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endParaRPr lang="en-US" altLang="zh-CN" sz="3000">
              <a:solidFill>
                <a:srgbClr val="000000"/>
              </a:solidFill>
              <a:latin typeface="Calibri" charset="0"/>
              <a:sym typeface="Wingdings" charset="2"/>
            </a:endParaRPr>
          </a:p>
          <a:p>
            <a:pPr lvl="2"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TGCATAT    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(insert </a:t>
            </a:r>
            <a:r>
              <a:rPr lang="en-US" altLang="zh-CN" sz="3000">
                <a:solidFill>
                  <a:srgbClr val="0033CC"/>
                </a:solidFill>
                <a:latin typeface="Calibri" charset="0"/>
                <a:sym typeface="Wingdings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at front)</a:t>
            </a:r>
          </a:p>
          <a:p>
            <a:pPr lvl="2"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33CC"/>
                </a:solidFill>
                <a:latin typeface="Lucida Sans Unicode" charset="0"/>
                <a:sym typeface="Wingdings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TGCATA</a:t>
            </a:r>
            <a:r>
              <a:rPr lang="en-US" altLang="zh-CN" sz="3000">
                <a:solidFill>
                  <a:srgbClr val="99FFCC"/>
                </a:solidFill>
                <a:latin typeface="Lucida Sans Unicode" charset="0"/>
                <a:sym typeface="Wingdings" charset="2"/>
              </a:rPr>
              <a:t>T</a:t>
            </a: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  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(delete 6</a:t>
            </a:r>
            <a:r>
              <a:rPr lang="en-US" altLang="zh-CN" sz="3000" baseline="30000">
                <a:solidFill>
                  <a:srgbClr val="000000"/>
                </a:solidFill>
                <a:latin typeface="Calibri" charset="0"/>
                <a:sym typeface="Wingdings" charset="2"/>
              </a:rPr>
              <a:t>th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</a:t>
            </a:r>
            <a:r>
              <a:rPr lang="en-US" altLang="zh-CN" sz="3000">
                <a:solidFill>
                  <a:srgbClr val="99FFCC"/>
                </a:solidFill>
                <a:latin typeface="Calibri" charset="0"/>
                <a:sym typeface="Wingdings" charset="2"/>
              </a:rPr>
              <a:t>T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)</a:t>
            </a:r>
          </a:p>
          <a:p>
            <a:pPr lvl="2"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ATGC</a:t>
            </a:r>
            <a:r>
              <a:rPr lang="en-US" altLang="zh-CN" sz="3000">
                <a:solidFill>
                  <a:srgbClr val="FF0000"/>
                </a:solidFill>
                <a:latin typeface="Lucida Sans Unicode" charset="0"/>
                <a:sym typeface="Wingdings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TA    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(substitute </a:t>
            </a:r>
            <a:r>
              <a:rPr lang="en-US" altLang="zh-CN" sz="3000">
                <a:solidFill>
                  <a:srgbClr val="FF0000"/>
                </a:solidFill>
                <a:latin typeface="Calibri" charset="0"/>
                <a:sym typeface="Wingdings" charset="2"/>
              </a:rPr>
              <a:t>G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for 5</a:t>
            </a:r>
            <a:r>
              <a:rPr lang="en-US" altLang="zh-CN" sz="3000" baseline="30000">
                <a:solidFill>
                  <a:srgbClr val="000000"/>
                </a:solidFill>
                <a:latin typeface="Calibri" charset="0"/>
                <a:sym typeface="Wingdings" charset="2"/>
              </a:rPr>
              <a:t>th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</a:t>
            </a:r>
            <a:r>
              <a:rPr lang="en-US" altLang="zh-CN" sz="3000">
                <a:solidFill>
                  <a:srgbClr val="FF0000"/>
                </a:solidFill>
                <a:latin typeface="Calibri" charset="0"/>
                <a:sym typeface="Wingdings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)</a:t>
            </a:r>
          </a:p>
          <a:p>
            <a:pPr lvl="2"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AT</a:t>
            </a:r>
            <a:r>
              <a:rPr lang="en-US" altLang="zh-CN" sz="3000">
                <a:solidFill>
                  <a:srgbClr val="FF0000"/>
                </a:solidFill>
                <a:latin typeface="Lucida Sans Unicode" charset="0"/>
                <a:sym typeface="Wingdings" charset="2"/>
              </a:rPr>
              <a:t>G</a:t>
            </a: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CGTA    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(substitute </a:t>
            </a:r>
            <a:r>
              <a:rPr lang="en-US" altLang="zh-CN" sz="3000">
                <a:solidFill>
                  <a:srgbClr val="FF0000"/>
                </a:solidFill>
                <a:latin typeface="Calibri" charset="0"/>
                <a:sym typeface="Wingdings" charset="2"/>
              </a:rPr>
              <a:t>C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for 3</a:t>
            </a:r>
            <a:r>
              <a:rPr lang="en-US" altLang="zh-CN" sz="3000" baseline="30000">
                <a:solidFill>
                  <a:srgbClr val="000000"/>
                </a:solidFill>
                <a:latin typeface="Calibri" charset="0"/>
                <a:sym typeface="Wingdings" charset="2"/>
              </a:rPr>
              <a:t>rd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 </a:t>
            </a:r>
            <a:r>
              <a:rPr lang="en-US" altLang="zh-CN" sz="3000">
                <a:solidFill>
                  <a:srgbClr val="FF0000"/>
                </a:solidFill>
                <a:latin typeface="Calibri" charset="0"/>
                <a:sym typeface="Wingdings" charset="2"/>
              </a:rPr>
              <a:t>G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)</a:t>
            </a:r>
          </a:p>
          <a:p>
            <a:pPr lvl="2"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AT</a:t>
            </a:r>
            <a:r>
              <a:rPr lang="en-US" altLang="zh-CN" sz="3000">
                <a:solidFill>
                  <a:srgbClr val="FF0000"/>
                </a:solidFill>
                <a:latin typeface="Lucida Sans Unicode" charset="0"/>
                <a:sym typeface="Wingdings" charset="2"/>
              </a:rPr>
              <a:t>C</a:t>
            </a:r>
            <a:r>
              <a:rPr lang="en-US" altLang="zh-CN" sz="3000">
                <a:solidFill>
                  <a:srgbClr val="000000"/>
                </a:solidFill>
                <a:latin typeface="Lucida Sans Unicode" charset="0"/>
                <a:sym typeface="Wingdings" charset="2"/>
              </a:rPr>
              <a:t>CGAT 	</a:t>
            </a:r>
            <a:r>
              <a:rPr lang="en-US" altLang="zh-CN" sz="3000">
                <a:solidFill>
                  <a:srgbClr val="000000"/>
                </a:solidFill>
                <a:latin typeface="Calibri" charset="0"/>
                <a:sym typeface="Wingdings" charset="2"/>
              </a:rPr>
              <a:t>(Done)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3000">
                <a:solidFill>
                  <a:srgbClr val="0033CC"/>
                </a:solidFill>
                <a:latin typeface="Calibri" charset="0"/>
              </a:rPr>
              <a:t>        </a:t>
            </a:r>
            <a:endParaRPr lang="en-US" altLang="zh-CN" sz="3000" b="1">
              <a:solidFill>
                <a:schemeClr val="tx2"/>
              </a:solidFill>
              <a:latin typeface="Calibri" charset="0"/>
            </a:endParaRPr>
          </a:p>
          <a:p>
            <a:pPr eaLnBrk="1" hangingPunct="1">
              <a:buClr>
                <a:schemeClr val="accent1"/>
              </a:buClr>
              <a:buSzTx/>
              <a:buFontTx/>
              <a:buChar char="•"/>
            </a:pPr>
            <a:endParaRPr lang="en-US" altLang="zh-CN" sz="3000" b="1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4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Pearson Linear Correlation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5113286"/>
            <a:ext cx="7772400" cy="1584176"/>
          </a:xfrm>
        </p:spPr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We’re shifting the expression profiles down (subtracting the means) and scaling by the standard deviations (i.e., making the data have mean = 0 and </a:t>
            </a:r>
            <a:r>
              <a:rPr lang="en-US" altLang="zh-CN" sz="2000" dirty="0" err="1">
                <a:ea typeface="SimSun" pitchFamily="2" charset="-122"/>
              </a:rPr>
              <a:t>std</a:t>
            </a:r>
            <a:r>
              <a:rPr lang="en-US" altLang="zh-CN" sz="2000" dirty="0">
                <a:ea typeface="SimSun" pitchFamily="2" charset="-122"/>
              </a:rPr>
              <a:t> = 1)</a:t>
            </a:r>
          </a:p>
          <a:p>
            <a:r>
              <a:rPr lang="en-US" altLang="zh-CN" sz="2000" dirty="0">
                <a:ea typeface="SimSun" pitchFamily="2" charset="-122"/>
              </a:rPr>
              <a:t>Always between –1 and +1 (perfectly anti-correlated and perfectly correlated)</a:t>
            </a:r>
          </a:p>
          <a:p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2228" name="Picture 4" descr="http://www.opexresources.com/images/uploads/articles/correlation-pictur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24744"/>
            <a:ext cx="3312368" cy="395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38438"/>
            <a:ext cx="4627504" cy="34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0D6501F-35B2-47CA-AFB5-80EB26CF536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Outline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2"/>
            <a:ext cx="8640763" cy="4536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Basics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Clustering algorithms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Hierarchical clustering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, spectral clustering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k-means, Expectation-Maximization (EM)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DBSCAN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state-of-art algorithms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Validity</a:t>
            </a:r>
          </a:p>
          <a:p>
            <a:pPr marL="1143000" lvl="2" indent="-228600" eaLnBrk="1" hangingPunct="1"/>
            <a:r>
              <a:rPr lang="en-US" altLang="zh-CN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determining the number of clusters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clustering evaluation</a:t>
            </a:r>
          </a:p>
        </p:txBody>
      </p:sp>
    </p:spTree>
    <p:extLst>
      <p:ext uri="{BB962C8B-B14F-4D97-AF65-F5344CB8AC3E}">
        <p14:creationId xmlns:p14="http://schemas.microsoft.com/office/powerpoint/2010/main" val="144738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Hierarchical Clustering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dirty="0">
                <a:solidFill>
                  <a:schemeClr val="tx1"/>
                </a:solidFill>
              </a:rPr>
              <a:t>Produces a set of </a:t>
            </a:r>
            <a:r>
              <a:rPr lang="en-US" altLang="zh-CN" b="1" dirty="0"/>
              <a:t>nested clusters </a:t>
            </a:r>
            <a:r>
              <a:rPr lang="en-US" altLang="zh-CN" b="1" i="1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organized as a hierarchical tree.</a:t>
            </a:r>
          </a:p>
          <a:p>
            <a:pPr marL="292100" indent="-292100"/>
            <a:r>
              <a:rPr lang="en-US" altLang="zh-CN" dirty="0">
                <a:solidFill>
                  <a:schemeClr val="tx1"/>
                </a:solidFill>
              </a:rPr>
              <a:t>Can be visualized as a </a:t>
            </a:r>
            <a:r>
              <a:rPr lang="en-US" altLang="zh-CN" b="1" dirty="0" err="1">
                <a:solidFill>
                  <a:srgbClr val="FF0000"/>
                </a:solidFill>
              </a:rPr>
              <a:t>dendrogram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altLang="zh-CN" dirty="0"/>
              <a:t>A tree-like diagram that records the sequences of merges or splits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3960440" cy="247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036412"/>
              </p:ext>
            </p:extLst>
          </p:nvPr>
        </p:nvGraphicFramePr>
        <p:xfrm>
          <a:off x="5257800" y="3803691"/>
          <a:ext cx="2626568" cy="267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8720" imgH="3227760" progId="">
                  <p:embed/>
                </p:oleObj>
              </mc:Choice>
              <mc:Fallback>
                <p:oleObj name="VISIO" r:id="rId4" imgW="3168720" imgH="322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03691"/>
                        <a:ext cx="2626568" cy="2673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89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Strengths of Hierarchical Clustering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altLang="zh-CN" dirty="0"/>
              <a:t>No assumptions on the number of clusters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Any desired number of clusters can be obtained by ‘cutting’ the </a:t>
            </a:r>
            <a:r>
              <a:rPr lang="en-US" altLang="zh-CN" dirty="0" err="1"/>
              <a:t>dendogram</a:t>
            </a:r>
            <a:r>
              <a:rPr lang="en-US" altLang="zh-CN" dirty="0"/>
              <a:t> at the proper level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marL="292100" indent="-292100">
              <a:lnSpc>
                <a:spcPct val="90000"/>
              </a:lnSpc>
            </a:pPr>
            <a:r>
              <a:rPr lang="en-US" altLang="zh-CN" dirty="0"/>
              <a:t>Hierarchical clustering may correspond to meaningful taxonomies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Example in biological sciences (e.g., phylogeny reconstruction, </a:t>
            </a:r>
            <a:r>
              <a:rPr lang="en-US" altLang="zh-CN" dirty="0" err="1"/>
              <a:t>etc</a:t>
            </a:r>
            <a:r>
              <a:rPr lang="en-US" altLang="zh-CN" dirty="0"/>
              <a:t>), web (e.g., product catalogs) etc.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09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zh-CN" sz="2800" dirty="0"/>
              <a:t>Two main types of hierarchical clustering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/>
              <a:t> Start with the points as individual clusters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/>
              <a:t> At each step,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altLang="zh-CN" sz="2000" dirty="0"/>
              <a:t> the closest pair of clusters until only one cluster (or </a:t>
            </a: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en-US" altLang="zh-CN" sz="2000" dirty="0"/>
              <a:t> clusters) left</a:t>
            </a:r>
          </a:p>
          <a:p>
            <a:pPr lvl="4">
              <a:lnSpc>
                <a:spcPct val="90000"/>
              </a:lnSpc>
            </a:pPr>
            <a:endParaRPr lang="en-US" altLang="zh-CN" sz="1600" dirty="0"/>
          </a:p>
          <a:p>
            <a:pPr marL="800100" lvl="1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/>
              <a:t> Start with one, all-inclusive cluster </a:t>
            </a:r>
          </a:p>
          <a:p>
            <a:pPr marL="914400" lvl="2" indent="0">
              <a:lnSpc>
                <a:spcPct val="90000"/>
              </a:lnSpc>
            </a:pPr>
            <a:r>
              <a:rPr lang="en-US" altLang="zh-CN" sz="2000" dirty="0"/>
              <a:t> At each step,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altLang="zh-CN" sz="2000" dirty="0"/>
              <a:t>a cluster until each cluster contains a point (or there are </a:t>
            </a:r>
            <a:r>
              <a:rPr lang="en-US" altLang="zh-CN" sz="2000" b="1" dirty="0">
                <a:solidFill>
                  <a:srgbClr val="FF0000"/>
                </a:solidFill>
              </a:rPr>
              <a:t>k</a:t>
            </a:r>
            <a:r>
              <a:rPr lang="en-US" altLang="zh-CN" sz="2000" dirty="0"/>
              <a:t> clusters)</a:t>
            </a:r>
          </a:p>
          <a:p>
            <a:pPr lvl="4">
              <a:lnSpc>
                <a:spcPct val="90000"/>
              </a:lnSpc>
            </a:pPr>
            <a:endParaRPr lang="en-US" altLang="zh-CN" sz="1600" dirty="0"/>
          </a:p>
          <a:p>
            <a:pPr marL="292100" indent="-292100">
              <a:lnSpc>
                <a:spcPct val="90000"/>
              </a:lnSpc>
            </a:pPr>
            <a:r>
              <a:rPr lang="en-US" altLang="zh-CN" sz="2800" dirty="0"/>
              <a:t>Traditional hierarchical algorithms use a similarity or distance matrix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000" dirty="0"/>
              <a:t>Merge or split one cluster at a time</a:t>
            </a:r>
          </a:p>
          <a:p>
            <a:pPr lvl="4">
              <a:lnSpc>
                <a:spcPct val="90000"/>
              </a:lnSpc>
            </a:pPr>
            <a:endParaRPr lang="en-US" altLang="zh-CN" sz="7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659563" y="6524625"/>
            <a:ext cx="2133600" cy="404813"/>
          </a:xfrm>
        </p:spPr>
        <p:txBody>
          <a:bodyPr/>
          <a:lstStyle/>
          <a:p>
            <a:fld id="{EB7D8B4D-9F51-42AE-A89A-B57F4BE40E77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26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60"/>
          <p:cNvSpPr>
            <a:spLocks noGrp="1"/>
          </p:cNvSpPr>
          <p:nvPr>
            <p:ph type="sldNum" sz="quarter" idx="4294967295"/>
          </p:nvPr>
        </p:nvSpPr>
        <p:spPr>
          <a:xfrm>
            <a:off x="6804248" y="6309320"/>
            <a:ext cx="1905000" cy="457200"/>
          </a:xfrm>
          <a:prstGeom prst="rect">
            <a:avLst/>
          </a:prstGeom>
        </p:spPr>
        <p:txBody>
          <a:bodyPr/>
          <a:lstStyle/>
          <a:p>
            <a:fld id="{57199B38-2149-4F10-8AFD-13F8813C2964}" type="slidenum">
              <a:rPr lang="en-GB" altLang="zh-CN"/>
              <a:pPr/>
              <a:t>17</a:t>
            </a:fld>
            <a:endParaRPr lang="en-GB" altLang="zh-CN"/>
          </a:p>
        </p:txBody>
      </p:sp>
      <p:grpSp>
        <p:nvGrpSpPr>
          <p:cNvPr id="228355" name="Group 3"/>
          <p:cNvGrpSpPr>
            <a:grpSpLocks/>
          </p:cNvGrpSpPr>
          <p:nvPr/>
        </p:nvGrpSpPr>
        <p:grpSpPr bwMode="auto">
          <a:xfrm>
            <a:off x="1066800" y="1911364"/>
            <a:ext cx="6873875" cy="3535052"/>
            <a:chOff x="1200" y="1725"/>
            <a:chExt cx="4279" cy="2327"/>
          </a:xfrm>
        </p:grpSpPr>
        <p:sp>
          <p:nvSpPr>
            <p:cNvPr id="228356" name="Line 4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1365" y="1729"/>
              <a:ext cx="480" cy="383"/>
              <a:chOff x="1029" y="1729"/>
              <a:chExt cx="480" cy="383"/>
            </a:xfrm>
          </p:grpSpPr>
          <p:sp>
            <p:nvSpPr>
              <p:cNvPr id="228358" name="Line 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59" name="Text Box 7"/>
              <p:cNvSpPr txBox="1">
                <a:spLocks noChangeArrowheads="1"/>
              </p:cNvSpPr>
              <p:nvPr/>
            </p:nvSpPr>
            <p:spPr bwMode="auto">
              <a:xfrm>
                <a:off x="1029" y="1729"/>
                <a:ext cx="480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0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0" name="Group 8"/>
            <p:cNvGrpSpPr>
              <a:grpSpLocks/>
            </p:cNvGrpSpPr>
            <p:nvPr/>
          </p:nvGrpSpPr>
          <p:grpSpPr bwMode="auto">
            <a:xfrm>
              <a:off x="1903" y="1725"/>
              <a:ext cx="480" cy="378"/>
              <a:chOff x="1039" y="1734"/>
              <a:chExt cx="480" cy="378"/>
            </a:xfrm>
          </p:grpSpPr>
          <p:sp>
            <p:nvSpPr>
              <p:cNvPr id="228361" name="Line 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2" name="Text Box 10"/>
              <p:cNvSpPr txBox="1">
                <a:spLocks noChangeArrowheads="1"/>
              </p:cNvSpPr>
              <p:nvPr/>
            </p:nvSpPr>
            <p:spPr bwMode="auto">
              <a:xfrm>
                <a:off x="1039" y="1734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1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3" name="Group 11"/>
            <p:cNvGrpSpPr>
              <a:grpSpLocks/>
            </p:cNvGrpSpPr>
            <p:nvPr/>
          </p:nvGrpSpPr>
          <p:grpSpPr bwMode="auto">
            <a:xfrm>
              <a:off x="2441" y="1729"/>
              <a:ext cx="480" cy="374"/>
              <a:chOff x="1049" y="1738"/>
              <a:chExt cx="480" cy="374"/>
            </a:xfrm>
          </p:grpSpPr>
          <p:sp>
            <p:nvSpPr>
              <p:cNvPr id="228364" name="Line 12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5" name="Text Box 13"/>
              <p:cNvSpPr txBox="1">
                <a:spLocks noChangeArrowheads="1"/>
              </p:cNvSpPr>
              <p:nvPr/>
            </p:nvSpPr>
            <p:spPr bwMode="auto">
              <a:xfrm>
                <a:off x="1049" y="1738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2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6" name="Group 14"/>
            <p:cNvGrpSpPr>
              <a:grpSpLocks/>
            </p:cNvGrpSpPr>
            <p:nvPr/>
          </p:nvGrpSpPr>
          <p:grpSpPr bwMode="auto">
            <a:xfrm>
              <a:off x="2934" y="1729"/>
              <a:ext cx="480" cy="374"/>
              <a:chOff x="1062" y="1738"/>
              <a:chExt cx="480" cy="374"/>
            </a:xfrm>
          </p:grpSpPr>
          <p:sp>
            <p:nvSpPr>
              <p:cNvPr id="228367" name="Line 15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68" name="Text Box 16"/>
              <p:cNvSpPr txBox="1">
                <a:spLocks noChangeArrowheads="1"/>
              </p:cNvSpPr>
              <p:nvPr/>
            </p:nvSpPr>
            <p:spPr bwMode="auto">
              <a:xfrm>
                <a:off x="1062" y="1738"/>
                <a:ext cx="48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3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grpSp>
          <p:nvGrpSpPr>
            <p:cNvPr id="228369" name="Group 17"/>
            <p:cNvGrpSpPr>
              <a:grpSpLocks/>
            </p:cNvGrpSpPr>
            <p:nvPr/>
          </p:nvGrpSpPr>
          <p:grpSpPr bwMode="auto">
            <a:xfrm>
              <a:off x="3382" y="1729"/>
              <a:ext cx="481" cy="374"/>
              <a:chOff x="1030" y="1738"/>
              <a:chExt cx="481" cy="374"/>
            </a:xfrm>
          </p:grpSpPr>
          <p:sp>
            <p:nvSpPr>
              <p:cNvPr id="228370" name="Line 18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371" name="Text Box 19"/>
              <p:cNvSpPr txBox="1">
                <a:spLocks noChangeArrowheads="1"/>
              </p:cNvSpPr>
              <p:nvPr/>
            </p:nvSpPr>
            <p:spPr bwMode="auto">
              <a:xfrm>
                <a:off x="1030" y="1738"/>
                <a:ext cx="481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1800" dirty="0">
                    <a:ea typeface="SimSun" pitchFamily="2" charset="-122"/>
                  </a:rPr>
                  <a:t>Step 4</a:t>
                </a:r>
                <a:endParaRPr lang="en-US" altLang="zh-CN" dirty="0">
                  <a:ea typeface="SimSun" pitchFamily="2" charset="-122"/>
                </a:endParaRPr>
              </a:p>
            </p:txBody>
          </p:sp>
        </p:grp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1440" y="2507"/>
              <a:ext cx="21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b</a:t>
              </a: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1440" y="3108"/>
              <a:ext cx="21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d</a:t>
              </a:r>
            </a:p>
          </p:txBody>
        </p:sp>
        <p:sp>
          <p:nvSpPr>
            <p:cNvPr id="228374" name="Text Box 22"/>
            <p:cNvSpPr txBox="1">
              <a:spLocks noChangeArrowheads="1"/>
            </p:cNvSpPr>
            <p:nvPr/>
          </p:nvSpPr>
          <p:spPr bwMode="auto">
            <a:xfrm>
              <a:off x="1440" y="2807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c</a:t>
              </a:r>
            </a:p>
          </p:txBody>
        </p:sp>
        <p:sp>
          <p:nvSpPr>
            <p:cNvPr id="228375" name="Text Box 2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e</a:t>
              </a:r>
            </a:p>
          </p:txBody>
        </p:sp>
        <p:sp>
          <p:nvSpPr>
            <p:cNvPr id="228376" name="Text Box 24"/>
            <p:cNvSpPr txBox="1">
              <a:spLocks noChangeArrowheads="1"/>
            </p:cNvSpPr>
            <p:nvPr/>
          </p:nvSpPr>
          <p:spPr bwMode="auto">
            <a:xfrm>
              <a:off x="1440" y="2208"/>
              <a:ext cx="199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</a:t>
              </a:r>
            </a:p>
          </p:txBody>
        </p:sp>
        <p:sp>
          <p:nvSpPr>
            <p:cNvPr id="228377" name="Oval 25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8" name="Oval 26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79" name="Oval 27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0" name="Oval 28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1" name="Oval 29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2" name="Text Box 30"/>
            <p:cNvSpPr txBox="1">
              <a:spLocks noChangeArrowheads="1"/>
            </p:cNvSpPr>
            <p:nvPr/>
          </p:nvSpPr>
          <p:spPr bwMode="auto">
            <a:xfrm>
              <a:off x="1968" y="2304"/>
              <a:ext cx="341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 b</a:t>
              </a:r>
            </a:p>
          </p:txBody>
        </p:sp>
        <p:sp>
          <p:nvSpPr>
            <p:cNvPr id="228383" name="Oval 31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4" name="Text Box 32"/>
            <p:cNvSpPr txBox="1">
              <a:spLocks noChangeArrowheads="1"/>
            </p:cNvSpPr>
            <p:nvPr/>
          </p:nvSpPr>
          <p:spPr bwMode="auto">
            <a:xfrm>
              <a:off x="2496" y="3216"/>
              <a:ext cx="3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d e</a:t>
              </a:r>
            </a:p>
          </p:txBody>
        </p:sp>
        <p:sp>
          <p:nvSpPr>
            <p:cNvPr id="228385" name="Oval 33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6" name="Text Box 34"/>
            <p:cNvSpPr txBox="1">
              <a:spLocks noChangeArrowheads="1"/>
            </p:cNvSpPr>
            <p:nvPr/>
          </p:nvSpPr>
          <p:spPr bwMode="auto">
            <a:xfrm>
              <a:off x="2880" y="2928"/>
              <a:ext cx="47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c d e</a:t>
              </a:r>
            </a:p>
          </p:txBody>
        </p:sp>
        <p:sp>
          <p:nvSpPr>
            <p:cNvPr id="228387" name="Oval 35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88" name="Text Box 36"/>
            <p:cNvSpPr txBox="1">
              <a:spLocks noChangeArrowheads="1"/>
            </p:cNvSpPr>
            <p:nvPr/>
          </p:nvSpPr>
          <p:spPr bwMode="auto">
            <a:xfrm>
              <a:off x="3215" y="2592"/>
              <a:ext cx="74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SimSun" pitchFamily="2" charset="-122"/>
                </a:rPr>
                <a:t>a b c d e</a:t>
              </a:r>
            </a:p>
          </p:txBody>
        </p:sp>
        <p:sp>
          <p:nvSpPr>
            <p:cNvPr id="228389" name="Oval 37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0" name="Line 38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1" name="Line 39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2" name="Text Box 40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4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3" name="Line 41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4" name="Text Box 42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3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5" name="Line 43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6" name="Text Box 44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2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7" name="Line 45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98" name="Text Box 46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1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399" name="Line 47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0" name="Text Box 48"/>
            <p:cNvSpPr txBox="1">
              <a:spLocks noChangeArrowheads="1"/>
            </p:cNvSpPr>
            <p:nvPr/>
          </p:nvSpPr>
          <p:spPr bwMode="auto">
            <a:xfrm>
              <a:off x="3456" y="3801"/>
              <a:ext cx="481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SimSun" pitchFamily="2" charset="-122"/>
                </a:rPr>
                <a:t>Step 0</a:t>
              </a:r>
              <a:endParaRPr lang="en-US" altLang="zh-CN">
                <a:ea typeface="SimSun" pitchFamily="2" charset="-122"/>
              </a:endParaRPr>
            </a:p>
          </p:txBody>
        </p:sp>
        <p:sp>
          <p:nvSpPr>
            <p:cNvPr id="228401" name="Line 49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2" name="Line 50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3" name="Line 51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4" name="Line 52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5" name="Line 53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6" name="Line 54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7" name="Line 55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8" name="Line 56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09" name="Text Box 57"/>
            <p:cNvSpPr txBox="1">
              <a:spLocks noChangeArrowheads="1"/>
            </p:cNvSpPr>
            <p:nvPr/>
          </p:nvSpPr>
          <p:spPr bwMode="auto">
            <a:xfrm>
              <a:off x="4409" y="1855"/>
              <a:ext cx="107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agglomerative</a:t>
              </a:r>
              <a:endParaRPr lang="en-US" altLang="zh-CN" b="1">
                <a:ea typeface="SimSun" pitchFamily="2" charset="-122"/>
              </a:endParaRPr>
            </a:p>
          </p:txBody>
        </p:sp>
        <p:sp>
          <p:nvSpPr>
            <p:cNvPr id="228410" name="Text Box 58"/>
            <p:cNvSpPr txBox="1">
              <a:spLocks noChangeArrowheads="1"/>
            </p:cNvSpPr>
            <p:nvPr/>
          </p:nvSpPr>
          <p:spPr bwMode="auto">
            <a:xfrm>
              <a:off x="4527" y="3583"/>
              <a:ext cx="62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itchFamily="2" charset="-122"/>
                </a:rPr>
                <a:t>divisive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endParaRPr>
            </a:p>
          </p:txBody>
        </p:sp>
      </p:grp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Hierarchical Clustering: two types</a:t>
            </a:r>
          </a:p>
        </p:txBody>
      </p:sp>
    </p:spTree>
    <p:extLst>
      <p:ext uri="{BB962C8B-B14F-4D97-AF65-F5344CB8AC3E}">
        <p14:creationId xmlns:p14="http://schemas.microsoft.com/office/powerpoint/2010/main" val="196585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60"/>
          <p:cNvSpPr>
            <a:spLocks noGrp="1"/>
          </p:cNvSpPr>
          <p:nvPr>
            <p:ph type="sldNum" sz="quarter" idx="4294967295"/>
          </p:nvPr>
        </p:nvSpPr>
        <p:spPr>
          <a:xfrm>
            <a:off x="6804248" y="6309320"/>
            <a:ext cx="1905000" cy="457200"/>
          </a:xfrm>
          <a:prstGeom prst="rect">
            <a:avLst/>
          </a:prstGeom>
        </p:spPr>
        <p:txBody>
          <a:bodyPr/>
          <a:lstStyle/>
          <a:p>
            <a:fld id="{57199B38-2149-4F10-8AFD-13F8813C2964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Practice?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3108508" cy="3420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076" y="1700807"/>
            <a:ext cx="5053739" cy="43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61400" cy="836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Agglomerative clustering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916863" cy="4530725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zh-CN" sz="700" dirty="0"/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dirty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000" dirty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zh-CN" sz="2000" b="1" dirty="0"/>
              <a:t>Until</a:t>
            </a:r>
            <a:r>
              <a:rPr lang="en-US" altLang="zh-CN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000" dirty="0"/>
              <a:t>Different definitions of the distance between clusters lead to  different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6271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0D6501F-35B2-47CA-AFB5-80EB26CF536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Outline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2"/>
            <a:ext cx="8640763" cy="4536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Basics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Clustering algorithms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Hierarchical clustering, spectral clustering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k-means, Expectation-Maximization (EM)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DBSCAN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state-of-art algorithms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Validity</a:t>
            </a:r>
          </a:p>
          <a:p>
            <a:pPr marL="1143000" lvl="2" indent="-228600" eaLnBrk="1" hangingPunct="1"/>
            <a:r>
              <a:rPr lang="en-US" altLang="zh-CN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determining the number of clusters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clustering evaluation</a:t>
            </a:r>
          </a:p>
        </p:txBody>
      </p:sp>
    </p:spTree>
    <p:extLst>
      <p:ext uri="{BB962C8B-B14F-4D97-AF65-F5344CB8AC3E}">
        <p14:creationId xmlns:p14="http://schemas.microsoft.com/office/powerpoint/2010/main" val="89096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Input/ Initial setting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 dirty="0"/>
              <a:t>Start with clusters of individual points and a distance/proximity matrix</a:t>
            </a:r>
          </a:p>
          <a:p>
            <a:pPr marL="800100" lvl="1" indent="-342900"/>
            <a:endParaRPr lang="en-US" altLang="zh-CN" dirty="0"/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grpSp>
        <p:nvGrpSpPr>
          <p:cNvPr id="2065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p1</a:t>
              </a:r>
            </a:p>
          </p:txBody>
        </p:sp>
        <p:sp>
          <p:nvSpPr>
            <p:cNvPr id="2080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p3</a:t>
              </a:r>
            </a:p>
          </p:txBody>
        </p:sp>
        <p:sp>
          <p:nvSpPr>
            <p:cNvPr id="2081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p5</a:t>
              </a:r>
            </a:p>
          </p:txBody>
        </p:sp>
        <p:sp>
          <p:nvSpPr>
            <p:cNvPr id="2082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p4</a:t>
              </a:r>
            </a:p>
          </p:txBody>
        </p:sp>
        <p:sp>
          <p:nvSpPr>
            <p:cNvPr id="2083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p2</a:t>
              </a:r>
            </a:p>
          </p:txBody>
        </p:sp>
        <p:sp>
          <p:nvSpPr>
            <p:cNvPr id="2084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p1</a:t>
              </a:r>
            </a:p>
          </p:txBody>
        </p:sp>
        <p:sp>
          <p:nvSpPr>
            <p:cNvPr id="2085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p2</a:t>
              </a:r>
            </a:p>
          </p:txBody>
        </p:sp>
        <p:sp>
          <p:nvSpPr>
            <p:cNvPr id="2086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p3</a:t>
              </a:r>
            </a:p>
          </p:txBody>
        </p:sp>
        <p:sp>
          <p:nvSpPr>
            <p:cNvPr id="2087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p4</a:t>
              </a:r>
            </a:p>
          </p:txBody>
        </p:sp>
        <p:sp>
          <p:nvSpPr>
            <p:cNvPr id="2088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p5</a:t>
              </a:r>
            </a:p>
          </p:txBody>
        </p:sp>
        <p:sp>
          <p:nvSpPr>
            <p:cNvPr id="2089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600" b="1">
                  <a:latin typeface="Arial" pitchFamily="34" charset="0"/>
                </a:rPr>
                <a:t>. . .</a:t>
              </a:r>
            </a:p>
          </p:txBody>
        </p:sp>
        <p:sp>
          <p:nvSpPr>
            <p:cNvPr id="2090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  <a:p>
              <a:r>
                <a:rPr lang="en-US" altLang="zh-CN" sz="1200" b="1">
                  <a:latin typeface="Arial" pitchFamily="34" charset="0"/>
                </a:rPr>
                <a:t>.</a:t>
              </a:r>
            </a:p>
          </p:txBody>
        </p:sp>
      </p:grpSp>
      <p:sp>
        <p:nvSpPr>
          <p:cNvPr id="2066" name="Text Box 41"/>
          <p:cNvSpPr txBox="1">
            <a:spLocks noChangeArrowheads="1"/>
          </p:cNvSpPr>
          <p:nvPr/>
        </p:nvSpPr>
        <p:spPr bwMode="auto">
          <a:xfrm>
            <a:off x="5105400" y="47244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949438" imgH="1399827" progId="">
                  <p:embed/>
                </p:oleObj>
              </mc:Choice>
              <mc:Fallback>
                <p:oleObj name="Visio" r:id="rId3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1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Intermediate State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some merging steps, we have some clusters </a:t>
            </a:r>
          </a:p>
          <a:p>
            <a:pPr lvl="1"/>
            <a:endParaRPr lang="en-US" altLang="zh-CN" sz="2000" dirty="0"/>
          </a:p>
        </p:txBody>
      </p:sp>
      <p:sp>
        <p:nvSpPr>
          <p:cNvPr id="3077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78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79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0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1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</a:t>
            </a:r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grpSp>
        <p:nvGrpSpPr>
          <p:cNvPr id="3087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3089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3090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3091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3096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3097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3098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3099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3101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3102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3103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8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3" y="5105400"/>
          <a:ext cx="4040187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2996548" progId="">
                  <p:embed/>
                </p:oleObj>
              </mc:Choice>
              <mc:Fallback>
                <p:oleObj name="Visio" r:id="rId3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105400"/>
                        <a:ext cx="4040187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4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Intermediate State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Merge the two closest clusters (C2 and C5)  and update the distance matrix. </a:t>
            </a:r>
          </a:p>
          <a:p>
            <a:pPr lvl="1"/>
            <a:endParaRPr lang="en-US" altLang="zh-CN" sz="2000" dirty="0"/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2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3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4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5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4108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</a:t>
            </a: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grpSp>
        <p:nvGrpSpPr>
          <p:cNvPr id="4111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C1</a:t>
              </a:r>
            </a:p>
          </p:txBody>
        </p:sp>
        <p:sp>
          <p:nvSpPr>
            <p:cNvPr id="4121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4122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4123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4124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C2</a:t>
              </a:r>
            </a:p>
          </p:txBody>
        </p:sp>
        <p:sp>
          <p:nvSpPr>
            <p:cNvPr id="4125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C3</a:t>
              </a:r>
            </a:p>
          </p:txBody>
        </p:sp>
        <p:sp>
          <p:nvSpPr>
            <p:cNvPr id="4126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C4</a:t>
              </a:r>
            </a:p>
          </p:txBody>
        </p:sp>
        <p:sp>
          <p:nvSpPr>
            <p:cNvPr id="4127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sz="1400" b="1">
                  <a:latin typeface="Arial" pitchFamily="34" charset="0"/>
                </a:rPr>
                <a:t>C5</a:t>
              </a:r>
            </a:p>
          </p:txBody>
        </p:sp>
        <p:sp>
          <p:nvSpPr>
            <p:cNvPr id="4128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7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8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4139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4112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13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Distance/Proximity Matrix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8"/>
          <a:ext cx="40830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431733" progId="">
                  <p:embed/>
                </p:oleObj>
              </mc:Choice>
              <mc:Fallback>
                <p:oleObj name="Visio" r:id="rId3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8"/>
                        <a:ext cx="408305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59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After Merging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“How do we update the distance matrix?” </a:t>
            </a:r>
          </a:p>
          <a:p>
            <a:pPr lvl="1"/>
            <a:endParaRPr lang="en-US" altLang="zh-CN" sz="2000" dirty="0"/>
          </a:p>
        </p:txBody>
      </p:sp>
      <p:sp>
        <p:nvSpPr>
          <p:cNvPr id="5125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6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</a:t>
            </a:r>
            <a:r>
              <a:rPr lang="en-US" altLang="zh-CN" sz="1400" b="1">
                <a:latin typeface="Arial" pitchFamily="34" charset="0"/>
              </a:rPr>
              <a:t> C5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        ?        ?        ?    	   </a:t>
            </a: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?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 </a:t>
            </a:r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C1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C2 </a:t>
            </a:r>
            <a:r>
              <a:rPr lang="en-US" altLang="zh-CN" sz="1400">
                <a:latin typeface="Arial" pitchFamily="34" charset="0"/>
              </a:rPr>
              <a:t>U </a:t>
            </a:r>
            <a:r>
              <a:rPr lang="en-US" altLang="zh-CN" sz="1400" b="1">
                <a:latin typeface="Arial" pitchFamily="34" charset="0"/>
              </a:rPr>
              <a:t>C5</a:t>
            </a:r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C3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400" b="1">
                <a:latin typeface="Arial" pitchFamily="34" charset="0"/>
              </a:rPr>
              <a:t>C4</a:t>
            </a:r>
          </a:p>
        </p:txBody>
      </p:sp>
      <p:sp>
        <p:nvSpPr>
          <p:cNvPr id="5147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91349" imgH="3654718" progId="">
                  <p:embed/>
                </p:oleObj>
              </mc:Choice>
              <mc:Fallback>
                <p:oleObj name="Visio" r:id="rId3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9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between two clusters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cluster is a set of points</a:t>
            </a:r>
          </a:p>
          <a:p>
            <a:endParaRPr lang="en-US" altLang="zh-CN"/>
          </a:p>
          <a:p>
            <a:r>
              <a:rPr lang="en-US" altLang="zh-CN"/>
              <a:t>How do we define distance between two sets of points</a:t>
            </a:r>
          </a:p>
          <a:p>
            <a:pPr lvl="1"/>
            <a:r>
              <a:rPr lang="en-US" altLang="zh-CN"/>
              <a:t>Lots of alternatives</a:t>
            </a:r>
          </a:p>
          <a:p>
            <a:pPr lvl="1"/>
            <a:r>
              <a:rPr lang="en-US" altLang="zh-CN"/>
              <a:t>Not an easy task</a:t>
            </a:r>
          </a:p>
        </p:txBody>
      </p:sp>
    </p:spTree>
    <p:extLst>
      <p:ext uri="{BB962C8B-B14F-4D97-AF65-F5344CB8AC3E}">
        <p14:creationId xmlns:p14="http://schemas.microsoft.com/office/powerpoint/2010/main" val="47639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1455B5C-3E72-46EF-8C33-2FDFF610BFCF}" type="slidenum">
              <a:rPr lang="en-GB" altLang="zh-CN"/>
              <a:pPr/>
              <a:t>25</a:t>
            </a:fld>
            <a:endParaRPr lang="en-GB" altLang="zh-CN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Inter-cluster distances</a:t>
            </a:r>
            <a:endParaRPr lang="en-GB" altLang="zh-CN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7702624" cy="4114800"/>
          </a:xfrm>
        </p:spPr>
        <p:txBody>
          <a:bodyPr/>
          <a:lstStyle/>
          <a:p>
            <a:r>
              <a:rPr lang="fi-FI" sz="2400" dirty="0">
                <a:solidFill>
                  <a:schemeClr val="tx1"/>
                </a:solidFill>
              </a:rPr>
              <a:t>Three widely used ways of defining the </a:t>
            </a:r>
            <a:r>
              <a:rPr lang="fi-FI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inter-cluster distance</a:t>
            </a:r>
            <a:r>
              <a:rPr lang="fi-FI" sz="2400" dirty="0"/>
              <a:t>,</a:t>
            </a:r>
            <a:r>
              <a:rPr lang="fi-FI" sz="2400" dirty="0">
                <a:solidFill>
                  <a:schemeClr val="tx1"/>
                </a:solidFill>
              </a:rPr>
              <a:t> i.e., the distance between two separate clusters, are</a:t>
            </a: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single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(nearest </a:t>
            </a:r>
            <a:r>
              <a:rPr lang="en-GB" altLang="zh-CN" dirty="0" err="1">
                <a:ea typeface="SimSun" pitchFamily="2" charset="-122"/>
              </a:rPr>
              <a:t>neighbor</a:t>
            </a:r>
            <a:r>
              <a:rPr lang="en-GB" altLang="zh-CN" dirty="0">
                <a:ea typeface="SimSun" pitchFamily="2" charset="-122"/>
              </a:rPr>
              <a:t>):</a:t>
            </a:r>
            <a:endParaRPr lang="en-GB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lvl="2">
              <a:buFontTx/>
              <a:buChar char="o"/>
            </a:pPr>
            <a:endParaRPr lang="en-GB" altLang="zh-CN" dirty="0">
              <a:ea typeface="SimSun" pitchFamily="2" charset="-122"/>
            </a:endParaRP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complete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(furthest </a:t>
            </a:r>
            <a:r>
              <a:rPr lang="en-GB" altLang="zh-CN" dirty="0" err="1">
                <a:ea typeface="SimSun" pitchFamily="2" charset="-122"/>
              </a:rPr>
              <a:t>neighbor</a:t>
            </a:r>
            <a:r>
              <a:rPr lang="en-GB" altLang="zh-CN" dirty="0">
                <a:ea typeface="SimSun" pitchFamily="2" charset="-122"/>
              </a:rPr>
              <a:t>):</a:t>
            </a:r>
            <a:endParaRPr lang="en-GB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SimSun" pitchFamily="2" charset="-122"/>
            </a:endParaRPr>
          </a:p>
          <a:p>
            <a:pPr lvl="2">
              <a:buFontTx/>
              <a:buChar char="o"/>
            </a:pPr>
            <a:endParaRPr lang="en-GB" altLang="zh-CN" dirty="0">
              <a:ea typeface="SimSun" pitchFamily="2" charset="-122"/>
            </a:endParaRPr>
          </a:p>
          <a:p>
            <a:pPr lvl="2">
              <a:buFontTx/>
              <a:buChar char="o"/>
            </a:pP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average linkage</a:t>
            </a:r>
            <a:r>
              <a:rPr lang="en-GB" altLang="zh-CN" dirty="0">
                <a:ea typeface="SimSun" pitchFamily="2" charset="-122"/>
              </a:rPr>
              <a:t> </a:t>
            </a:r>
            <a:r>
              <a:rPr lang="en-GB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method </a:t>
            </a:r>
            <a:r>
              <a:rPr lang="en-GB" altLang="zh-CN" dirty="0">
                <a:ea typeface="SimSun" pitchFamily="2" charset="-122"/>
              </a:rPr>
              <a:t>(</a:t>
            </a:r>
            <a:r>
              <a:rPr lang="en-GB" altLang="zh-CN" dirty="0" err="1">
                <a:ea typeface="SimSun" pitchFamily="2" charset="-122"/>
              </a:rPr>
              <a:t>unweighted</a:t>
            </a:r>
            <a:r>
              <a:rPr lang="en-GB" altLang="zh-CN" dirty="0">
                <a:ea typeface="SimSun" pitchFamily="2" charset="-122"/>
              </a:rPr>
              <a:t> pair-group average):</a:t>
            </a:r>
            <a:endParaRPr lang="en-GB" altLang="zh-CN" sz="2000" dirty="0">
              <a:ea typeface="SimSun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3111500"/>
            <a:ext cx="3372718" cy="575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61" y="3938916"/>
            <a:ext cx="3579823" cy="5462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408" y="5134229"/>
            <a:ext cx="3516734" cy="5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8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between two clusters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Single-link distance </a:t>
            </a:r>
            <a:r>
              <a:rPr lang="en-US" altLang="zh-CN" dirty="0"/>
              <a:t>between clusters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dirty="0"/>
              <a:t> and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is the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minimum distance </a:t>
            </a:r>
            <a:r>
              <a:rPr lang="en-US" altLang="zh-CN" dirty="0"/>
              <a:t>between any object in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dirty="0"/>
              <a:t> and any object in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b="1" baseline="-25000" dirty="0">
                <a:solidFill>
                  <a:schemeClr val="accent1"/>
                </a:solidFill>
              </a:rPr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The distance is </a:t>
            </a:r>
            <a:r>
              <a:rPr lang="en-US" altLang="zh-CN" b="1" dirty="0"/>
              <a:t>defined by the two most similar objects</a:t>
            </a:r>
            <a:endParaRPr lang="en-US" altLang="zh-CN" b="1" baseline="-250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509120"/>
            <a:ext cx="7272808" cy="7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Single-link clustering: example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altLang="zh-CN"/>
              <a:t>Determined by one pair of points, i.e., by one link in the proximity graph.</a:t>
            </a:r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445688"/>
              </p:ext>
            </p:extLst>
          </p:nvPr>
        </p:nvGraphicFramePr>
        <p:xfrm>
          <a:off x="144463" y="3016996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67200" imgH="957600" progId="Excel.Sheet.8">
                  <p:embed/>
                </p:oleObj>
              </mc:Choice>
              <mc:Fallback>
                <p:oleObj name="Worksheet" r:id="rId3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016996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36096" y="2916983"/>
            <a:ext cx="2820988" cy="2562225"/>
            <a:chOff x="3616" y="2256"/>
            <a:chExt cx="1777" cy="161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4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22550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1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2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3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4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5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56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2559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2560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2561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22534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22535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2546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7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22536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2544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5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</p:grpSp>
      <p:grpSp>
        <p:nvGrpSpPr>
          <p:cNvPr id="22537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2542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543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</p:grpSp>
      <p:grpSp>
        <p:nvGrpSpPr>
          <p:cNvPr id="22538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2541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pic>
        <p:nvPicPr>
          <p:cNvPr id="22539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/>
              <a:t>Single-link clustering: example </a:t>
            </a:r>
          </a:p>
        </p:txBody>
      </p:sp>
    </p:spTree>
    <p:extLst>
      <p:ext uri="{BB962C8B-B14F-4D97-AF65-F5344CB8AC3E}">
        <p14:creationId xmlns:p14="http://schemas.microsoft.com/office/powerpoint/2010/main" val="193054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Strengths of single-link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356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00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>
                <a:latin typeface="Arial" pitchFamily="34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9050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4" name="Picture 6" descr="Kmeans_animation0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25" y="1700213"/>
            <a:ext cx="4143375" cy="4105275"/>
          </a:xfrm>
        </p:spPr>
      </p:pic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D8B4D-9F51-42AE-A89A-B57F4BE40E7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719"/>
          </a:xfrm>
        </p:spPr>
        <p:txBody>
          <a:bodyPr/>
          <a:lstStyle/>
          <a:p>
            <a:r>
              <a:rPr lang="en-US" altLang="zh-CN"/>
              <a:t>Clustering Analysis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1052736"/>
            <a:ext cx="5652889" cy="5688632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2"/>
                </a:solidFill>
                <a:ea typeface="宋体" charset="-122"/>
              </a:rPr>
              <a:t>Definition:</a:t>
            </a:r>
          </a:p>
          <a:p>
            <a:pPr lvl="2"/>
            <a:r>
              <a:rPr lang="zh-CN" altLang="en-US" sz="2000" b="1" dirty="0">
                <a:ea typeface="宋体" charset="-122"/>
              </a:rPr>
              <a:t>物</a:t>
            </a:r>
            <a:r>
              <a:rPr lang="zh-CN" altLang="en-US" sz="2000" dirty="0">
                <a:ea typeface="宋体" charset="-122"/>
              </a:rPr>
              <a:t>以类聚，</a:t>
            </a:r>
            <a:r>
              <a:rPr lang="zh-CN" altLang="en-US" sz="2000" b="1" dirty="0">
                <a:ea typeface="宋体" charset="-122"/>
              </a:rPr>
              <a:t>人</a:t>
            </a:r>
            <a:r>
              <a:rPr lang="zh-CN" altLang="en-US" sz="2000" dirty="0">
                <a:ea typeface="宋体" charset="-122"/>
              </a:rPr>
              <a:t>以群居</a:t>
            </a:r>
          </a:p>
          <a:p>
            <a:pPr lvl="2"/>
            <a:r>
              <a:rPr lang="en-US" altLang="zh-CN" sz="2000" dirty="0">
                <a:ea typeface="宋体" charset="-122"/>
              </a:rPr>
              <a:t>Grouping the </a:t>
            </a:r>
            <a:r>
              <a:rPr lang="en-US" altLang="zh-CN" sz="2000" b="1" dirty="0">
                <a:ea typeface="宋体" charset="-122"/>
              </a:rPr>
              <a:t>data</a:t>
            </a:r>
            <a:r>
              <a:rPr lang="en-US" altLang="zh-CN" sz="2000" dirty="0">
                <a:ea typeface="宋体" charset="-122"/>
              </a:rPr>
              <a:t> with similar features</a:t>
            </a:r>
          </a:p>
          <a:p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It’s a method of </a:t>
            </a:r>
            <a:r>
              <a:rPr lang="en-US" altLang="zh-CN" sz="2800" dirty="0">
                <a:ea typeface="宋体" charset="-122"/>
              </a:rPr>
              <a:t>data exploration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, a way of looking for 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patterns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structure</a:t>
            </a:r>
            <a:r>
              <a:rPr lang="en-US" altLang="zh-CN" sz="2000" dirty="0">
                <a:solidFill>
                  <a:schemeClr val="tx1"/>
                </a:solidFill>
                <a:ea typeface="SimSun" pitchFamily="2" charset="-122"/>
              </a:rPr>
              <a:t> in the data that are of interest.</a:t>
            </a:r>
            <a:endParaRPr lang="en-US" altLang="zh-CN" sz="2000" b="1" dirty="0">
              <a:solidFill>
                <a:schemeClr val="tx1"/>
              </a:solidFill>
              <a:ea typeface="宋体" charset="-122"/>
            </a:endParaRPr>
          </a:p>
          <a:p>
            <a:r>
              <a:rPr lang="en-US" altLang="zh-CN" sz="2800" b="1" dirty="0">
                <a:ea typeface="宋体" charset="-122"/>
              </a:rPr>
              <a:t>Properties: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unsupervised, parameter needed</a:t>
            </a:r>
          </a:p>
          <a:p>
            <a:r>
              <a:rPr lang="en-US" altLang="zh-CN" sz="2800" b="1" dirty="0">
                <a:ea typeface="宋体" charset="-122"/>
              </a:rPr>
              <a:t>Application field: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Machine learning, pattern recognition, image analysis, data mining, information retrieval and bioinformatics etc.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7308850" y="5805488"/>
            <a:ext cx="1711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0838" indent="-350838"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eaLnBrk="0" hangingPunct="0"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0066"/>
              </a:buClr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400" b="0"/>
              <a:t>K-means animation</a:t>
            </a:r>
          </a:p>
        </p:txBody>
      </p:sp>
    </p:spTree>
    <p:extLst>
      <p:ext uri="{BB962C8B-B14F-4D97-AF65-F5344CB8AC3E}">
        <p14:creationId xmlns:p14="http://schemas.microsoft.com/office/powerpoint/2010/main" val="2244159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Limitations of single-link clustering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65613" y="1524000"/>
            <a:ext cx="4268787" cy="3567113"/>
            <a:chOff x="2496" y="960"/>
            <a:chExt cx="2689" cy="2247"/>
          </a:xfrm>
        </p:grpSpPr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458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Sensitive to noise and outliers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It produces long, elongated clusters</a:t>
            </a:r>
          </a:p>
        </p:txBody>
      </p:sp>
    </p:spTree>
    <p:extLst>
      <p:ext uri="{BB962C8B-B14F-4D97-AF65-F5344CB8AC3E}">
        <p14:creationId xmlns:p14="http://schemas.microsoft.com/office/powerpoint/2010/main" val="18287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between two clusters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Complete-link distance </a:t>
            </a:r>
            <a:r>
              <a:rPr lang="en-US" altLang="zh-CN" dirty="0"/>
              <a:t>between clusters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dirty="0"/>
              <a:t> and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baseline="-25000" dirty="0"/>
              <a:t> </a:t>
            </a:r>
            <a:r>
              <a:rPr lang="en-US" altLang="zh-CN" dirty="0"/>
              <a:t>is the 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distance </a:t>
            </a:r>
            <a:r>
              <a:rPr lang="en-US" altLang="zh-CN" dirty="0"/>
              <a:t>between any object in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dirty="0"/>
              <a:t> and any object in </a:t>
            </a:r>
            <a:r>
              <a:rPr lang="en-US" altLang="zh-CN" b="1" dirty="0" err="1">
                <a:solidFill>
                  <a:schemeClr val="accent1"/>
                </a:solidFill>
              </a:rPr>
              <a:t>C</a:t>
            </a:r>
            <a:r>
              <a:rPr lang="en-US" altLang="zh-CN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b="1" baseline="-25000" dirty="0">
                <a:solidFill>
                  <a:schemeClr val="accent1"/>
                </a:solidFill>
              </a:rPr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The distance is </a:t>
            </a:r>
            <a:r>
              <a:rPr lang="en-US" altLang="zh-CN" b="1" dirty="0"/>
              <a:t>defined by the two most dissimilar objects</a:t>
            </a:r>
            <a:endParaRPr lang="en-US" altLang="zh-CN" b="1" baseline="-250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65104"/>
            <a:ext cx="6712991" cy="7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8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Complete-link clustering: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/>
              <a:t>Distance between clusters is determined by the two most distant points in the different clusters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79378"/>
              </p:ext>
            </p:extLst>
          </p:nvPr>
        </p:nvGraphicFramePr>
        <p:xfrm>
          <a:off x="69850" y="323691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67200" imgH="957600" progId="Excel.Sheet.8">
                  <p:embed/>
                </p:oleObj>
              </mc:Choice>
              <mc:Fallback>
                <p:oleObj name="Worksheet" r:id="rId3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323691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08104" y="3037713"/>
            <a:ext cx="2598738" cy="2667000"/>
            <a:chOff x="3691" y="2160"/>
            <a:chExt cx="1637" cy="1680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9241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9242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3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9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Complete-link clustering: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04" y="1836738"/>
            <a:ext cx="4476723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25622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3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4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5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6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7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8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5629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5630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5631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5632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5633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25608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5618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619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25609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5616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5617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25610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25614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  <p:sp>
          <p:nvSpPr>
            <p:cNvPr id="25615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25611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25612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  <p:sp>
          <p:nvSpPr>
            <p:cNvPr id="25613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658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5664" y="-7144"/>
            <a:ext cx="9149664" cy="77184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Strengths of complete-link clustering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5"/>
          <a:stretch>
            <a:fillRect/>
          </a:stretch>
        </p:blipFill>
        <p:spPr bwMode="auto">
          <a:xfrm>
            <a:off x="303213" y="1295400"/>
            <a:ext cx="42687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41813" y="1219200"/>
            <a:ext cx="4268787" cy="3505200"/>
            <a:chOff x="2735" y="768"/>
            <a:chExt cx="2689" cy="2208"/>
          </a:xfrm>
        </p:grpSpPr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  <p:pic>
          <p:nvPicPr>
            <p:cNvPr id="2663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6392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More balanced clusters (with equal diameter)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Less susceptible to noise</a:t>
            </a:r>
          </a:p>
        </p:txBody>
      </p:sp>
    </p:spTree>
    <p:extLst>
      <p:ext uri="{BB962C8B-B14F-4D97-AF65-F5344CB8AC3E}">
        <p14:creationId xmlns:p14="http://schemas.microsoft.com/office/powerpoint/2010/main" val="190137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Limitations of complete-link clustering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Original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18013" y="1371600"/>
            <a:ext cx="4268787" cy="3733800"/>
            <a:chOff x="2783" y="864"/>
            <a:chExt cx="2689" cy="2352"/>
          </a:xfrm>
        </p:grpSpPr>
        <p:pic>
          <p:nvPicPr>
            <p:cNvPr id="2765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>
                  <a:latin typeface="Arial" pitchFamily="34" charset="0"/>
                </a:rPr>
                <a:t>Two Clusters</a:t>
              </a:r>
            </a:p>
          </p:txBody>
        </p:sp>
      </p:grpSp>
      <p:sp>
        <p:nvSpPr>
          <p:cNvPr id="658440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821087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Tends to break large clusters</a:t>
            </a:r>
          </a:p>
          <a:p>
            <a:pPr>
              <a:buFontTx/>
              <a:buChar char="•"/>
            </a:pPr>
            <a:r>
              <a:rPr lang="en-US" altLang="zh-CN" b="1" dirty="0">
                <a:latin typeface="Arial" pitchFamily="34" charset="0"/>
              </a:rPr>
              <a:t>  All clusters tend to have the same diameter – small  clusters are merged with larger ones</a:t>
            </a:r>
          </a:p>
        </p:txBody>
      </p:sp>
    </p:spTree>
    <p:extLst>
      <p:ext uri="{BB962C8B-B14F-4D97-AF65-F5344CB8AC3E}">
        <p14:creationId xmlns:p14="http://schemas.microsoft.com/office/powerpoint/2010/main" val="1282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4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between two clusters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Group average distance </a:t>
            </a:r>
            <a:r>
              <a:rPr lang="en-US" altLang="zh-CN"/>
              <a:t>between clusters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i</a:t>
            </a:r>
            <a:r>
              <a:rPr lang="en-US" altLang="zh-CN"/>
              <a:t> and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j</a:t>
            </a:r>
            <a:r>
              <a:rPr lang="en-US" altLang="zh-CN" baseline="-25000"/>
              <a:t> </a:t>
            </a:r>
            <a:r>
              <a:rPr lang="en-US" altLang="zh-CN"/>
              <a:t>is the </a:t>
            </a:r>
            <a:r>
              <a:rPr lang="en-US" altLang="zh-CN" b="1" i="1"/>
              <a:t>average distance </a:t>
            </a:r>
            <a:r>
              <a:rPr lang="en-US" altLang="zh-CN"/>
              <a:t>between any object in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i</a:t>
            </a:r>
            <a:r>
              <a:rPr lang="en-US" altLang="zh-CN"/>
              <a:t> and any object in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j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501008"/>
            <a:ext cx="5981030" cy="1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Average-link clustering: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marL="292100" indent="-292100"/>
            <a:r>
              <a:rPr lang="en-US" altLang="zh-CN" sz="2800"/>
              <a:t>Proximity of two clusters is the average of pairwise proximity between points in the two clusters.</a:t>
            </a:r>
          </a:p>
          <a:p>
            <a:pPr marL="292100" indent="-292100"/>
            <a:endParaRPr lang="en-US" altLang="zh-CN" sz="2200"/>
          </a:p>
          <a:p>
            <a:pPr marL="292100" indent="-292100"/>
            <a:endParaRPr lang="en-US" altLang="zh-CN" sz="220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52400" y="3429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67200" imgH="957600" progId="Excel.Sheet.8">
                  <p:embed/>
                </p:oleObj>
              </mc:Choice>
              <mc:Fallback>
                <p:oleObj name="Worksheet" r:id="rId3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3124200"/>
            <a:ext cx="2957513" cy="2755900"/>
            <a:chOff x="3504" y="2112"/>
            <a:chExt cx="1863" cy="1736"/>
          </a:xfrm>
        </p:grpSpPr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1</a:t>
              </a:r>
            </a:p>
          </p:txBody>
        </p:sp>
        <p:sp>
          <p:nvSpPr>
            <p:cNvPr id="11287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2</a:t>
              </a:r>
            </a:p>
          </p:txBody>
        </p:sp>
        <p:sp>
          <p:nvSpPr>
            <p:cNvPr id="11288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3</a:t>
              </a:r>
            </a:p>
          </p:txBody>
        </p:sp>
        <p:sp>
          <p:nvSpPr>
            <p:cNvPr id="11289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4</a:t>
              </a:r>
            </a:p>
          </p:txBody>
        </p:sp>
        <p:sp>
          <p:nvSpPr>
            <p:cNvPr id="11290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zh-CN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8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Nested Clusters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b="1">
                <a:latin typeface="Arial" pitchFamily="34" charset="0"/>
              </a:rPr>
              <a:t>Dendrogram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28694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5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6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7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8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9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700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8701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400" b="1"/>
            </a:p>
          </p:txBody>
        </p:sp>
        <p:sp>
          <p:nvSpPr>
            <p:cNvPr id="28702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400" b="1"/>
            </a:p>
          </p:txBody>
        </p:sp>
        <p:sp>
          <p:nvSpPr>
            <p:cNvPr id="28703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400" b="1"/>
            </a:p>
          </p:txBody>
        </p:sp>
        <p:sp>
          <p:nvSpPr>
            <p:cNvPr id="28704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400" b="1"/>
            </a:p>
          </p:txBody>
        </p:sp>
        <p:sp>
          <p:nvSpPr>
            <p:cNvPr id="28705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400" b="1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 sz="1400" b="1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8690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691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endParaRPr lang="en-US" altLang="zh-CN" sz="1400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8688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  <a:endParaRPr lang="en-US" altLang="zh-CN" sz="1400" b="1"/>
            </a:p>
          </p:txBody>
        </p:sp>
        <p:sp>
          <p:nvSpPr>
            <p:cNvPr id="28689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28686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  <a:endParaRPr lang="en-US" altLang="zh-CN" sz="1400" b="1"/>
            </a:p>
          </p:txBody>
        </p:sp>
        <p:sp>
          <p:nvSpPr>
            <p:cNvPr id="28687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28684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  <a:endParaRPr lang="en-US" altLang="zh-CN" sz="1400" b="1"/>
            </a:p>
          </p:txBody>
        </p:sp>
        <p:sp>
          <p:nvSpPr>
            <p:cNvPr id="28685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/>
              <a:t>Average-link clustering: example</a:t>
            </a:r>
          </a:p>
        </p:txBody>
      </p:sp>
    </p:spTree>
    <p:extLst>
      <p:ext uri="{BB962C8B-B14F-4D97-AF65-F5344CB8AC3E}">
        <p14:creationId xmlns:p14="http://schemas.microsoft.com/office/powerpoint/2010/main" val="2584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Average-link clustering: discussion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3100"/>
              <a:t>Compromise between Single and Complete Link</a:t>
            </a:r>
          </a:p>
          <a:p>
            <a:pPr marL="533400" indent="-533400"/>
            <a:endParaRPr lang="en-US" altLang="zh-CN" sz="3100"/>
          </a:p>
          <a:p>
            <a:pPr marL="533400" indent="-533400"/>
            <a:r>
              <a:rPr lang="en-US" altLang="zh-CN" sz="3100"/>
              <a:t>Strengths</a:t>
            </a:r>
          </a:p>
          <a:p>
            <a:pPr marL="914400" lvl="1" indent="-457200"/>
            <a:r>
              <a:rPr lang="en-US" altLang="zh-CN" sz="2700"/>
              <a:t>Less susceptible to noise and outliers</a:t>
            </a:r>
          </a:p>
          <a:p>
            <a:pPr marL="533400" indent="-533400"/>
            <a:endParaRPr lang="en-US" altLang="zh-CN" sz="3100"/>
          </a:p>
          <a:p>
            <a:pPr marL="533400" indent="-533400"/>
            <a:r>
              <a:rPr lang="en-US" altLang="zh-CN" sz="3100"/>
              <a:t>Limitations</a:t>
            </a:r>
          </a:p>
          <a:p>
            <a:pPr marL="914400" lvl="1" indent="-457200"/>
            <a:r>
              <a:rPr lang="en-US" altLang="zh-CN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324495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 of Clustering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640960" cy="580526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 What data could be used in clustering?</a:t>
            </a:r>
          </a:p>
          <a:p>
            <a:pPr lvl="2"/>
            <a:r>
              <a:rPr lang="en-US" altLang="zh-CN" dirty="0">
                <a:ea typeface="宋体" charset="-122"/>
              </a:rPr>
              <a:t>Large or small, Gaussian or non-Gaussian, etc.</a:t>
            </a:r>
          </a:p>
          <a:p>
            <a:r>
              <a:rPr lang="en-US" altLang="zh-CN" dirty="0">
                <a:ea typeface="宋体" charset="-122"/>
              </a:rPr>
              <a:t> Which clustering algorithm? (cost function)</a:t>
            </a:r>
          </a:p>
          <a:p>
            <a:pPr lvl="2"/>
            <a:r>
              <a:rPr lang="en-US" altLang="zh-CN" dirty="0">
                <a:ea typeface="宋体" charset="-122"/>
              </a:rPr>
              <a:t>Partition-based (e.g. k-means)</a:t>
            </a:r>
          </a:p>
          <a:p>
            <a:pPr lvl="2"/>
            <a:r>
              <a:rPr lang="en-US" altLang="zh-CN" dirty="0">
                <a:ea typeface="宋体" charset="-122"/>
              </a:rPr>
              <a:t>Model-based (e.g. EM algorithm)</a:t>
            </a:r>
          </a:p>
          <a:p>
            <a:pPr lvl="2"/>
            <a:r>
              <a:rPr lang="en-US" altLang="zh-CN" dirty="0">
                <a:ea typeface="宋体" charset="-122"/>
              </a:rPr>
              <a:t>Density-based (e.g. DBSCAN)</a:t>
            </a:r>
          </a:p>
          <a:p>
            <a:pPr lvl="2"/>
            <a:r>
              <a:rPr lang="en-US" altLang="zh-CN" dirty="0">
                <a:ea typeface="宋体" charset="-122"/>
              </a:rPr>
              <a:t>Genetic, spectral ……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SimSun" pitchFamily="2" charset="-122"/>
              </a:rPr>
              <a:t>Choosing (dis)similarity measures – a critical step in clustering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Euclidean distance,…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Pearson Linear Correlation,…</a:t>
            </a:r>
          </a:p>
          <a:p>
            <a:r>
              <a:rPr lang="en-US" altLang="zh-CN" sz="2800" dirty="0">
                <a:ea typeface="宋体" charset="-122"/>
              </a:rPr>
              <a:t>How to evaluate the clustering result? (cluster validity)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467544" y="2492896"/>
            <a:ext cx="5616575" cy="1800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between two clusters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Centroid distance </a:t>
            </a:r>
            <a:r>
              <a:rPr lang="en-US" altLang="zh-CN"/>
              <a:t>between clusters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i</a:t>
            </a:r>
            <a:r>
              <a:rPr lang="en-US" altLang="zh-CN"/>
              <a:t> and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j</a:t>
            </a:r>
            <a:r>
              <a:rPr lang="en-US" altLang="zh-CN" baseline="-25000"/>
              <a:t> </a:t>
            </a:r>
            <a:r>
              <a:rPr lang="en-US" altLang="zh-CN"/>
              <a:t>is the distance between the centroid </a:t>
            </a:r>
            <a:r>
              <a:rPr lang="en-US" altLang="zh-CN" b="1">
                <a:solidFill>
                  <a:schemeClr val="accent1"/>
                </a:solidFill>
              </a:rPr>
              <a:t>r</a:t>
            </a:r>
            <a:r>
              <a:rPr lang="en-US" altLang="zh-CN" b="1" baseline="-25000">
                <a:solidFill>
                  <a:schemeClr val="accent1"/>
                </a:solidFill>
              </a:rPr>
              <a:t>i</a:t>
            </a:r>
            <a:r>
              <a:rPr lang="en-US" altLang="zh-CN"/>
              <a:t> of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i</a:t>
            </a:r>
            <a:r>
              <a:rPr lang="en-US" altLang="zh-CN"/>
              <a:t> and the centroid </a:t>
            </a:r>
            <a:r>
              <a:rPr lang="en-US" altLang="zh-CN" b="1">
                <a:solidFill>
                  <a:schemeClr val="accent1"/>
                </a:solidFill>
              </a:rPr>
              <a:t>r</a:t>
            </a:r>
            <a:r>
              <a:rPr lang="en-US" altLang="zh-CN" b="1" baseline="-25000">
                <a:solidFill>
                  <a:schemeClr val="accent1"/>
                </a:solidFill>
              </a:rPr>
              <a:t>j</a:t>
            </a:r>
            <a:r>
              <a:rPr lang="en-US" altLang="zh-CN"/>
              <a:t> of </a:t>
            </a:r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b="1" baseline="-25000">
                <a:solidFill>
                  <a:schemeClr val="accent1"/>
                </a:solidFill>
              </a:rPr>
              <a:t>j </a:t>
            </a:r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41200" progId="Equation.3">
                  <p:embed/>
                </p:oleObj>
              </mc:Choice>
              <mc:Fallback>
                <p:oleObj name="Equation" r:id="rId2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358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Distance between two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</a:rPr>
              <a:t>Ward’s distance </a:t>
            </a:r>
            <a:r>
              <a:rPr lang="en-US" altLang="zh-CN" sz="2500" dirty="0">
                <a:solidFill>
                  <a:schemeClr val="tx1"/>
                </a:solidFill>
              </a:rPr>
              <a:t>between clusters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sz="2500" dirty="0"/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and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sz="2500" baseline="-25000" dirty="0"/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is the </a:t>
            </a:r>
            <a:r>
              <a:rPr lang="en-US" altLang="zh-CN" sz="2500" b="1" i="1" dirty="0"/>
              <a:t>difference</a:t>
            </a:r>
            <a:r>
              <a:rPr lang="en-US" altLang="zh-CN" sz="2500" dirty="0"/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between the </a:t>
            </a:r>
            <a:r>
              <a:rPr lang="en-US" altLang="zh-CN" sz="2500" b="1" i="1" dirty="0"/>
              <a:t>total within cluster sum of squares for the two clusters separately</a:t>
            </a:r>
            <a:r>
              <a:rPr lang="en-US" altLang="zh-CN" sz="2500" dirty="0"/>
              <a:t>, </a:t>
            </a:r>
            <a:r>
              <a:rPr lang="en-US" altLang="zh-CN" sz="2500" dirty="0">
                <a:solidFill>
                  <a:schemeClr val="tx1"/>
                </a:solidFill>
              </a:rPr>
              <a:t>and the </a:t>
            </a:r>
            <a:r>
              <a:rPr lang="en-US" altLang="zh-CN" sz="2500" b="1" i="1" dirty="0"/>
              <a:t>within cluster sum of squares resulting from merging the two clusters </a:t>
            </a:r>
            <a:r>
              <a:rPr lang="en-US" altLang="zh-CN" sz="2500" dirty="0">
                <a:solidFill>
                  <a:schemeClr val="tx1"/>
                </a:solidFill>
              </a:rPr>
              <a:t>in cluster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ij</a:t>
            </a:r>
            <a:endParaRPr lang="en-US" altLang="zh-CN" sz="2500" b="1" baseline="-25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500" dirty="0"/>
          </a:p>
          <a:p>
            <a:pPr>
              <a:lnSpc>
                <a:spcPct val="80000"/>
              </a:lnSpc>
            </a:pPr>
            <a:endParaRPr lang="en-US" altLang="zh-CN" sz="2500" dirty="0"/>
          </a:p>
          <a:p>
            <a:pPr>
              <a:lnSpc>
                <a:spcPct val="80000"/>
              </a:lnSpc>
            </a:pPr>
            <a:endParaRPr lang="en-US" altLang="zh-CN" sz="2500" dirty="0"/>
          </a:p>
          <a:p>
            <a:pPr>
              <a:lnSpc>
                <a:spcPct val="80000"/>
              </a:lnSpc>
            </a:pPr>
            <a:endParaRPr lang="en-US" altLang="zh-CN" sz="2500" dirty="0"/>
          </a:p>
          <a:p>
            <a:pPr>
              <a:lnSpc>
                <a:spcPct val="80000"/>
              </a:lnSpc>
            </a:pPr>
            <a:r>
              <a:rPr lang="en-US" altLang="zh-CN" sz="2500" b="1" dirty="0" err="1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</a:t>
            </a:r>
            <a:r>
              <a:rPr lang="en-US" altLang="zh-CN" sz="2500" dirty="0"/>
              <a:t>: centroid of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</a:t>
            </a:r>
            <a:endParaRPr lang="en-US" altLang="zh-CN" sz="2500" b="1" baseline="-25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b="1" dirty="0" err="1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j</a:t>
            </a:r>
            <a:r>
              <a:rPr lang="en-US" altLang="zh-CN" sz="2500" dirty="0"/>
              <a:t>: centroid of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j</a:t>
            </a:r>
            <a:endParaRPr lang="en-US" altLang="zh-CN" sz="2500" b="1" baseline="-25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b="1" dirty="0" err="1">
                <a:solidFill>
                  <a:schemeClr val="accent1"/>
                </a:solidFill>
              </a:rPr>
              <a:t>r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ij</a:t>
            </a:r>
            <a:r>
              <a:rPr lang="en-US" altLang="zh-CN" sz="2500" dirty="0"/>
              <a:t>: centroid of </a:t>
            </a:r>
            <a:r>
              <a:rPr lang="en-US" altLang="zh-CN" sz="2500" b="1" dirty="0" err="1">
                <a:solidFill>
                  <a:schemeClr val="accent1"/>
                </a:solidFill>
              </a:rPr>
              <a:t>C</a:t>
            </a:r>
            <a:r>
              <a:rPr lang="en-US" altLang="zh-CN" sz="2500" b="1" baseline="-25000" dirty="0" err="1">
                <a:solidFill>
                  <a:schemeClr val="accent1"/>
                </a:solidFill>
              </a:rPr>
              <a:t>ij</a:t>
            </a:r>
            <a:endParaRPr lang="en-US" altLang="zh-CN" sz="2500" b="1" baseline="-25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5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94786"/>
            <a:ext cx="6840314" cy="10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1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Ward’s distance for clusters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CN"/>
              <a:t>Similar to group average and centroid distance</a:t>
            </a:r>
          </a:p>
          <a:p>
            <a:pPr lvl="4"/>
            <a:endParaRPr lang="en-US" altLang="zh-CN"/>
          </a:p>
          <a:p>
            <a:pPr marL="292100" indent="-292100"/>
            <a:r>
              <a:rPr lang="en-US" altLang="zh-CN"/>
              <a:t>Less susceptible to noise and outliers</a:t>
            </a:r>
          </a:p>
          <a:p>
            <a:pPr lvl="4"/>
            <a:endParaRPr lang="en-US" altLang="zh-CN"/>
          </a:p>
          <a:p>
            <a:pPr marL="292100" indent="-292100"/>
            <a:r>
              <a:rPr lang="en-US" altLang="zh-CN"/>
              <a:t>Biased towards globular clusters</a:t>
            </a:r>
          </a:p>
          <a:p>
            <a:pPr lvl="4"/>
            <a:endParaRPr lang="en-US" altLang="zh-CN"/>
          </a:p>
          <a:p>
            <a:pPr marL="292100" indent="-292100"/>
            <a:r>
              <a:rPr lang="en-US" altLang="zh-CN"/>
              <a:t>Hierarchical analogue of k-means</a:t>
            </a:r>
          </a:p>
          <a:p>
            <a:pPr marL="800100" lvl="1" indent="-342900"/>
            <a:r>
              <a:rPr lang="en-US" altLang="zh-CN"/>
              <a:t>Can be used to initialize k-means</a:t>
            </a:r>
          </a:p>
        </p:txBody>
      </p:sp>
    </p:spTree>
    <p:extLst>
      <p:ext uri="{BB962C8B-B14F-4D97-AF65-F5344CB8AC3E}">
        <p14:creationId xmlns:p14="http://schemas.microsoft.com/office/powerpoint/2010/main" val="58526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60438"/>
          </a:xfrm>
        </p:spPr>
        <p:txBody>
          <a:bodyPr/>
          <a:lstStyle/>
          <a:p>
            <a:r>
              <a:rPr lang="en-US" altLang="zh-CN" sz="3600" dirty="0"/>
              <a:t>Hierarchical Clustering: Comparison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Group Average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Ward’s Method</a:t>
            </a:r>
          </a:p>
        </p:txBody>
      </p:sp>
      <p:grpSp>
        <p:nvGrpSpPr>
          <p:cNvPr id="31749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31851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2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3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4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5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6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7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58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59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60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61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62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31849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50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31847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48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31845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46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31843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44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31841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842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MIN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sz="1600" b="1">
                <a:latin typeface="Arial" pitchFamily="34" charset="0"/>
              </a:rPr>
              <a:t>MAX</a:t>
            </a:r>
          </a:p>
        </p:txBody>
      </p:sp>
      <p:grpSp>
        <p:nvGrpSpPr>
          <p:cNvPr id="31757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31829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0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1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2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3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4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35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36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37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38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39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40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31827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28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31825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26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31823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24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31821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22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31819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820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31763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31807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8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9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0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1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2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13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814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815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816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817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818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31805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6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31803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804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31801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802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31799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  <p:sp>
          <p:nvSpPr>
            <p:cNvPr id="31800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31797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  <p:sp>
          <p:nvSpPr>
            <p:cNvPr id="31798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31769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31785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6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7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8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9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90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91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endParaRPr lang="en-US" altLang="zh-CN" sz="1600" b="1"/>
            </a:p>
          </p:txBody>
        </p:sp>
        <p:sp>
          <p:nvSpPr>
            <p:cNvPr id="31792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2</a:t>
              </a:r>
              <a:endParaRPr lang="en-US" altLang="zh-CN" sz="1600" b="1"/>
            </a:p>
          </p:txBody>
        </p:sp>
        <p:sp>
          <p:nvSpPr>
            <p:cNvPr id="31793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3</a:t>
              </a:r>
              <a:endParaRPr lang="en-US" altLang="zh-CN" sz="1600" b="1"/>
            </a:p>
          </p:txBody>
        </p:sp>
        <p:sp>
          <p:nvSpPr>
            <p:cNvPr id="31794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4</a:t>
              </a:r>
              <a:endParaRPr lang="en-US" altLang="zh-CN" sz="1600" b="1"/>
            </a:p>
          </p:txBody>
        </p:sp>
        <p:sp>
          <p:nvSpPr>
            <p:cNvPr id="31795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5</a:t>
              </a:r>
              <a:endParaRPr lang="en-US" altLang="zh-CN" sz="1600" b="1"/>
            </a:p>
          </p:txBody>
        </p:sp>
        <p:sp>
          <p:nvSpPr>
            <p:cNvPr id="31796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  <a:endParaRPr lang="en-US" altLang="zh-CN" sz="1600" b="1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31783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4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  <a:endParaRPr lang="en-US" altLang="zh-CN" sz="1600" b="1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31781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2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  <a:endParaRPr lang="en-US" altLang="zh-CN" sz="1600" b="1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31779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80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  <a:endParaRPr lang="en-US" altLang="zh-CN" sz="1600" b="1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31777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778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4</a:t>
              </a:r>
              <a:endParaRPr lang="en-US" altLang="zh-CN" sz="1600" b="1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31775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FF0000"/>
                  </a:solidFill>
                </a:rPr>
                <a:t>5</a:t>
              </a:r>
              <a:endParaRPr lang="en-US" altLang="zh-CN" sz="1600" b="1"/>
            </a:p>
          </p:txBody>
        </p:sp>
        <p:sp>
          <p:nvSpPr>
            <p:cNvPr id="31776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/>
              <a:t>Hierarchical Clustering:  Time and Space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2" y="1196975"/>
                <a:ext cx="8424167" cy="5400377"/>
              </a:xfrm>
            </p:spPr>
            <p:txBody>
              <a:bodyPr>
                <a:normAutofit/>
              </a:bodyPr>
              <a:lstStyle/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dirty="0"/>
                  <a:t>For a dataset </a:t>
                </a:r>
                <a:r>
                  <a:rPr lang="en-US" altLang="zh-CN" sz="3000" b="1" dirty="0">
                    <a:solidFill>
                      <a:schemeClr val="accent1"/>
                    </a:solidFill>
                  </a:rPr>
                  <a:t>X</a:t>
                </a:r>
                <a:r>
                  <a:rPr lang="en-US" altLang="zh-CN" sz="3000" dirty="0"/>
                  <a:t> consisting of </a:t>
                </a:r>
                <a:r>
                  <a:rPr lang="en-US" altLang="zh-CN" sz="3000" b="1" dirty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3000" dirty="0"/>
                  <a:t> points</a:t>
                </a:r>
              </a:p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b="1" dirty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3000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3000" b="1" dirty="0">
                    <a:solidFill>
                      <a:schemeClr val="accent1"/>
                    </a:solidFill>
                  </a:rPr>
                  <a:t>)</a:t>
                </a:r>
                <a:r>
                  <a:rPr lang="en-US" altLang="zh-CN" sz="3000" dirty="0"/>
                  <a:t> 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space</a:t>
                </a:r>
                <a:r>
                  <a:rPr lang="en-US" altLang="zh-CN" sz="3000" dirty="0"/>
                  <a:t>; it requires storing the distance matrix </a:t>
                </a:r>
                <a:endParaRPr lang="en-US" altLang="zh-CN" sz="2600" dirty="0"/>
              </a:p>
              <a:p>
                <a:pPr marL="292100" indent="-292100">
                  <a:lnSpc>
                    <a:spcPct val="80000"/>
                  </a:lnSpc>
                </a:pPr>
                <a:r>
                  <a:rPr lang="en-US" altLang="zh-CN" sz="3000" b="1" dirty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3000" b="1" baseline="30000" dirty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3000" b="1" dirty="0">
                    <a:solidFill>
                      <a:schemeClr val="accent1"/>
                    </a:solidFill>
                  </a:rPr>
                  <a:t>)</a:t>
                </a:r>
                <a:r>
                  <a:rPr lang="en-US" altLang="zh-CN" sz="3000" dirty="0"/>
                  <a:t> </a:t>
                </a:r>
                <a:r>
                  <a:rPr lang="en-US" altLang="zh-CN" sz="3000" b="1" dirty="0">
                    <a:solidFill>
                      <a:srgbClr val="FF0000"/>
                    </a:solidFill>
                  </a:rPr>
                  <a:t>time</a:t>
                </a:r>
                <a:r>
                  <a:rPr lang="en-US" altLang="zh-CN" sz="3000" dirty="0"/>
                  <a:t> in most of the cases</a:t>
                </a:r>
              </a:p>
              <a:p>
                <a:pPr marL="800100" lvl="1" indent="-342900">
                  <a:lnSpc>
                    <a:spcPct val="80000"/>
                  </a:lnSpc>
                </a:pPr>
                <a:r>
                  <a:rPr lang="en-US" altLang="zh-CN" sz="2600" dirty="0"/>
                  <a:t>There are </a:t>
                </a:r>
                <a:r>
                  <a:rPr lang="en-US" altLang="zh-CN" sz="2600" b="1" dirty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600" dirty="0"/>
                  <a:t> steps and at each step the size </a:t>
                </a:r>
                <a:r>
                  <a:rPr lang="en-US" altLang="zh-CN" sz="2600" b="1" dirty="0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600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600" dirty="0"/>
                  <a:t> distance matrix must be updated and searched</a:t>
                </a:r>
              </a:p>
              <a:p>
                <a:pPr marL="800100" lvl="1" indent="-342900">
                  <a:lnSpc>
                    <a:spcPct val="80000"/>
                  </a:lnSpc>
                </a:pPr>
                <a:r>
                  <a:rPr lang="en-US" altLang="zh-CN" sz="2600" dirty="0"/>
                  <a:t>Complexity can be reduced to </a:t>
                </a:r>
                <a:r>
                  <a:rPr lang="en-US" altLang="zh-CN" sz="2600" b="1" dirty="0">
                    <a:solidFill>
                      <a:schemeClr val="accent1"/>
                    </a:solidFill>
                  </a:rPr>
                  <a:t>O(n</a:t>
                </a:r>
                <a:r>
                  <a:rPr lang="en-US" altLang="zh-CN" sz="2600" b="1" baseline="30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600" b="1" dirty="0">
                    <a:solidFill>
                      <a:schemeClr val="accent1"/>
                    </a:solidFill>
                  </a:rPr>
                  <a:t> log(n) )</a:t>
                </a:r>
                <a:r>
                  <a:rPr lang="en-US" altLang="zh-CN" sz="2600" dirty="0"/>
                  <a:t> time for some approaches by using appropriate data structures</a:t>
                </a:r>
              </a:p>
              <a:p>
                <a:r>
                  <a:rPr lang="en-US" altLang="zh-CN" sz="2600" dirty="0"/>
                  <a:t>Divisive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clustering with an exhaustive search is </a:t>
                </a:r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/>
                  <a:t>).</a:t>
                </a:r>
              </a:p>
              <a:p>
                <a:r>
                  <a:rPr lang="en-US" altLang="zh-CN" sz="2600" dirty="0"/>
                  <a:t>However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, for some special cases, optimal efficient agglomerative methods (of complexity </a:t>
                </a:r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/>
                  <a:t>)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600" dirty="0"/>
                  <a:t>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are known,</a:t>
                </a:r>
                <a:r>
                  <a:rPr lang="en-US" altLang="zh-CN" sz="2600" dirty="0"/>
                  <a:t> </a:t>
                </a:r>
                <a:r>
                  <a:rPr lang="en-US" altLang="zh-CN" sz="2600" i="1" dirty="0">
                    <a:solidFill>
                      <a:srgbClr val="C00000"/>
                    </a:solidFill>
                  </a:rPr>
                  <a:t>SLINK, CLINK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sz="2600" b="1" dirty="0"/>
              </a:p>
              <a:p>
                <a:pPr marL="292100" indent="-292100">
                  <a:lnSpc>
                    <a:spcPct val="80000"/>
                  </a:lnSpc>
                </a:pPr>
                <a:endParaRPr lang="en-US" altLang="zh-CN" sz="3000" dirty="0"/>
              </a:p>
              <a:p>
                <a:pPr marL="800100" lvl="1" indent="-342900">
                  <a:lnSpc>
                    <a:spcPct val="80000"/>
                  </a:lnSpc>
                </a:pPr>
                <a:endParaRPr lang="en-US" altLang="zh-CN" sz="2600" dirty="0"/>
              </a:p>
              <a:p>
                <a:pPr marL="292100" indent="-292100">
                  <a:lnSpc>
                    <a:spcPct val="80000"/>
                  </a:lnSpc>
                </a:pPr>
                <a:endParaRPr lang="en-US" altLang="zh-CN" sz="3000" dirty="0"/>
              </a:p>
            </p:txBody>
          </p:sp>
        </mc:Choice>
        <mc:Fallback xmlns="">
          <p:sp>
            <p:nvSpPr>
              <p:cNvPr id="67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2" y="1196975"/>
                <a:ext cx="8424167" cy="5400377"/>
              </a:xfrm>
              <a:blipFill rotWithShape="0">
                <a:blip r:embed="rId3"/>
                <a:stretch>
                  <a:fillRect l="-724" t="-3160" r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197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Divisive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9684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Start with a single cluster composed of all data points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Split this into components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Continue recursively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i="1" dirty="0" err="1"/>
              <a:t>Monothetic</a:t>
            </a:r>
            <a:r>
              <a:rPr lang="en-US" altLang="zh-CN" sz="2000" i="1" dirty="0"/>
              <a:t> </a:t>
            </a:r>
            <a:r>
              <a:rPr lang="en-US" altLang="zh-CN" sz="2000" dirty="0"/>
              <a:t>divisive methods split clusters using one variable/dimension at a time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i="1" dirty="0" err="1"/>
              <a:t>Polythetic</a:t>
            </a:r>
            <a:r>
              <a:rPr lang="en-US" altLang="zh-CN" sz="2000" i="1" dirty="0"/>
              <a:t> </a:t>
            </a:r>
            <a:r>
              <a:rPr lang="en-US" altLang="zh-CN" sz="2000" dirty="0"/>
              <a:t>divisive methods make splits on the basis of all variables together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Any </a:t>
            </a:r>
            <a:r>
              <a:rPr lang="en-US" altLang="zh-CN" sz="2000" dirty="0" err="1"/>
              <a:t>intercluster</a:t>
            </a:r>
            <a:r>
              <a:rPr lang="en-US" altLang="zh-CN" sz="2000" dirty="0"/>
              <a:t> distance measure can be used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Computationally intensive, less widely used than agglomerative methods</a:t>
            </a:r>
          </a:p>
        </p:txBody>
      </p:sp>
    </p:spTree>
    <p:extLst>
      <p:ext uri="{BB962C8B-B14F-4D97-AF65-F5344CB8AC3E}">
        <p14:creationId xmlns:p14="http://schemas.microsoft.com/office/powerpoint/2010/main" val="3163710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7CD57A9-5225-4D83-B84F-585E2580009F}" type="slidenum">
              <a:rPr lang="en-GB" altLang="zh-CN"/>
              <a:pPr/>
              <a:t>46</a:t>
            </a:fld>
            <a:endParaRPr lang="en-GB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848" y="1916831"/>
            <a:ext cx="5254352" cy="3998193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Conceptually simple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Theoretical properties </a:t>
            </a:r>
            <a:r>
              <a:rPr lang="en-US" sz="2400" dirty="0">
                <a:solidFill>
                  <a:schemeClr val="tx1"/>
                </a:solidFill>
              </a:rPr>
              <a:t>are well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understood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clusters are merged/split,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decision is permanent  =&gt;  the number of different alternatives </a:t>
            </a:r>
            <a:r>
              <a:rPr lang="en-US" sz="2400" dirty="0">
                <a:solidFill>
                  <a:schemeClr val="tx1"/>
                </a:solidFill>
              </a:rPr>
              <a:t>that need to be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examined is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reduced</a:t>
            </a:r>
          </a:p>
        </p:txBody>
      </p:sp>
      <p:pic>
        <p:nvPicPr>
          <p:cNvPr id="236548" name="Picture 4" descr="C:\Documents and Settings\ronkaine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152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Strengths of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977344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22DB322-650F-4CE3-9E4F-194D43FE0F35}" type="slidenum">
              <a:rPr lang="en-GB" altLang="zh-CN"/>
              <a:pPr/>
              <a:t>47</a:t>
            </a:fld>
            <a:endParaRPr lang="en-GB" altLang="zh-CN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930476"/>
            <a:ext cx="5400600" cy="3874787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Merging/splitting </a:t>
            </a:r>
            <a:r>
              <a:rPr lang="en-US" sz="2400" dirty="0">
                <a:solidFill>
                  <a:schemeClr val="tx1"/>
                </a:solidFill>
              </a:rPr>
              <a:t>of clusters is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permanent  =&gt; </a:t>
            </a:r>
            <a:r>
              <a:rPr lang="en-US" sz="2400" dirty="0">
                <a:solidFill>
                  <a:schemeClr val="tx1"/>
                </a:solidFill>
              </a:rPr>
              <a:t>erroneous decisions are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impossible to correct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later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Divisive methods can be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computational hard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Methods are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 </a:t>
            </a:r>
            <a:r>
              <a:rPr lang="en-US" sz="2400" dirty="0">
                <a:solidFill>
                  <a:schemeClr val="tx1"/>
                </a:solidFill>
              </a:rPr>
              <a:t>(necessarily)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scalable </a:t>
            </a:r>
            <a:r>
              <a:rPr lang="en-US" sz="2400" dirty="0">
                <a:solidFill>
                  <a:schemeClr val="tx1"/>
                </a:solidFill>
              </a:rPr>
              <a:t>for large data sets</a:t>
            </a:r>
          </a:p>
        </p:txBody>
      </p:sp>
      <p:pic>
        <p:nvPicPr>
          <p:cNvPr id="235524" name="Picture 4" descr="C:\Documents and Settings\ronkaine\Application Data\Microsoft\Media Catalog\Downloaded Clips\cl1f\j007871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1752600" cy="3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Weakness of 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047781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80D6501F-35B2-47CA-AFB5-80EB26CF536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Outline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2"/>
            <a:ext cx="8640763" cy="45369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Basics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Clustering algorithms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rgbClr val="FF0066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Hierarchical clustering, </a:t>
            </a:r>
            <a:r>
              <a:rPr lang="en-US" altLang="zh-CN" sz="2800" dirty="0">
                <a:ea typeface="宋体" charset="-122"/>
              </a:rPr>
              <a:t>spectral clustering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k-means, Expectation-Maximization (EM)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DBSCAN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state-of-art algorithms</a:t>
            </a:r>
          </a:p>
          <a:p>
            <a:pPr eaLnBrk="1" hangingPunct="1"/>
            <a:r>
              <a:rPr lang="en-US" altLang="zh-CN" dirty="0">
                <a:solidFill>
                  <a:srgbClr val="FF0066"/>
                </a:solidFill>
                <a:ea typeface="宋体" charset="-122"/>
              </a:rPr>
              <a:t>Cluster Validity</a:t>
            </a:r>
          </a:p>
          <a:p>
            <a:pPr marL="1143000" lvl="2" indent="-228600" eaLnBrk="1" hangingPunct="1"/>
            <a:r>
              <a:rPr lang="en-US" altLang="zh-CN" dirty="0">
                <a:solidFill>
                  <a:schemeClr val="folHlink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determining the number of clusters</a:t>
            </a:r>
          </a:p>
          <a:p>
            <a:pPr marL="1143000" lvl="2" indent="-228600" eaLnBrk="1" hangingPunct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 clustering evaluation</a:t>
            </a:r>
          </a:p>
        </p:txBody>
      </p:sp>
    </p:spTree>
    <p:extLst>
      <p:ext uri="{BB962C8B-B14F-4D97-AF65-F5344CB8AC3E}">
        <p14:creationId xmlns:p14="http://schemas.microsoft.com/office/powerpoint/2010/main" val="622553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represent the relationships between data points in a graph.</a:t>
            </a:r>
          </a:p>
        </p:txBody>
      </p:sp>
      <p:sp>
        <p:nvSpPr>
          <p:cNvPr id="4" name="Oval 3"/>
          <p:cNvSpPr/>
          <p:nvPr/>
        </p:nvSpPr>
        <p:spPr>
          <a:xfrm>
            <a:off x="1270038" y="388629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38" y="4668331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66825" y="4581915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0432" y="353893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4336" y="423365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0173" y="3712610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89429" y="4755595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57533" y="5417364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98185" y="5417364"/>
            <a:ext cx="347360" cy="3473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Quality: What Is Good Clustering?</a:t>
            </a:r>
            <a:endParaRPr lang="en-US" altLang="zh-C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518457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good clustering method will produce high quality clusters with</a:t>
            </a:r>
          </a:p>
          <a:p>
            <a:pPr lvl="2"/>
            <a:r>
              <a:rPr lang="en-US" altLang="zh-CN" dirty="0">
                <a:ea typeface="宋体" charset="-122"/>
              </a:rPr>
              <a:t>high intra-class similarity</a:t>
            </a:r>
          </a:p>
          <a:p>
            <a:pPr lvl="2"/>
            <a:r>
              <a:rPr lang="en-US" altLang="zh-CN" dirty="0">
                <a:ea typeface="宋体" charset="-122"/>
              </a:rPr>
              <a:t>low inter-class similarity</a:t>
            </a:r>
          </a:p>
          <a:p>
            <a:r>
              <a:rPr lang="en-US" altLang="zh-CN" dirty="0">
                <a:ea typeface="宋体" charset="-122"/>
              </a:rPr>
              <a:t>The quality of a clustering result depends on both the similarity measure used by the method and its implementation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The quality of a clustering method is also measured by its ability to discover some or all of the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hidden patterns</a:t>
            </a:r>
          </a:p>
        </p:txBody>
      </p:sp>
    </p:spTree>
    <p:extLst>
      <p:ext uri="{BB962C8B-B14F-4D97-AF65-F5344CB8AC3E}">
        <p14:creationId xmlns:p14="http://schemas.microsoft.com/office/powerpoint/2010/main" val="39893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represent the relationships between data points in a graph.</a:t>
            </a:r>
          </a:p>
          <a:p>
            <a:r>
              <a:rPr lang="en-US" dirty="0"/>
              <a:t>Weight the edges by the similarity between points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70038" y="3538930"/>
            <a:ext cx="5666751" cy="2225794"/>
            <a:chOff x="1270038" y="3538930"/>
            <a:chExt cx="5666751" cy="2225794"/>
          </a:xfrm>
        </p:grpSpPr>
        <p:sp>
          <p:nvSpPr>
            <p:cNvPr id="4" name="Oval 3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4" idx="6"/>
              <a:endCxn id="7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3"/>
              <a:endCxn id="6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1"/>
              <a:endCxn id="4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4"/>
              <a:endCxn id="5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5"/>
              <a:endCxn id="12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4"/>
              <a:endCxn id="12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6"/>
              <a:endCxn id="6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6"/>
              <a:endCxn id="9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8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1"/>
              <a:endCxn id="7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5"/>
              <a:endCxn id="11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7"/>
              <a:endCxn id="10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9" idx="5"/>
              <a:endCxn id="10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9" idx="4"/>
              <a:endCxn id="11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6"/>
              <a:endCxn id="10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47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37791"/>
            <a:ext cx="8229600" cy="2123257"/>
          </a:xfrm>
        </p:spPr>
        <p:txBody>
          <a:bodyPr>
            <a:normAutofit/>
          </a:bodyPr>
          <a:lstStyle/>
          <a:p>
            <a:r>
              <a:rPr lang="en-US" dirty="0"/>
              <a:t>What is the best way to calculate similarity between two data points?</a:t>
            </a:r>
          </a:p>
          <a:p>
            <a:r>
              <a:rPr lang="en-US" dirty="0"/>
              <a:t>Distance based: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72344" y="4059970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983" y="2622869"/>
            <a:ext cx="4394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8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Nodes and Edges</a:t>
            </a:r>
          </a:p>
          <a:p>
            <a:r>
              <a:rPr lang="en-US" dirty="0"/>
              <a:t>Edges can be directed or undirected</a:t>
            </a:r>
          </a:p>
          <a:p>
            <a:r>
              <a:rPr lang="en-US" dirty="0"/>
              <a:t>Edges can have weights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the weights correspond to </a:t>
            </a:r>
            <a:r>
              <a:rPr lang="en-US" b="1" dirty="0" err="1"/>
              <a:t>pairwise</a:t>
            </a:r>
            <a:r>
              <a:rPr lang="en-US" b="1" dirty="0"/>
              <a:t> affinity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9518" y="2901377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57" y="5826058"/>
            <a:ext cx="4350216" cy="689041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8" y="4049713"/>
            <a:ext cx="469900" cy="279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25" y="4032250"/>
            <a:ext cx="292100" cy="2286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688" y="3692525"/>
            <a:ext cx="317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90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Volume of a set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86203" y="1953511"/>
            <a:ext cx="4295399" cy="1687153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8" y="2300288"/>
            <a:ext cx="2438400" cy="8255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4881563"/>
            <a:ext cx="3022600" cy="7874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86203" y="4287476"/>
            <a:ext cx="4295399" cy="1687153"/>
            <a:chOff x="1270038" y="3538930"/>
            <a:chExt cx="5666751" cy="2225794"/>
          </a:xfrm>
        </p:grpSpPr>
        <p:sp>
          <p:nvSpPr>
            <p:cNvPr id="34" name="Oval 33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4" idx="6"/>
              <a:endCxn id="37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Straight Connector 43"/>
            <p:cNvCxnSpPr>
              <a:stCxn id="37" idx="3"/>
              <a:endCxn id="36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>
              <a:stCxn id="36" idx="1"/>
              <a:endCxn id="34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>
              <a:stCxn id="34" idx="4"/>
              <a:endCxn id="35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Straight Connector 46"/>
            <p:cNvCxnSpPr>
              <a:stCxn id="35" idx="5"/>
              <a:endCxn id="42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Straight Connector 47"/>
            <p:cNvCxnSpPr>
              <a:stCxn id="36" idx="4"/>
              <a:endCxn id="42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9" name="Straight Connector 48"/>
            <p:cNvCxnSpPr>
              <a:stCxn id="35" idx="6"/>
              <a:endCxn id="36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>
              <a:stCxn id="37" idx="6"/>
              <a:endCxn id="39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6" idx="6"/>
              <a:endCxn id="38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3" name="Straight Connector 52"/>
            <p:cNvCxnSpPr>
              <a:stCxn id="38" idx="1"/>
              <a:endCxn id="37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8" idx="5"/>
              <a:endCxn id="41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40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9" idx="5"/>
              <a:endCxn id="40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8" idx="7"/>
              <a:endCxn id="39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9" idx="4"/>
              <a:endCxn id="41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8" idx="6"/>
              <a:endCxn id="40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572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cut </a:t>
            </a:r>
            <a:r>
              <a:rPr lang="en-US" dirty="0"/>
              <a:t>between two </a:t>
            </a:r>
            <a:r>
              <a:rPr lang="en-US" dirty="0" err="1"/>
              <a:t>subgraphs</a:t>
            </a:r>
            <a:r>
              <a:rPr lang="en-US" dirty="0"/>
              <a:t> is calculated as follows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9518" y="2901377"/>
            <a:ext cx="5666751" cy="222579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3" y="5404668"/>
            <a:ext cx="42164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7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cut of a graph identifies an optimal partitioning of the data.</a:t>
            </a:r>
          </a:p>
          <a:p>
            <a:endParaRPr lang="en-US" dirty="0"/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Recursively partition the data set</a:t>
            </a:r>
          </a:p>
          <a:p>
            <a:pPr lvl="2"/>
            <a:r>
              <a:rPr lang="en-US" dirty="0"/>
              <a:t>Identify the minimum cut</a:t>
            </a:r>
          </a:p>
          <a:p>
            <a:pPr lvl="2"/>
            <a:r>
              <a:rPr lang="en-US" dirty="0"/>
              <a:t>Remove edges</a:t>
            </a:r>
          </a:p>
          <a:p>
            <a:pPr lvl="2"/>
            <a:r>
              <a:rPr lang="en-US" dirty="0"/>
              <a:t>Repeat until </a:t>
            </a:r>
            <a:r>
              <a:rPr lang="en-US" dirty="0" err="1"/>
              <a:t>k</a:t>
            </a:r>
            <a:r>
              <a:rPr lang="en-US" dirty="0"/>
              <a:t> clusters are identified</a:t>
            </a:r>
          </a:p>
        </p:txBody>
      </p:sp>
    </p:spTree>
    <p:extLst>
      <p:ext uri="{BB962C8B-B14F-4D97-AF65-F5344CB8AC3E}">
        <p14:creationId xmlns:p14="http://schemas.microsoft.com/office/powerpoint/2010/main" val="1996714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(</a:t>
            </a:r>
            <a:r>
              <a:rPr lang="en-US" dirty="0" err="1"/>
              <a:t>bipartitional</a:t>
            </a:r>
            <a:r>
              <a:rPr lang="en-US" dirty="0"/>
              <a:t>) cut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63086" y="4021092"/>
            <a:ext cx="4469724" cy="1755624"/>
            <a:chOff x="1270038" y="3538930"/>
            <a:chExt cx="5666751" cy="2225794"/>
          </a:xfrm>
        </p:grpSpPr>
        <p:sp>
          <p:nvSpPr>
            <p:cNvPr id="5" name="Oval 4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5" idx="6"/>
              <a:endCxn id="8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7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1"/>
              <a:endCxn id="5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6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4"/>
              <a:endCxn id="13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  <a:endCxn id="7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7"/>
              <a:endCxn id="8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10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6"/>
              <a:endCxn id="9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1"/>
              <a:endCxn id="8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5"/>
              <a:endCxn id="12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1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4"/>
              <a:endCxn id="12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9" idx="6"/>
              <a:endCxn id="11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14" y="2444823"/>
            <a:ext cx="4043252" cy="6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9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(</a:t>
            </a:r>
            <a:r>
              <a:rPr lang="en-US" dirty="0" err="1"/>
              <a:t>bipartitional</a:t>
            </a:r>
            <a:r>
              <a:rPr lang="en-US" dirty="0"/>
              <a:t>) normalized cut.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Unnormalized</a:t>
            </a:r>
            <a:r>
              <a:rPr lang="en-US" dirty="0"/>
              <a:t> cuts are attracted to outliers.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81899" y="3683392"/>
            <a:ext cx="4469724" cy="1755624"/>
            <a:chOff x="1270038" y="3538930"/>
            <a:chExt cx="5666751" cy="2225794"/>
          </a:xfrm>
        </p:grpSpPr>
        <p:sp>
          <p:nvSpPr>
            <p:cNvPr id="6" name="Oval 5"/>
            <p:cNvSpPr/>
            <p:nvPr/>
          </p:nvSpPr>
          <p:spPr>
            <a:xfrm>
              <a:off x="1270038" y="388629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270038" y="4668331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6825" y="458191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20432" y="353893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4336" y="423365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710173" y="3712610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89429" y="4755595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57533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98185" y="5417364"/>
              <a:ext cx="347360" cy="3473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6" idx="6"/>
              <a:endCxn id="9" idx="2"/>
            </p:cNvCxnSpPr>
            <p:nvPr/>
          </p:nvCxnSpPr>
          <p:spPr>
            <a:xfrm flipV="1">
              <a:off x="1617398" y="3712610"/>
              <a:ext cx="130303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3"/>
              <a:endCxn id="8" idx="7"/>
            </p:cNvCxnSpPr>
            <p:nvPr/>
          </p:nvCxnSpPr>
          <p:spPr>
            <a:xfrm rot="5400000">
              <a:off x="2418627" y="4080109"/>
              <a:ext cx="797365" cy="3079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1"/>
              <a:endCxn id="6" idx="5"/>
            </p:cNvCxnSpPr>
            <p:nvPr/>
          </p:nvCxnSpPr>
          <p:spPr>
            <a:xfrm rot="16200000" flipV="1">
              <a:off x="1767110" y="3982199"/>
              <a:ext cx="450005" cy="851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4"/>
              <a:endCxn id="7" idx="0"/>
            </p:cNvCxnSpPr>
            <p:nvPr/>
          </p:nvCxnSpPr>
          <p:spPr>
            <a:xfrm rot="5400000">
              <a:off x="1226378" y="4450990"/>
              <a:ext cx="43468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5"/>
              <a:endCxn id="14" idx="1"/>
            </p:cNvCxnSpPr>
            <p:nvPr/>
          </p:nvCxnSpPr>
          <p:spPr>
            <a:xfrm rot="16200000" flipH="1">
              <a:off x="1556085" y="4975263"/>
              <a:ext cx="503413" cy="4825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4"/>
              <a:endCxn id="14" idx="7"/>
            </p:cNvCxnSpPr>
            <p:nvPr/>
          </p:nvCxnSpPr>
          <p:spPr>
            <a:xfrm rot="5400000">
              <a:off x="2148111" y="5075839"/>
              <a:ext cx="538959" cy="245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>
            <a:xfrm flipV="1">
              <a:off x="1617398" y="4755595"/>
              <a:ext cx="749427" cy="86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827025" y="3574924"/>
              <a:ext cx="883781" cy="1404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6"/>
              <a:endCxn id="11" idx="2"/>
            </p:cNvCxnSpPr>
            <p:nvPr/>
          </p:nvCxnSpPr>
          <p:spPr>
            <a:xfrm>
              <a:off x="3267792" y="3712610"/>
              <a:ext cx="2442381" cy="1736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6"/>
              <a:endCxn id="10" idx="2"/>
            </p:cNvCxnSpPr>
            <p:nvPr/>
          </p:nvCxnSpPr>
          <p:spPr>
            <a:xfrm flipV="1">
              <a:off x="2714185" y="4407330"/>
              <a:ext cx="2160151" cy="34826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1"/>
              <a:endCxn id="9" idx="5"/>
            </p:cNvCxnSpPr>
            <p:nvPr/>
          </p:nvCxnSpPr>
          <p:spPr>
            <a:xfrm rot="16200000" flipV="1">
              <a:off x="3846514" y="3205828"/>
              <a:ext cx="449100" cy="170828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5"/>
              <a:endCxn id="13" idx="1"/>
            </p:cNvCxnSpPr>
            <p:nvPr/>
          </p:nvCxnSpPr>
          <p:spPr>
            <a:xfrm rot="16200000" flipH="1">
              <a:off x="5170567" y="4530398"/>
              <a:ext cx="938094" cy="937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7"/>
              <a:endCxn id="12" idx="3"/>
            </p:cNvCxnSpPr>
            <p:nvPr/>
          </p:nvCxnSpPr>
          <p:spPr>
            <a:xfrm rot="5400000" flipH="1" flipV="1">
              <a:off x="6289087" y="5117022"/>
              <a:ext cx="416149" cy="286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5"/>
              <a:endCxn id="12" idx="1"/>
            </p:cNvCxnSpPr>
            <p:nvPr/>
          </p:nvCxnSpPr>
          <p:spPr>
            <a:xfrm rot="16200000" flipH="1">
              <a:off x="5924799" y="4090964"/>
              <a:ext cx="797365" cy="6336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7"/>
              <a:endCxn id="11" idx="3"/>
            </p:cNvCxnSpPr>
            <p:nvPr/>
          </p:nvCxnSpPr>
          <p:spPr>
            <a:xfrm rot="5400000" flipH="1" flipV="1">
              <a:off x="5328224" y="3851702"/>
              <a:ext cx="275420" cy="590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4"/>
              <a:endCxn id="13" idx="0"/>
            </p:cNvCxnSpPr>
            <p:nvPr/>
          </p:nvCxnSpPr>
          <p:spPr>
            <a:xfrm rot="16200000" flipH="1">
              <a:off x="5378836" y="4564987"/>
              <a:ext cx="1357394" cy="347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6"/>
              <a:endCxn id="12" idx="2"/>
            </p:cNvCxnSpPr>
            <p:nvPr/>
          </p:nvCxnSpPr>
          <p:spPr>
            <a:xfrm>
              <a:off x="5221696" y="4407330"/>
              <a:ext cx="1367733" cy="5219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" y="2570071"/>
            <a:ext cx="8992031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321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ε</a:t>
            </a:r>
            <a:r>
              <a:rPr lang="en-US" dirty="0"/>
              <a:t>-neighborhood graph</a:t>
            </a:r>
          </a:p>
          <a:p>
            <a:pPr lvl="1"/>
            <a:r>
              <a:rPr lang="en-US" dirty="0"/>
              <a:t>Identify a threshold value, </a:t>
            </a:r>
            <a:r>
              <a:rPr lang="en-US" dirty="0" err="1"/>
              <a:t>ε</a:t>
            </a:r>
            <a:r>
              <a:rPr lang="en-US" dirty="0"/>
              <a:t>, and include edges if the affinity between two points is greater than </a:t>
            </a:r>
            <a:r>
              <a:rPr lang="en-US" dirty="0" err="1"/>
              <a:t>ε</a:t>
            </a:r>
            <a:r>
              <a:rPr lang="en-US" dirty="0"/>
              <a:t>.</a:t>
            </a:r>
          </a:p>
          <a:p>
            <a:r>
              <a:rPr lang="en-US" dirty="0" err="1"/>
              <a:t>k</a:t>
            </a:r>
            <a:r>
              <a:rPr lang="en-US" dirty="0"/>
              <a:t>-nearest neighbors</a:t>
            </a:r>
          </a:p>
          <a:p>
            <a:pPr lvl="1"/>
            <a:r>
              <a:rPr lang="en-US" dirty="0"/>
              <a:t>Insert edges between a node and its </a:t>
            </a:r>
            <a:r>
              <a:rPr lang="en-US" dirty="0" err="1"/>
              <a:t>k</a:t>
            </a:r>
            <a:r>
              <a:rPr lang="en-US" dirty="0"/>
              <a:t>-nearest neighbors.</a:t>
            </a:r>
          </a:p>
          <a:p>
            <a:pPr lvl="1"/>
            <a:r>
              <a:rPr lang="en-US" dirty="0"/>
              <a:t>Each node will be connected to (at least) </a:t>
            </a:r>
            <a:r>
              <a:rPr lang="en-US" dirty="0" err="1"/>
              <a:t>k</a:t>
            </a:r>
            <a:r>
              <a:rPr lang="en-US" dirty="0"/>
              <a:t> nodes.</a:t>
            </a:r>
          </a:p>
          <a:p>
            <a:r>
              <a:rPr lang="en-US" dirty="0"/>
              <a:t>Fully connected</a:t>
            </a:r>
          </a:p>
          <a:p>
            <a:pPr lvl="1"/>
            <a:r>
              <a:rPr lang="en-US" dirty="0"/>
              <a:t>Insert an edge between every pair of nodes.</a:t>
            </a:r>
          </a:p>
        </p:txBody>
      </p:sp>
    </p:spTree>
    <p:extLst>
      <p:ext uri="{BB962C8B-B14F-4D97-AF65-F5344CB8AC3E}">
        <p14:creationId xmlns:p14="http://schemas.microsoft.com/office/powerpoint/2010/main" val="1201884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 minimum cut is NP-hard.</a:t>
            </a:r>
          </a:p>
          <a:p>
            <a:r>
              <a:rPr lang="en-US" dirty="0"/>
              <a:t>There are efficient approximations using linear algebra.</a:t>
            </a:r>
          </a:p>
          <a:p>
            <a:r>
              <a:rPr lang="en-US" dirty="0"/>
              <a:t>Based on the </a:t>
            </a:r>
            <a:r>
              <a:rPr lang="en-US" dirty="0" err="1"/>
              <a:t>Laplacian</a:t>
            </a:r>
            <a:r>
              <a:rPr lang="en-US" dirty="0"/>
              <a:t> Matrix, or </a:t>
            </a:r>
            <a:r>
              <a:rPr lang="en-US" b="1" dirty="0"/>
              <a:t>graph </a:t>
            </a:r>
            <a:r>
              <a:rPr lang="en-US" b="1" dirty="0" err="1"/>
              <a:t>Laplacian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3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72816"/>
            <a:ext cx="5544616" cy="411693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Scalability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Ability to deal with different types of attributes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Discovery of clusters with arbitrary shape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Minimal requirements for domain knowledge to determine input parameters</a:t>
            </a:r>
          </a:p>
        </p:txBody>
      </p:sp>
      <p:pic>
        <p:nvPicPr>
          <p:cNvPr id="173060" name="Picture 4" descr="C:\Documents and Settings\ronkaine\Application Data\Microsoft\Media Catalog\Downloaded Clips\cl1f\j007871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8288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Requirements of clustering in data mining (1)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701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 </a:t>
            </a:r>
            <a:r>
              <a:rPr lang="en-US" b="1" dirty="0"/>
              <a:t>affinity</a:t>
            </a:r>
            <a:r>
              <a:rPr lang="en-US" dirty="0"/>
              <a:t> matrix</a:t>
            </a:r>
          </a:p>
        </p:txBody>
      </p:sp>
      <p:sp>
        <p:nvSpPr>
          <p:cNvPr id="4" name="Oval 3"/>
          <p:cNvSpPr/>
          <p:nvPr/>
        </p:nvSpPr>
        <p:spPr>
          <a:xfrm>
            <a:off x="1595688" y="3202390"/>
            <a:ext cx="260534" cy="2605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5688" y="4092968"/>
            <a:ext cx="260534" cy="2605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40492" y="4115101"/>
            <a:ext cx="260534" cy="2605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2625" y="3202390"/>
            <a:ext cx="260534" cy="2605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0"/>
          </p:cNvCxnSpPr>
          <p:nvPr/>
        </p:nvCxnSpPr>
        <p:spPr>
          <a:xfrm rot="5400000">
            <a:off x="1410933" y="3777946"/>
            <a:ext cx="6300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1856222" y="4223235"/>
            <a:ext cx="684270" cy="2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6" idx="1"/>
          </p:cNvCxnSpPr>
          <p:nvPr/>
        </p:nvCxnSpPr>
        <p:spPr>
          <a:xfrm rot="16200000" flipH="1">
            <a:off x="1834115" y="3408723"/>
            <a:ext cx="728485" cy="760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6" idx="0"/>
          </p:cNvCxnSpPr>
          <p:nvPr/>
        </p:nvCxnSpPr>
        <p:spPr>
          <a:xfrm rot="5400000">
            <a:off x="2355738" y="3777946"/>
            <a:ext cx="652177" cy="2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08500" y="2371102"/>
          <a:ext cx="2578100" cy="2297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3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3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3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21559" y="36322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19300" y="4299435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3288" y="3632200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1660" y="3472934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57588" y="315159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82988" y="401519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1645" y="406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9707" y="315159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346450"/>
            <a:ext cx="939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059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graph </a:t>
            </a:r>
            <a:r>
              <a:rPr lang="en-US" dirty="0" err="1"/>
              <a:t>Laplacian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Identify eigenvectors of the affinity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292350"/>
            <a:ext cx="4318000" cy="393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086100"/>
            <a:ext cx="1955800" cy="279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4940300"/>
            <a:ext cx="1358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21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on eigenvector transformation of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back to the initial data representation.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691680" y="2060848"/>
            <a:ext cx="3023905" cy="2325132"/>
            <a:chOff x="1809904" y="2564368"/>
            <a:chExt cx="3023905" cy="2325132"/>
          </a:xfrm>
        </p:grpSpPr>
        <p:sp>
          <p:nvSpPr>
            <p:cNvPr id="4" name="Rectangle 3"/>
            <p:cNvSpPr/>
            <p:nvPr/>
          </p:nvSpPr>
          <p:spPr>
            <a:xfrm>
              <a:off x="3238500" y="2933700"/>
              <a:ext cx="1447800" cy="195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8500" y="2564368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k-eigen</a:t>
              </a:r>
              <a:r>
                <a:rPr lang="en-US" dirty="0"/>
                <a:t> vectors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09904" y="384810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</a:t>
              </a:r>
              <a:r>
                <a:rPr lang="en-US" dirty="0"/>
                <a:t>-data points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92080" y="2708920"/>
            <a:ext cx="33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a</a:t>
            </a:r>
          </a:p>
          <a:p>
            <a:r>
              <a:rPr lang="en-US" dirty="0"/>
              <a:t>data point in the eigenvector </a:t>
            </a:r>
          </a:p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787557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D143-93DB-0847-9DF1-D8286006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伪代码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81C36-76B1-BF46-BAE5-EB3CFD2E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D6C69-3E15-43B9-948E-0F61B1077EA6}" type="datetime1">
              <a:rPr lang="zh-CN" altLang="en-US" smtClean="0"/>
              <a:pPr>
                <a:defRPr/>
              </a:pPr>
              <a:t>2024/3/12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ADA6E-38CE-C042-8216-B8E0828FB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FFC92E-C79A-434D-A66B-AD49F7A867D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FA2CC6-D1C3-264F-A1C3-0CAFB8EE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528144"/>
            <a:ext cx="6451600" cy="299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F696E7-6377-BD44-AEF8-F787DCE9E788}"/>
              </a:ext>
            </a:extLst>
          </p:cNvPr>
          <p:cNvSpPr/>
          <p:nvPr/>
        </p:nvSpPr>
        <p:spPr>
          <a:xfrm>
            <a:off x="341312" y="1075594"/>
            <a:ext cx="880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Spectral clustering的pseudo-code有很多种，最常用的normalized版本（</a:t>
            </a:r>
            <a:r>
              <a:rPr lang="en-US" altLang="zh-CN" dirty="0" err="1"/>
              <a:t>Ncut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       1.构造S矩阵(similarity matrix)，同时指定要聚类的簇数k； </a:t>
            </a:r>
          </a:p>
          <a:p>
            <a:r>
              <a:rPr lang="zh-CN" altLang="en-US" dirty="0"/>
              <a:t>       2.利用S矩阵构造W矩阵(adjacent matrix)； </a:t>
            </a:r>
          </a:p>
          <a:p>
            <a:r>
              <a:rPr lang="zh-CN" altLang="en-US" dirty="0"/>
              <a:t>       3.计算拉普拉斯矩阵L，其中L=D-W； </a:t>
            </a:r>
          </a:p>
          <a:p>
            <a:r>
              <a:rPr lang="zh-CN" altLang="en-US" dirty="0"/>
              <a:t>       4.对L矩阵标准化 ； </a:t>
            </a:r>
          </a:p>
          <a:p>
            <a:r>
              <a:rPr lang="zh-CN" altLang="en-US" dirty="0"/>
              <a:t>       5.计算normalize后的L矩阵的前k个特征向量，按特征值升序排列； </a:t>
            </a:r>
          </a:p>
          <a:p>
            <a:r>
              <a:rPr lang="zh-CN" altLang="en-US" dirty="0"/>
              <a:t>       6.对k个向量组成的矩阵的行进行看kmeans/GMM聚类； </a:t>
            </a:r>
          </a:p>
          <a:p>
            <a:r>
              <a:rPr lang="zh-CN" altLang="en-US" dirty="0"/>
              <a:t>       7.将聚类结果的各个簇分别打上标记，对应上原数据，输出结果。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2444988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what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affinity matrix</a:t>
            </a:r>
          </a:p>
          <a:p>
            <a:r>
              <a:rPr lang="en-US" dirty="0"/>
              <a:t>Identify </a:t>
            </a:r>
            <a:r>
              <a:rPr lang="en-US" dirty="0" err="1"/>
              <a:t>eigenvalues</a:t>
            </a:r>
            <a:r>
              <a:rPr lang="en-US" dirty="0"/>
              <a:t> and eigenvectors.</a:t>
            </a:r>
          </a:p>
          <a:p>
            <a:r>
              <a:rPr lang="en-US" dirty="0"/>
              <a:t>K-means of transformed data</a:t>
            </a:r>
          </a:p>
          <a:p>
            <a:r>
              <a:rPr lang="en-US" dirty="0"/>
              <a:t>Project back to original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7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this eigenvector decomposition address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let </a:t>
            </a:r>
            <a:r>
              <a:rPr lang="en-US" i="1" dirty="0"/>
              <a:t>f</a:t>
            </a:r>
            <a:r>
              <a:rPr lang="en-US" dirty="0"/>
              <a:t> be </a:t>
            </a:r>
            <a:r>
              <a:rPr lang="en-US" dirty="0" err="1"/>
              <a:t>eigen</a:t>
            </a:r>
            <a:r>
              <a:rPr lang="en-US" dirty="0"/>
              <a:t> vectors of L, then the eigenvalues are the cluster objective functions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772816"/>
            <a:ext cx="1701800" cy="40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1800" y="17728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assignment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68" y="2204864"/>
            <a:ext cx="1600200" cy="2286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08" y="2564904"/>
            <a:ext cx="7353300" cy="2650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2425" y="4643844"/>
            <a:ext cx="427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objective function – normalized cut!</a:t>
            </a:r>
          </a:p>
        </p:txBody>
      </p:sp>
    </p:spTree>
    <p:extLst>
      <p:ext uri="{BB962C8B-B14F-4D97-AF65-F5344CB8AC3E}">
        <p14:creationId xmlns:p14="http://schemas.microsoft.com/office/powerpoint/2010/main" val="16932323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Graph Cuts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(</a:t>
            </a:r>
            <a:r>
              <a:rPr lang="en-US" dirty="0" err="1"/>
              <a:t>bipartitional</a:t>
            </a:r>
            <a:r>
              <a:rPr lang="en-US" dirty="0"/>
              <a:t>) normalized cut.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Eigenvalues of the Laplacian are approximate solutions to </a:t>
            </a:r>
            <a:r>
              <a:rPr lang="en-US" dirty="0" err="1"/>
              <a:t>mincut</a:t>
            </a:r>
            <a:r>
              <a:rPr lang="en-US" dirty="0"/>
              <a:t> problem.</a:t>
            </a:r>
          </a:p>
        </p:txBody>
      </p: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" y="2276872"/>
            <a:ext cx="8992031" cy="66675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50" y="3140968"/>
            <a:ext cx="3797300" cy="7493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4077072"/>
            <a:ext cx="5092700" cy="5080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0" y="4725144"/>
            <a:ext cx="2324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1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D-W</a:t>
            </a:r>
          </a:p>
          <a:p>
            <a:r>
              <a:rPr lang="en-US" dirty="0"/>
              <a:t>Positive semi-definite</a:t>
            </a:r>
          </a:p>
          <a:p>
            <a:r>
              <a:rPr lang="en-US" dirty="0"/>
              <a:t>The lowest </a:t>
            </a:r>
            <a:r>
              <a:rPr lang="en-US" dirty="0" err="1"/>
              <a:t>eigenvalue</a:t>
            </a:r>
            <a:r>
              <a:rPr lang="en-US" dirty="0"/>
              <a:t> is 0, eigenvector is</a:t>
            </a:r>
          </a:p>
          <a:p>
            <a:r>
              <a:rPr lang="en-US" dirty="0"/>
              <a:t>The second lowest contains the solution</a:t>
            </a:r>
          </a:p>
          <a:p>
            <a:pPr lvl="1"/>
            <a:r>
              <a:rPr lang="en-US" dirty="0"/>
              <a:t>The corresponding eigenvector contains the cluster indicator for each data point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44824"/>
            <a:ext cx="1295400" cy="317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92" y="2416820"/>
            <a:ext cx="152400" cy="2921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350" y="5092700"/>
            <a:ext cx="3924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73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eigenvectors to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eigenvector partitions the data set into two clusters.</a:t>
            </a:r>
          </a:p>
          <a:p>
            <a:r>
              <a:rPr lang="en-US" dirty="0"/>
              <a:t>The entry in the second eigenvector determines the first cut.</a:t>
            </a:r>
          </a:p>
          <a:p>
            <a:endParaRPr lang="en-US" dirty="0"/>
          </a:p>
          <a:p>
            <a:r>
              <a:rPr lang="en-US" dirty="0"/>
              <a:t>Subsequent eigenvectors can be used to  further partition into more sets.</a:t>
            </a:r>
          </a:p>
        </p:txBody>
      </p:sp>
    </p:spTree>
    <p:extLst>
      <p:ext uri="{BB962C8B-B14F-4D97-AF65-F5344CB8AC3E}">
        <p14:creationId xmlns:p14="http://schemas.microsoft.com/office/powerpoint/2010/main" val="656765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1999"/>
          </a:xfrm>
        </p:spPr>
        <p:txBody>
          <a:bodyPr>
            <a:normAutofit fontScale="92500"/>
          </a:bodyPr>
          <a:lstStyle/>
          <a:p>
            <a:r>
              <a:rPr lang="en-US" dirty="0"/>
              <a:t>Dense clusters with some sparse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198"/>
            <a:ext cx="6934202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C:\Documents and Settings\ronkaine\Application Data\Microsoft\Media Catalog\Downloaded Clips\cl1f\j007871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82880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Requirements of clustering in data mining (2)</a:t>
            </a: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249918" y="1700808"/>
            <a:ext cx="528252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Ability to deal with noise and outliers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Insensitivity to order of input records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High dimensionality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Incorporation of user-specified constraints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Interpretability and usability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471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0816"/>
            <a:ext cx="9029700" cy="250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50" y="221615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Affinity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1850" y="2254250"/>
            <a:ext cx="136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8252" y="2254250"/>
            <a:ext cx="18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normalization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8425" y="225425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28873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[Ng et al. 2001]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85738"/>
            <a:ext cx="7677472" cy="57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733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/>
              <a:t>-means vs. Spectral Clustering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598"/>
            <a:ext cx="4186808" cy="4440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9902" y="5713968"/>
            <a:ext cx="99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2260"/>
            <a:ext cx="4087688" cy="4441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6102" y="5713968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12869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268760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ea typeface="SimSun" pitchFamily="2" charset="-122"/>
              </a:rPr>
              <a:t>Similarity and dissimilarity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16688" y="6616700"/>
            <a:ext cx="2133600" cy="241300"/>
          </a:xfrm>
          <a:ln/>
        </p:spPr>
        <p:txBody>
          <a:bodyPr/>
          <a:lstStyle/>
          <a:p>
            <a:fld id="{9304635A-D5E3-4B6C-ACCA-1A57ADA238A9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9" name="Picture 6" descr="C:\Documents and Settings\ronkaine\Application Data\Microsoft\Media Catalog\Downloaded Clips\cl1f\j007862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06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0" y="1700808"/>
            <a:ext cx="577247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30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u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p"/>
              <a:defRPr sz="23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There is 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 single definition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of similarity or dissimilarity between data objects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definition of </a:t>
            </a: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similarity or dissimilarity between objects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depends on</a:t>
            </a:r>
          </a:p>
          <a:p>
            <a:pPr lvl="2"/>
            <a:r>
              <a:rPr lang="en-US" dirty="0">
                <a:ea typeface="宋体" charset="-122"/>
              </a:rPr>
              <a:t>the type of the data considered</a:t>
            </a:r>
          </a:p>
          <a:p>
            <a:pPr lvl="2"/>
            <a:r>
              <a:rPr lang="en-US" dirty="0">
                <a:ea typeface="宋体" charset="-122"/>
              </a:rPr>
              <a:t>what kind of similarity we are looking for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2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02377" cy="4533999"/>
          </a:xfrm>
        </p:spPr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"/>
              <a:defRPr/>
            </a:pPr>
            <a:r>
              <a:rPr lang="en-US" altLang="zh-CN" sz="3000" dirty="0"/>
              <a:t>Input: two sequences, e.g.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3000" dirty="0"/>
              <a:t>		v: ATCTGAT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3000" dirty="0"/>
              <a:t>		w: TGCATA</a:t>
            </a:r>
          </a:p>
          <a:p>
            <a:pPr>
              <a:buFont typeface="Arial" pitchFamily="34" charset="0"/>
              <a:buNone/>
              <a:defRPr/>
            </a:pPr>
            <a:endParaRPr lang="en-US" altLang="zh-CN" sz="3000" dirty="0"/>
          </a:p>
          <a:p>
            <a:pPr>
              <a:buFont typeface="Wingdings 2" pitchFamily="18" charset="2"/>
              <a:buChar char=""/>
              <a:defRPr/>
            </a:pPr>
            <a:r>
              <a:rPr lang="en-US" altLang="zh-CN" sz="3000" dirty="0"/>
              <a:t>Output: minimum weighted number of edit operations to transform v into w.</a:t>
            </a:r>
          </a:p>
          <a:p>
            <a:pPr>
              <a:buFont typeface="Wingdings 2" pitchFamily="18" charset="2"/>
              <a:buChar char=""/>
              <a:defRPr/>
            </a:pPr>
            <a:endParaRPr lang="en-US" altLang="zh-CN" sz="3000" dirty="0"/>
          </a:p>
          <a:p>
            <a:pPr>
              <a:buFont typeface="Wingdings 2" pitchFamily="18" charset="2"/>
              <a:buChar char=""/>
              <a:defRPr/>
            </a:pPr>
            <a:r>
              <a:rPr lang="en-US" altLang="zh-CN" sz="3000" dirty="0"/>
              <a:t>Edit operations: insertion, deletion, substitution.</a:t>
            </a:r>
          </a:p>
          <a:p>
            <a:pPr>
              <a:buFont typeface="Wingdings 2" pitchFamily="18" charset="2"/>
              <a:buChar char=""/>
              <a:defRPr/>
            </a:pPr>
            <a:endParaRPr lang="en-US" altLang="zh-CN" sz="3000" dirty="0"/>
          </a:p>
          <a:p>
            <a:pPr>
              <a:buFont typeface="Wingdings 2" pitchFamily="18" charset="2"/>
              <a:buChar char=""/>
              <a:defRPr/>
            </a:pPr>
            <a:endParaRPr lang="en-US" altLang="zh-CN" sz="3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Edit distance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92395"/>
      </p:ext>
    </p:extLst>
  </p:cSld>
  <p:clrMapOvr>
    <a:masterClrMapping/>
  </p:clrMapOvr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9973</TotalTime>
  <Words>2898</Words>
  <Application>Microsoft Macintosh PowerPoint</Application>
  <PresentationFormat>全屏显示(4:3)</PresentationFormat>
  <Paragraphs>680</Paragraphs>
  <Slides>72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Arial Unicode MS</vt:lpstr>
      <vt:lpstr>Arial</vt:lpstr>
      <vt:lpstr>Calibri</vt:lpstr>
      <vt:lpstr>Cambria Math</vt:lpstr>
      <vt:lpstr>Comic Sans MS</vt:lpstr>
      <vt:lpstr>Lucida Sans Unicode</vt:lpstr>
      <vt:lpstr>Wingdings</vt:lpstr>
      <vt:lpstr>Wingdings 2</vt:lpstr>
      <vt:lpstr>wrao</vt:lpstr>
      <vt:lpstr>VISIO</vt:lpstr>
      <vt:lpstr>Visio</vt:lpstr>
      <vt:lpstr>Worksheet</vt:lpstr>
      <vt:lpstr>Equation</vt:lpstr>
      <vt:lpstr> Big Data Analysis and Mining</vt:lpstr>
      <vt:lpstr>Outline </vt:lpstr>
      <vt:lpstr>Clustering Analysis</vt:lpstr>
      <vt:lpstr>Factors of Clustering</vt:lpstr>
      <vt:lpstr>Quality: What Is Good Clustering?</vt:lpstr>
      <vt:lpstr>PowerPoint 演示文稿</vt:lpstr>
      <vt:lpstr>PowerPoint 演示文稿</vt:lpstr>
      <vt:lpstr>PowerPoint 演示文稿</vt:lpstr>
      <vt:lpstr>Edit distance</vt:lpstr>
      <vt:lpstr>Example</vt:lpstr>
      <vt:lpstr>Example</vt:lpstr>
      <vt:lpstr>Pearson Linear Correlation</vt:lpstr>
      <vt:lpstr>Outline </vt:lpstr>
      <vt:lpstr>Hierarchical Clustering </vt:lpstr>
      <vt:lpstr>Strengths of Hierarchical Clustering</vt:lpstr>
      <vt:lpstr>Hierarchical Clustering</vt:lpstr>
      <vt:lpstr>PowerPoint 演示文稿</vt:lpstr>
      <vt:lpstr>PowerPoint 演示文稿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clusters</vt:lpstr>
      <vt:lpstr>Inter-cluster distances</vt:lpstr>
      <vt:lpstr>Distance between two clusters</vt:lpstr>
      <vt:lpstr>Single-link clustering: example </vt:lpstr>
      <vt:lpstr>Single-link clustering: example </vt:lpstr>
      <vt:lpstr>Strengths of single-link clustering</vt:lpstr>
      <vt:lpstr>Limitations of single-link clustering</vt:lpstr>
      <vt:lpstr>Distance between two clusters</vt:lpstr>
      <vt:lpstr>Complete-link clustering: example</vt:lpstr>
      <vt:lpstr>Complete-link clustering: example</vt:lpstr>
      <vt:lpstr>Strengths of complete-link clustering</vt:lpstr>
      <vt:lpstr>Limitations of complete-link clustering</vt:lpstr>
      <vt:lpstr>Distance between two clusters</vt:lpstr>
      <vt:lpstr>Average-link clustering: example</vt:lpstr>
      <vt:lpstr>Average-link clustering: example</vt:lpstr>
      <vt:lpstr>Average-link clustering: discussion</vt:lpstr>
      <vt:lpstr>Distance between two clusters</vt:lpstr>
      <vt:lpstr>Distance between two clusters</vt:lpstr>
      <vt:lpstr>Ward’s distance for clusters</vt:lpstr>
      <vt:lpstr>Hierarchical Clustering: Comparison</vt:lpstr>
      <vt:lpstr>Hierarchical Clustering:  Time and Space requirements</vt:lpstr>
      <vt:lpstr>Divisive hierarchical clustering</vt:lpstr>
      <vt:lpstr>PowerPoint 演示文稿</vt:lpstr>
      <vt:lpstr>PowerPoint 演示文稿</vt:lpstr>
      <vt:lpstr>Outline </vt:lpstr>
      <vt:lpstr>Graph Representation</vt:lpstr>
      <vt:lpstr>Graph Representation</vt:lpstr>
      <vt:lpstr>Representing data in a graph</vt:lpstr>
      <vt:lpstr>Graphs</vt:lpstr>
      <vt:lpstr>Graphs</vt:lpstr>
      <vt:lpstr>Graph Cuts</vt:lpstr>
      <vt:lpstr>Intuition</vt:lpstr>
      <vt:lpstr>Graph Cuts</vt:lpstr>
      <vt:lpstr>Graph Cuts</vt:lpstr>
      <vt:lpstr>Graph definitions</vt:lpstr>
      <vt:lpstr>Problem </vt:lpstr>
      <vt:lpstr>Spectral Clustering</vt:lpstr>
      <vt:lpstr>Spectral Clustering</vt:lpstr>
      <vt:lpstr>Spectral Clustering</vt:lpstr>
      <vt:lpstr>伪代码</vt:lpstr>
      <vt:lpstr>Overview: what are we doing?</vt:lpstr>
      <vt:lpstr>Why does this work?</vt:lpstr>
      <vt:lpstr>Normalized Graph Cuts view</vt:lpstr>
      <vt:lpstr>The Laplacian Matrix</vt:lpstr>
      <vt:lpstr>Using eigenvectors to partition</vt:lpstr>
      <vt:lpstr>Example</vt:lpstr>
      <vt:lpstr>3 class Example</vt:lpstr>
      <vt:lpstr>Example [Ng et al. 2001]</vt:lpstr>
      <vt:lpstr>k-means vs. Spectral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钦佩 赵</cp:lastModifiedBy>
  <cp:revision>328</cp:revision>
  <cp:lastPrinted>2015-10-16T08:40:47Z</cp:lastPrinted>
  <dcterms:created xsi:type="dcterms:W3CDTF">2014-02-20T02:49:06Z</dcterms:created>
  <dcterms:modified xsi:type="dcterms:W3CDTF">2024-03-12T06:42:31Z</dcterms:modified>
</cp:coreProperties>
</file>