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58" r:id="rId9"/>
    <p:sldId id="259" r:id="rId10"/>
    <p:sldId id="260" r:id="rId11"/>
    <p:sldId id="261" r:id="rId12"/>
    <p:sldId id="275" r:id="rId13"/>
    <p:sldId id="280" r:id="rId14"/>
    <p:sldId id="281" r:id="rId15"/>
    <p:sldId id="282" r:id="rId16"/>
    <p:sldId id="277" r:id="rId17"/>
    <p:sldId id="263" r:id="rId18"/>
    <p:sldId id="264" r:id="rId19"/>
    <p:sldId id="268" r:id="rId20"/>
    <p:sldId id="276" r:id="rId21"/>
    <p:sldId id="278" r:id="rId22"/>
    <p:sldId id="279" r:id="rId23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FF99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07" autoAdjust="0"/>
  </p:normalViewPr>
  <p:slideViewPr>
    <p:cSldViewPr>
      <p:cViewPr varScale="1">
        <p:scale>
          <a:sx n="111" d="100"/>
          <a:sy n="111" d="100"/>
        </p:scale>
        <p:origin x="16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D886CC-0D26-46BB-84EA-22EA378C4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650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73B4B-EE1C-44DA-B7EC-E517983C0395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A604B-6FAD-4963-9C7F-5B4945F24A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60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319D1-DB37-4A14-B817-D738513BBF05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D7DEC-05B1-4053-9390-814069E3E0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37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2E9B9-5C93-455C-9845-6EDC7DD6D14E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BEDB-DAD3-48EC-A2CE-ABD126429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1104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6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96975"/>
            <a:ext cx="8229600" cy="525621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422DD-387E-49AD-94AE-ABB195C5B63E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70170-9ADB-4595-95E1-B41C7AF93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238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46EEACB-30BC-49F3-8CCB-E5AE0DF5FAE4}" type="slidenum">
              <a:rPr lang="ru-RU" altLang="zh-CN"/>
              <a:pPr/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1742973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4516B0-4B31-4FB6-A002-043822C117DC}" type="slidenum">
              <a:rPr lang="ru-RU" altLang="zh-CN"/>
              <a:pPr/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1260631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939BA-C711-4C42-B119-3212925DCB9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05954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A3D18-7A3A-43A0-85A7-53B9D229150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5502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D6C69-3E15-43B9-948E-0F61B1077EA6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FC92E-C79A-434D-A66B-AD49F7A86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43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D6D20-7903-4B27-A379-4D78B6026C51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58F78-F269-4605-B411-9FE6BDB93E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27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13B47-1517-4FD9-9B0E-972849C9E076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A322A-AFEA-44F7-BEC6-C0E02FEBA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4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78DC9-CC21-4ABE-BFB6-9E97706C43E1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564ED-C703-4DF3-BA84-4D2975CE9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33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8D2D-C700-4388-B5FF-1AB7CCEBDB0E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ECD2-7527-479C-AB3F-57D3F433C0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89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DFA47-F8E8-486B-A7BF-E03BA2AECCB6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CA417-0CBA-4C81-8AD7-287DCC730F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99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026BA-718D-42E4-B044-D9F2A6F0561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AC551-0DB9-470B-9CAF-BC8A10CDD9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62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CD46A-B5E9-42AD-BDE5-DF1424F30227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E142B-BF38-44DA-8D51-91A1A1FB64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98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06475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6597650"/>
            <a:ext cx="21336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5E0DD54-A86E-42B3-9A35-9F06EEC76A04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6167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8EF7140-F642-4211-BA77-B156741D95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3000" kern="1200">
          <a:solidFill>
            <a:srgbClr val="0000FF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u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p"/>
        <a:defRPr sz="23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46CA144-7DC6-4E21-9A41-7FCA2DE8BD60}" type="datetime1">
              <a:rPr lang="zh-CN" altLang="en-US" smtClean="0"/>
              <a:pPr/>
              <a:t>2021/4/1</a:t>
            </a:fld>
            <a:endParaRPr lang="en-US" altLang="zh-CN"/>
          </a:p>
        </p:txBody>
      </p:sp>
      <p:sp>
        <p:nvSpPr>
          <p:cNvPr id="3075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58318BA-34E8-483B-9595-B3B24A216DBA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765175"/>
            <a:ext cx="8713788" cy="1470025"/>
          </a:xfrm>
        </p:spPr>
        <p:txBody>
          <a:bodyPr/>
          <a:lstStyle/>
          <a:p>
            <a:br>
              <a:rPr lang="en-US" altLang="zh-CN" sz="4900">
                <a:latin typeface="Calibri" pitchFamily="34" charset="0"/>
              </a:rPr>
            </a:br>
            <a:r>
              <a:rPr lang="en-US" altLang="zh-CN" sz="4900">
                <a:latin typeface="Calibri" pitchFamily="34" charset="0"/>
              </a:rPr>
              <a:t>Big Data Analysis and Mining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600" dirty="0" err="1"/>
              <a:t>Qinpei</a:t>
            </a:r>
            <a:r>
              <a:rPr lang="en-US" altLang="zh-CN" sz="2600" dirty="0"/>
              <a:t> Zhao </a:t>
            </a:r>
            <a:r>
              <a:rPr lang="zh-CN" altLang="en-US" sz="2600" dirty="0"/>
              <a:t>赵钦佩</a:t>
            </a:r>
            <a:r>
              <a:rPr lang="fi-FI" altLang="zh-CN" sz="2600" dirty="0"/>
              <a:t> </a:t>
            </a:r>
          </a:p>
          <a:p>
            <a:pPr>
              <a:lnSpc>
                <a:spcPct val="80000"/>
              </a:lnSpc>
            </a:pPr>
            <a:r>
              <a:rPr lang="fi-FI" altLang="zh-CN" sz="2000" dirty="0" err="1">
                <a:solidFill>
                  <a:srgbClr val="002060"/>
                </a:solidFill>
              </a:rPr>
              <a:t>qinpeizhao@tongji.edu.cn</a:t>
            </a:r>
            <a:endParaRPr lang="fi-FI" altLang="zh-CN" sz="20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endParaRPr lang="fi-FI" altLang="zh-CN" sz="2600" dirty="0"/>
          </a:p>
          <a:p>
            <a:pPr>
              <a:lnSpc>
                <a:spcPct val="80000"/>
              </a:lnSpc>
            </a:pPr>
            <a:endParaRPr lang="en-US" altLang="zh-CN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4843463" y="2492375"/>
            <a:ext cx="35191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Validity</a:t>
            </a:r>
            <a:endParaRPr lang="zh-CN" altLang="en-US" sz="36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Aspects</a:t>
            </a:r>
            <a:endParaRPr lang="ru-RU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9131"/>
            <a:ext cx="8229600" cy="5256213"/>
          </a:xfrm>
        </p:spPr>
        <p:txBody>
          <a:bodyPr/>
          <a:lstStyle/>
          <a:p>
            <a:r>
              <a:rPr lang="ru-RU" altLang="zh-CN" sz="2600" dirty="0">
                <a:solidFill>
                  <a:schemeClr val="tx1"/>
                </a:solidFill>
              </a:rPr>
              <a:t>Determining the clustering tendency of a set of data, i.e.,distinguishing whether </a:t>
            </a:r>
            <a:r>
              <a:rPr lang="ru-RU" altLang="zh-CN" sz="2600" dirty="0">
                <a:solidFill>
                  <a:srgbClr val="C00000"/>
                </a:solidFill>
              </a:rPr>
              <a:t>non-random structure </a:t>
            </a:r>
            <a:r>
              <a:rPr lang="ru-RU" altLang="zh-CN" sz="2600" dirty="0">
                <a:solidFill>
                  <a:schemeClr val="tx1"/>
                </a:solidFill>
              </a:rPr>
              <a:t>actually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ru-RU" altLang="zh-CN" sz="2600" dirty="0">
                <a:solidFill>
                  <a:schemeClr val="tx1"/>
                </a:solidFill>
              </a:rPr>
              <a:t>exists in the data.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ru-RU" altLang="zh-CN" sz="2600" dirty="0">
                <a:solidFill>
                  <a:schemeClr val="tx1"/>
                </a:solidFill>
              </a:rPr>
              <a:t>Comparing the results of a cluster analysis to </a:t>
            </a:r>
            <a:r>
              <a:rPr lang="ru-RU" altLang="zh-CN" sz="2600" dirty="0">
                <a:solidFill>
                  <a:srgbClr val="C00000"/>
                </a:solidFill>
              </a:rPr>
              <a:t>externally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ru-RU" altLang="zh-CN" sz="2600" dirty="0">
                <a:solidFill>
                  <a:schemeClr val="tx1"/>
                </a:solidFill>
              </a:rPr>
              <a:t>known results, e.g., to externally given class labels.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ru-RU" altLang="zh-CN" sz="2600" dirty="0">
                <a:solidFill>
                  <a:schemeClr val="tx1"/>
                </a:solidFill>
              </a:rPr>
              <a:t>Evaluating how well the results of a cluster analysis fit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ru-RU" altLang="zh-CN" sz="2600" dirty="0">
                <a:solidFill>
                  <a:schemeClr val="tx1"/>
                </a:solidFill>
              </a:rPr>
              <a:t>the data </a:t>
            </a:r>
            <a:r>
              <a:rPr lang="ru-RU" altLang="zh-CN" sz="2600" dirty="0">
                <a:solidFill>
                  <a:srgbClr val="C00000"/>
                </a:solidFill>
              </a:rPr>
              <a:t>without</a:t>
            </a:r>
            <a:r>
              <a:rPr lang="ru-RU" altLang="zh-CN" sz="2600" dirty="0">
                <a:solidFill>
                  <a:schemeClr val="tx1"/>
                </a:solidFill>
              </a:rPr>
              <a:t> reference to external information.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   </a:t>
            </a:r>
            <a:r>
              <a:rPr lang="ru-RU" altLang="zh-CN" sz="2400" dirty="0">
                <a:solidFill>
                  <a:srgbClr val="0070C0"/>
                </a:solidFill>
              </a:rPr>
              <a:t>- Use only the data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ru-RU" altLang="zh-CN" sz="2600" dirty="0">
                <a:solidFill>
                  <a:schemeClr val="tx1"/>
                </a:solidFill>
              </a:rPr>
              <a:t>Comparing the </a:t>
            </a:r>
            <a:r>
              <a:rPr lang="ru-RU" altLang="zh-CN" sz="2600" dirty="0">
                <a:solidFill>
                  <a:srgbClr val="C00000"/>
                </a:solidFill>
              </a:rPr>
              <a:t>results of two different sets</a:t>
            </a:r>
            <a:r>
              <a:rPr lang="ru-RU" altLang="zh-CN" sz="2600" dirty="0">
                <a:solidFill>
                  <a:schemeClr val="tx1"/>
                </a:solidFill>
              </a:rPr>
              <a:t> of cluster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ru-RU" altLang="zh-CN" sz="2600" dirty="0">
                <a:solidFill>
                  <a:schemeClr val="tx1"/>
                </a:solidFill>
              </a:rPr>
              <a:t>analys</a:t>
            </a:r>
            <a:r>
              <a:rPr lang="en-US" sz="2600" dirty="0">
                <a:solidFill>
                  <a:schemeClr val="tx1"/>
                </a:solidFill>
              </a:rPr>
              <a:t>i</a:t>
            </a:r>
            <a:r>
              <a:rPr lang="ru-RU" altLang="zh-CN" sz="2600" dirty="0">
                <a:solidFill>
                  <a:schemeClr val="tx1"/>
                </a:solidFill>
              </a:rPr>
              <a:t>s to determine which is better.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ru-RU" altLang="zh-CN" sz="2600" dirty="0">
                <a:solidFill>
                  <a:schemeClr val="tx1"/>
                </a:solidFill>
              </a:rPr>
              <a:t>Determining </a:t>
            </a:r>
            <a:r>
              <a:rPr lang="ru-RU" altLang="zh-CN" sz="2600" dirty="0">
                <a:solidFill>
                  <a:srgbClr val="C00000"/>
                </a:solidFill>
              </a:rPr>
              <a:t>the </a:t>
            </a:r>
            <a:r>
              <a:rPr lang="ru-RU" altLang="zh-CN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‘correct’ </a:t>
            </a:r>
            <a:r>
              <a:rPr lang="ru-RU" altLang="zh-CN" sz="2600" dirty="0">
                <a:solidFill>
                  <a:srgbClr val="C00000"/>
                </a:solidFill>
              </a:rPr>
              <a:t>number of clusters</a:t>
            </a:r>
            <a:r>
              <a:rPr lang="ru-RU" altLang="zh-CN" sz="2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791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Cluster Validity</a:t>
            </a:r>
            <a:endParaRPr lang="ru-RU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9131"/>
            <a:ext cx="8229600" cy="5256213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lnSpc>
                <a:spcPct val="80000"/>
              </a:lnSpc>
              <a:tabLst>
                <a:tab pos="285750" algn="l"/>
                <a:tab pos="762000" algn="l"/>
                <a:tab pos="1238250" algn="l"/>
                <a:tab pos="1714500" algn="l"/>
                <a:tab pos="2190750" algn="l"/>
              </a:tabLst>
            </a:pPr>
            <a:r>
              <a:rPr lang="en-US" altLang="zh-CN" sz="2400" dirty="0">
                <a:ea typeface="宋体" pitchFamily="2" charset="-122"/>
              </a:rPr>
              <a:t>A Typical View of Cluster Validation Measures:</a:t>
            </a:r>
          </a:p>
          <a:p>
            <a:pPr marL="762000" lvl="1">
              <a:lnSpc>
                <a:spcPct val="80000"/>
              </a:lnSpc>
              <a:tabLst>
                <a:tab pos="285750" algn="l"/>
                <a:tab pos="762000" algn="l"/>
                <a:tab pos="1238250" algn="l"/>
                <a:tab pos="1714500" algn="l"/>
                <a:tab pos="2190750" algn="l"/>
              </a:tabLst>
            </a:pPr>
            <a:r>
              <a:rPr lang="en-US" altLang="zh-CN" sz="2000" dirty="0">
                <a:ea typeface="宋体" pitchFamily="2" charset="-122"/>
              </a:rPr>
              <a:t>External measures</a:t>
            </a:r>
          </a:p>
          <a:p>
            <a:pPr marL="1238250" lvl="2" indent="-285750">
              <a:lnSpc>
                <a:spcPct val="80000"/>
              </a:lnSpc>
              <a:tabLst>
                <a:tab pos="285750" algn="l"/>
                <a:tab pos="762000" algn="l"/>
                <a:tab pos="1238250" algn="l"/>
                <a:tab pos="1714500" algn="l"/>
                <a:tab pos="2190750" algn="l"/>
              </a:tabLst>
            </a:pPr>
            <a:r>
              <a:rPr lang="en-US" altLang="zh-CN" sz="1800" dirty="0">
                <a:ea typeface="宋体" pitchFamily="2" charset="-122"/>
              </a:rPr>
              <a:t>Match a cluster structure to a prior information, e.g., class labels.</a:t>
            </a:r>
          </a:p>
          <a:p>
            <a:pPr marL="1238250" lvl="2" indent="-285750">
              <a:lnSpc>
                <a:spcPct val="80000"/>
              </a:lnSpc>
              <a:tabLst>
                <a:tab pos="285750" algn="l"/>
                <a:tab pos="762000" algn="l"/>
                <a:tab pos="1238250" algn="l"/>
                <a:tab pos="1714500" algn="l"/>
                <a:tab pos="2190750" algn="l"/>
              </a:tabLst>
            </a:pPr>
            <a:r>
              <a:rPr lang="en-US" altLang="zh-CN" sz="1800" dirty="0">
                <a:ea typeface="宋体" pitchFamily="2" charset="-122"/>
              </a:rPr>
              <a:t>E.g.,</a:t>
            </a:r>
            <a:r>
              <a:rPr lang="zh-CN" altLang="en-US" sz="1800" dirty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Rand index, </a:t>
            </a:r>
            <a:r>
              <a:rPr lang="el-GR" altLang="zh-CN" sz="1800" b="1" dirty="0"/>
              <a:t>Γ</a:t>
            </a:r>
            <a:r>
              <a:rPr lang="en-US" altLang="zh-CN" sz="1800" dirty="0">
                <a:ea typeface="宋体" pitchFamily="2" charset="-122"/>
              </a:rPr>
              <a:t> statistics, F-measure, Mutual Information</a:t>
            </a:r>
          </a:p>
          <a:p>
            <a:pPr marL="762000" lvl="1">
              <a:lnSpc>
                <a:spcPct val="80000"/>
              </a:lnSpc>
              <a:tabLst>
                <a:tab pos="285750" algn="l"/>
                <a:tab pos="762000" algn="l"/>
                <a:tab pos="1238250" algn="l"/>
                <a:tab pos="1714500" algn="l"/>
                <a:tab pos="2190750" algn="l"/>
              </a:tabLst>
            </a:pPr>
            <a:r>
              <a:rPr lang="en-US" altLang="zh-CN" sz="2000" dirty="0">
                <a:ea typeface="宋体" pitchFamily="2" charset="-122"/>
              </a:rPr>
              <a:t>Internal measures</a:t>
            </a:r>
          </a:p>
          <a:p>
            <a:pPr marL="1238250" lvl="2" indent="-285750">
              <a:lnSpc>
                <a:spcPct val="80000"/>
              </a:lnSpc>
              <a:tabLst>
                <a:tab pos="285750" algn="l"/>
                <a:tab pos="762000" algn="l"/>
                <a:tab pos="1238250" algn="l"/>
                <a:tab pos="1714500" algn="l"/>
                <a:tab pos="2190750" algn="l"/>
              </a:tabLst>
            </a:pPr>
            <a:r>
              <a:rPr lang="en-US" altLang="zh-CN" sz="1800" dirty="0">
                <a:ea typeface="宋体" pitchFamily="2" charset="-122"/>
              </a:rPr>
              <a:t>Assess the fit between the structure and the data themselves only.</a:t>
            </a:r>
          </a:p>
          <a:p>
            <a:pPr marL="1238250" lvl="2" indent="-285750">
              <a:lnSpc>
                <a:spcPct val="80000"/>
              </a:lnSpc>
              <a:tabLst>
                <a:tab pos="285750" algn="l"/>
                <a:tab pos="762000" algn="l"/>
                <a:tab pos="1238250" algn="l"/>
                <a:tab pos="1714500" algn="l"/>
                <a:tab pos="2190750" algn="l"/>
              </a:tabLst>
            </a:pPr>
            <a:r>
              <a:rPr lang="en-US" altLang="zh-CN" sz="1800" dirty="0">
                <a:ea typeface="宋体" pitchFamily="2" charset="-122"/>
              </a:rPr>
              <a:t>E.g., Silhouette index, CPCC, </a:t>
            </a:r>
            <a:r>
              <a:rPr lang="el-GR" altLang="zh-CN" sz="1800" b="1" dirty="0"/>
              <a:t>Γ</a:t>
            </a:r>
            <a:r>
              <a:rPr lang="en-US" altLang="zh-CN" sz="1800" dirty="0">
                <a:ea typeface="宋体" pitchFamily="2" charset="-122"/>
              </a:rPr>
              <a:t> statistics </a:t>
            </a:r>
          </a:p>
          <a:p>
            <a:pPr marL="762000" lvl="1">
              <a:lnSpc>
                <a:spcPct val="80000"/>
              </a:lnSpc>
              <a:tabLst>
                <a:tab pos="285750" algn="l"/>
                <a:tab pos="762000" algn="l"/>
                <a:tab pos="1238250" algn="l"/>
                <a:tab pos="1714500" algn="l"/>
                <a:tab pos="2190750" algn="l"/>
              </a:tabLst>
            </a:pPr>
            <a:r>
              <a:rPr lang="en-US" altLang="zh-CN" sz="2000" dirty="0">
                <a:ea typeface="宋体" pitchFamily="2" charset="-122"/>
              </a:rPr>
              <a:t>Relative measures</a:t>
            </a:r>
          </a:p>
          <a:p>
            <a:pPr marL="1238250" lvl="2" indent="-285750">
              <a:lnSpc>
                <a:spcPct val="80000"/>
              </a:lnSpc>
              <a:tabLst>
                <a:tab pos="285750" algn="l"/>
                <a:tab pos="762000" algn="l"/>
                <a:tab pos="1238250" algn="l"/>
                <a:tab pos="1714500" algn="l"/>
                <a:tab pos="2190750" algn="l"/>
              </a:tabLst>
            </a:pPr>
            <a:r>
              <a:rPr lang="en-US" altLang="zh-CN" sz="1800" dirty="0">
                <a:ea typeface="宋体" pitchFamily="2" charset="-122"/>
              </a:rPr>
              <a:t>Decide which of two structures is better, often used for selecting the right clustering parameters, e.g., the cluster number.</a:t>
            </a:r>
          </a:p>
          <a:p>
            <a:pPr marL="1238250" lvl="2" indent="-285750">
              <a:lnSpc>
                <a:spcPct val="80000"/>
              </a:lnSpc>
              <a:tabLst>
                <a:tab pos="285750" algn="l"/>
                <a:tab pos="762000" algn="l"/>
                <a:tab pos="1238250" algn="l"/>
                <a:tab pos="1714500" algn="l"/>
                <a:tab pos="2190750" algn="l"/>
              </a:tabLst>
            </a:pPr>
            <a:r>
              <a:rPr lang="en-US" altLang="zh-CN" sz="1800" dirty="0">
                <a:ea typeface="宋体" pitchFamily="2" charset="-122"/>
              </a:rPr>
              <a:t>E.g., Dunn’s indices, Davies-</a:t>
            </a:r>
            <a:r>
              <a:rPr lang="en-US" altLang="zh-CN" sz="1800" dirty="0" err="1">
                <a:ea typeface="宋体" pitchFamily="2" charset="-122"/>
              </a:rPr>
              <a:t>Bouldin</a:t>
            </a:r>
            <a:r>
              <a:rPr lang="en-US" altLang="zh-CN" sz="1800" dirty="0">
                <a:ea typeface="宋体" pitchFamily="2" charset="-122"/>
              </a:rPr>
              <a:t> index, partition coefficient, </a:t>
            </a:r>
            <a:r>
              <a:rPr lang="en-US" altLang="zh-CN" sz="1800" dirty="0" err="1">
                <a:ea typeface="宋体" pitchFamily="2" charset="-122"/>
              </a:rPr>
              <a:t>Xie-Beni</a:t>
            </a:r>
            <a:r>
              <a:rPr lang="en-US" altLang="zh-CN" sz="1800" dirty="0">
                <a:ea typeface="宋体" pitchFamily="2" charset="-122"/>
              </a:rPr>
              <a:t> index</a:t>
            </a:r>
          </a:p>
          <a:p>
            <a:pPr marL="1238250" lvl="2" indent="-285750">
              <a:lnSpc>
                <a:spcPct val="80000"/>
              </a:lnSpc>
              <a:buFont typeface="Wingdings" pitchFamily="2" charset="2"/>
              <a:buNone/>
              <a:tabLst>
                <a:tab pos="285750" algn="l"/>
                <a:tab pos="762000" algn="l"/>
                <a:tab pos="1238250" algn="l"/>
                <a:tab pos="1714500" algn="l"/>
                <a:tab pos="2190750" algn="l"/>
              </a:tabLst>
            </a:pPr>
            <a:endParaRPr lang="en-US" altLang="zh-CN" sz="1600" dirty="0">
              <a:ea typeface="宋体" pitchFamily="2" charset="-122"/>
            </a:endParaRPr>
          </a:p>
          <a:p>
            <a:pPr marL="285750" indent="-285750">
              <a:lnSpc>
                <a:spcPct val="80000"/>
              </a:lnSpc>
              <a:tabLst>
                <a:tab pos="285750" algn="l"/>
                <a:tab pos="762000" algn="l"/>
                <a:tab pos="1238250" algn="l"/>
                <a:tab pos="1714500" algn="l"/>
                <a:tab pos="2190750" algn="l"/>
              </a:tabLst>
            </a:pPr>
            <a:r>
              <a:rPr lang="en-US" altLang="zh-CN" sz="2400" dirty="0">
                <a:ea typeface="宋体" pitchFamily="2" charset="-122"/>
              </a:rPr>
              <a:t>Other Views:</a:t>
            </a:r>
          </a:p>
          <a:p>
            <a:pPr marL="762000" lvl="1">
              <a:lnSpc>
                <a:spcPct val="80000"/>
              </a:lnSpc>
              <a:tabLst>
                <a:tab pos="285750" algn="l"/>
                <a:tab pos="762000" algn="l"/>
                <a:tab pos="1238250" algn="l"/>
                <a:tab pos="1714500" algn="l"/>
                <a:tab pos="2190750" algn="l"/>
              </a:tabLst>
            </a:pPr>
            <a:r>
              <a:rPr lang="en-US" altLang="zh-CN" sz="1800" dirty="0" err="1">
                <a:ea typeface="宋体" pitchFamily="2" charset="-122"/>
              </a:rPr>
              <a:t>Partitional</a:t>
            </a:r>
            <a:r>
              <a:rPr lang="en-US" altLang="zh-CN" sz="1800" dirty="0">
                <a:ea typeface="宋体" pitchFamily="2" charset="-122"/>
              </a:rPr>
              <a:t> Indices vs. Hierarchical Indices</a:t>
            </a:r>
          </a:p>
          <a:p>
            <a:pPr marL="762000" lvl="1">
              <a:lnSpc>
                <a:spcPct val="80000"/>
              </a:lnSpc>
              <a:tabLst>
                <a:tab pos="285750" algn="l"/>
                <a:tab pos="762000" algn="l"/>
                <a:tab pos="1238250" algn="l"/>
                <a:tab pos="1714500" algn="l"/>
                <a:tab pos="2190750" algn="l"/>
              </a:tabLst>
            </a:pPr>
            <a:r>
              <a:rPr lang="en-US" altLang="zh-CN" sz="1800" dirty="0">
                <a:ea typeface="宋体" pitchFamily="2" charset="-122"/>
              </a:rPr>
              <a:t>Fuzzy Indices vs. Non-Fuzzy Indices</a:t>
            </a:r>
          </a:p>
          <a:p>
            <a:pPr marL="762000" lvl="1">
              <a:lnSpc>
                <a:spcPct val="80000"/>
              </a:lnSpc>
              <a:tabLst>
                <a:tab pos="285750" algn="l"/>
                <a:tab pos="762000" algn="l"/>
                <a:tab pos="1238250" algn="l"/>
                <a:tab pos="1714500" algn="l"/>
                <a:tab pos="2190750" algn="l"/>
              </a:tabLst>
            </a:pPr>
            <a:r>
              <a:rPr lang="en-US" altLang="zh-CN" sz="1800" dirty="0">
                <a:ea typeface="宋体" pitchFamily="2" charset="-122"/>
              </a:rPr>
              <a:t>Statistics-based Indices vs. Information-based Indices</a:t>
            </a:r>
          </a:p>
        </p:txBody>
      </p:sp>
    </p:spTree>
    <p:extLst>
      <p:ext uri="{BB962C8B-B14F-4D97-AF65-F5344CB8AC3E}">
        <p14:creationId xmlns:p14="http://schemas.microsoft.com/office/powerpoint/2010/main" val="201286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9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9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9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nimBg="1"/>
      <p:bldP spid="890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Survey</a:t>
            </a:r>
            <a:endParaRPr lang="ru-RU" altLang="zh-CN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229600" cy="5616624"/>
          </a:xfrm>
        </p:spPr>
        <p:txBody>
          <a:bodyPr/>
          <a:lstStyle/>
          <a:p>
            <a:pPr eaLnBrk="1" hangingPunct="1"/>
            <a:r>
              <a:rPr lang="en-US" sz="3200" dirty="0"/>
              <a:t>Status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</a:rPr>
              <a:t>30 indices comparison (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hierarchical clustering algorithms) by Milligan and Cooper  1985</a:t>
            </a:r>
            <a:endParaRPr lang="en-US" sz="24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2400" dirty="0"/>
              <a:t>15 indices comparison (binary data sets) by </a:t>
            </a:r>
            <a:r>
              <a:rPr lang="en-US" sz="2400" dirty="0" err="1"/>
              <a:t>Dimitriadou</a:t>
            </a:r>
            <a:r>
              <a:rPr lang="en-US" sz="2400" dirty="0"/>
              <a:t> et al. 2002</a:t>
            </a:r>
          </a:p>
          <a:p>
            <a:pPr lvl="1" eaLnBrk="1" hangingPunct="1"/>
            <a:r>
              <a:rPr lang="en-US" sz="2400" dirty="0"/>
              <a:t>Comparison on Internal indexes by Q. Zhao 2014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Existing techniques</a:t>
            </a:r>
          </a:p>
          <a:p>
            <a:pPr marL="742950" lvl="1" indent="-285750" eaLnBrk="1" hangingPunct="1"/>
            <a:r>
              <a:rPr lang="fi-FI" altLang="zh-CN" sz="2200" dirty="0"/>
              <a:t>Davies-Bouldin index</a:t>
            </a:r>
          </a:p>
          <a:p>
            <a:pPr marL="742950" lvl="1" indent="-285750" eaLnBrk="1" hangingPunct="1"/>
            <a:r>
              <a:rPr lang="fi-FI" altLang="zh-CN" sz="2200" dirty="0"/>
              <a:t>Dunn’s index</a:t>
            </a:r>
          </a:p>
          <a:p>
            <a:pPr marL="742950" lvl="1" indent="-285750" eaLnBrk="1" hangingPunct="1"/>
            <a:r>
              <a:rPr lang="fi-FI" altLang="zh-CN" sz="2200" dirty="0"/>
              <a:t>Calinski-Harabasz index</a:t>
            </a:r>
          </a:p>
          <a:p>
            <a:pPr marL="742950" lvl="1" indent="-285750" eaLnBrk="1" hangingPunct="1"/>
            <a:r>
              <a:rPr lang="fi-FI" altLang="zh-CN" sz="2200" dirty="0"/>
              <a:t>Bayesian Information Criterion (BIC)</a:t>
            </a:r>
          </a:p>
          <a:p>
            <a:pPr marL="742950" lvl="1" indent="-285750" eaLnBrk="1" hangingPunct="1"/>
            <a:r>
              <a:rPr lang="en-US" altLang="zh-CN" sz="2200" dirty="0"/>
              <a:t>Rand Index</a:t>
            </a:r>
          </a:p>
          <a:p>
            <a:pPr marL="742950" lvl="1" indent="-285750" eaLnBrk="1" hangingPunct="1"/>
            <a:r>
              <a:rPr lang="en-US" altLang="zh-CN" sz="2200" dirty="0" err="1"/>
              <a:t>Jaccard</a:t>
            </a:r>
            <a:r>
              <a:rPr lang="en-US" altLang="zh-CN" sz="2200" dirty="0"/>
              <a:t>……</a:t>
            </a:r>
          </a:p>
          <a:p>
            <a:pPr marL="742950" lvl="1" indent="-285750" eaLnBrk="1" hangingPunct="1"/>
            <a:endParaRPr lang="ru-RU" altLang="zh-CN" sz="2000" dirty="0">
              <a:solidFill>
                <a:srgbClr val="FF3300"/>
              </a:solidFill>
            </a:endParaRP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endParaRPr lang="ru-RU" altLang="zh-CN" sz="2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6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Sum-of-square based index</a:t>
            </a:r>
            <a:endParaRPr lang="ru-RU" altLang="zh-CN" b="1"/>
          </a:p>
        </p:txBody>
      </p:sp>
      <p:sp>
        <p:nvSpPr>
          <p:cNvPr id="3077" name="Rectangle 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SSW: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</a:t>
            </a:r>
          </a:p>
          <a:p>
            <a:r>
              <a:rPr lang="en-US" dirty="0"/>
              <a:t>SSB: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Define SSW/SSB as WB-ratio</a:t>
            </a:r>
          </a:p>
          <a:p>
            <a:r>
              <a:rPr lang="en-US" dirty="0"/>
              <a:t>Proposed index as: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   </a:t>
            </a:r>
            <a:r>
              <a:rPr lang="en-US" sz="2800" dirty="0" err="1">
                <a:solidFill>
                  <a:schemeClr val="tx1"/>
                </a:solidFill>
              </a:rPr>
              <a:t>wb</a:t>
            </a:r>
            <a:r>
              <a:rPr lang="en-US" sz="2800" dirty="0">
                <a:solidFill>
                  <a:schemeClr val="tx1"/>
                </a:solidFill>
              </a:rPr>
              <a:t>-index = </a:t>
            </a:r>
            <a:r>
              <a:rPr lang="en-US" sz="2800" dirty="0" err="1">
                <a:solidFill>
                  <a:schemeClr val="tx1"/>
                </a:solidFill>
              </a:rPr>
              <a:t>m</a:t>
            </a:r>
            <a:r>
              <a:rPr lang="en-US" sz="2800" dirty="0" err="1">
                <a:solidFill>
                  <a:schemeClr val="tx1"/>
                </a:solidFill>
                <a:cs typeface="Arial" pitchFamily="34" charset="0"/>
              </a:rPr>
              <a:t>•SSW</a:t>
            </a:r>
            <a:r>
              <a:rPr lang="en-US" sz="2800" dirty="0">
                <a:solidFill>
                  <a:schemeClr val="tx1"/>
                </a:solidFill>
                <a:cs typeface="Arial" pitchFamily="34" charset="0"/>
              </a:rPr>
              <a:t>/SSB</a:t>
            </a:r>
          </a:p>
        </p:txBody>
      </p:sp>
      <p:sp>
        <p:nvSpPr>
          <p:cNvPr id="3078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182821"/>
              </p:ext>
            </p:extLst>
          </p:nvPr>
        </p:nvGraphicFramePr>
        <p:xfrm>
          <a:off x="1907704" y="1556792"/>
          <a:ext cx="4355502" cy="918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1803400" imgH="393700" progId="Equation.DSMT4">
                  <p:embed/>
                </p:oleObj>
              </mc:Choice>
              <mc:Fallback>
                <p:oleObj name="Equation" r:id="rId3" imgW="1803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556792"/>
                        <a:ext cx="4355502" cy="9182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427115"/>
              </p:ext>
            </p:extLst>
          </p:nvPr>
        </p:nvGraphicFramePr>
        <p:xfrm>
          <a:off x="2051720" y="2492896"/>
          <a:ext cx="3266451" cy="906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1524000" imgH="368300" progId="Equation.DSMT4">
                  <p:embed/>
                </p:oleObj>
              </mc:Choice>
              <mc:Fallback>
                <p:oleObj name="Equation" r:id="rId5" imgW="15240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492896"/>
                        <a:ext cx="3266451" cy="906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92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Sum-of-square based index</a:t>
            </a:r>
            <a:endParaRPr lang="ru-RU" altLang="zh-CN" b="1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785" y="1339999"/>
            <a:ext cx="8675687" cy="5113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WB type index: which takes use of sum-of square 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W</a:t>
            </a:r>
            <a:r>
              <a:rPr lang="en-US" altLang="zh-CN" sz="2800" dirty="0">
                <a:ea typeface="宋体" pitchFamily="2" charset="-122"/>
              </a:rPr>
              <a:t>ithin and 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B</a:t>
            </a:r>
            <a:r>
              <a:rPr lang="en-US" altLang="zh-CN" sz="2800" dirty="0">
                <a:ea typeface="宋体" pitchFamily="2" charset="-122"/>
              </a:rPr>
              <a:t>etween variance into the index (SSW &amp; SSB)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History on WB type index: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SSW / m              ----        Ball and Hall (1965)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m</a:t>
            </a:r>
            <a:r>
              <a:rPr lang="en-US" altLang="zh-CN" baseline="30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|W|                   ----        Marriot (1971)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                           ----        </a:t>
            </a:r>
            <a:r>
              <a:rPr lang="en-US" altLang="zh-CN" dirty="0" err="1">
                <a:ea typeface="宋体" pitchFamily="2" charset="-122"/>
              </a:rPr>
              <a:t>Calinski</a:t>
            </a:r>
            <a:r>
              <a:rPr lang="en-US" altLang="zh-CN" dirty="0">
                <a:ea typeface="宋体" pitchFamily="2" charset="-122"/>
              </a:rPr>
              <a:t> &amp; </a:t>
            </a:r>
            <a:r>
              <a:rPr lang="en-US" altLang="zh-CN" dirty="0" err="1">
                <a:ea typeface="宋体" pitchFamily="2" charset="-122"/>
              </a:rPr>
              <a:t>Harabasz</a:t>
            </a:r>
            <a:r>
              <a:rPr lang="en-US" altLang="zh-CN" dirty="0">
                <a:ea typeface="宋体" pitchFamily="2" charset="-122"/>
              </a:rPr>
              <a:t> (1974)  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log(SSB/SSW)    ----         </a:t>
            </a:r>
            <a:r>
              <a:rPr lang="en-US" altLang="zh-CN" dirty="0" err="1">
                <a:ea typeface="宋体" pitchFamily="2" charset="-122"/>
              </a:rPr>
              <a:t>Hartigan</a:t>
            </a:r>
            <a:r>
              <a:rPr lang="en-US" altLang="zh-CN" dirty="0">
                <a:ea typeface="宋体" pitchFamily="2" charset="-122"/>
              </a:rPr>
              <a:t> (1975)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                                   ---- </a:t>
            </a:r>
            <a:r>
              <a:rPr lang="en-US" altLang="zh-CN" dirty="0" err="1">
                <a:ea typeface="宋体" pitchFamily="2" charset="-122"/>
              </a:rPr>
              <a:t>Xu</a:t>
            </a:r>
            <a:r>
              <a:rPr lang="en-US" altLang="zh-CN" dirty="0">
                <a:ea typeface="宋体" pitchFamily="2" charset="-122"/>
              </a:rPr>
              <a:t> (1997)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aseline="30000" dirty="0">
                <a:ea typeface="宋体" pitchFamily="2" charset="-122"/>
              </a:rPr>
              <a:t>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aseline="30000" dirty="0">
                <a:ea typeface="宋体" pitchFamily="2" charset="-122"/>
              </a:rPr>
              <a:t>      ( </a:t>
            </a:r>
            <a:r>
              <a:rPr lang="en-US" altLang="zh-CN" i="1" baseline="30000" dirty="0">
                <a:ea typeface="宋体" pitchFamily="2" charset="-122"/>
              </a:rPr>
              <a:t>d</a:t>
            </a:r>
            <a:r>
              <a:rPr lang="en-US" altLang="zh-CN" baseline="30000" dirty="0">
                <a:ea typeface="宋体" pitchFamily="2" charset="-122"/>
              </a:rPr>
              <a:t> is the dimension of data; n is the size of data; </a:t>
            </a:r>
            <a:r>
              <a:rPr lang="en-US" altLang="zh-CN" i="1" baseline="30000" dirty="0">
                <a:ea typeface="宋体" pitchFamily="2" charset="-122"/>
              </a:rPr>
              <a:t>m</a:t>
            </a:r>
            <a:r>
              <a:rPr lang="en-US" altLang="zh-CN" baseline="30000" dirty="0">
                <a:ea typeface="宋体" pitchFamily="2" charset="-122"/>
              </a:rPr>
              <a:t> is the number of clusters)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986093"/>
              </p:ext>
            </p:extLst>
          </p:nvPr>
        </p:nvGraphicFramePr>
        <p:xfrm>
          <a:off x="935485" y="3860949"/>
          <a:ext cx="18002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672808" imgH="355446" progId="Equation.DSMT4">
                  <p:embed/>
                </p:oleObj>
              </mc:Choice>
              <mc:Fallback>
                <p:oleObj name="Equation" r:id="rId3" imgW="672808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485" y="3860949"/>
                        <a:ext cx="180022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24"/>
          <p:cNvSpPr>
            <a:spLocks noChangeArrowheads="1"/>
          </p:cNvSpPr>
          <p:nvPr/>
        </p:nvSpPr>
        <p:spPr bwMode="auto">
          <a:xfrm>
            <a:off x="-180528" y="359742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911091"/>
              </p:ext>
            </p:extLst>
          </p:nvPr>
        </p:nvGraphicFramePr>
        <p:xfrm>
          <a:off x="1006922" y="5229374"/>
          <a:ext cx="32400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1524000" imgH="241300" progId="Equation.DSMT4">
                  <p:embed/>
                </p:oleObj>
              </mc:Choice>
              <mc:Fallback>
                <p:oleObj name="Equation" r:id="rId5" imgW="1524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922" y="5229374"/>
                        <a:ext cx="324008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36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955"/>
            <a:ext cx="9144000" cy="574635"/>
          </a:xfrm>
        </p:spPr>
        <p:txBody>
          <a:bodyPr/>
          <a:lstStyle/>
          <a:p>
            <a:r>
              <a:rPr lang="en-US" altLang="zh-CN" dirty="0"/>
              <a:t>Internal</a:t>
            </a:r>
            <a:r>
              <a:rPr lang="en-US" dirty="0"/>
              <a:t> Index</a:t>
            </a:r>
            <a:endParaRPr lang="ru-RU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4664"/>
            <a:ext cx="9142225" cy="6453336"/>
          </a:xfrm>
        </p:spPr>
      </p:pic>
    </p:spTree>
    <p:extLst>
      <p:ext uri="{BB962C8B-B14F-4D97-AF65-F5344CB8AC3E}">
        <p14:creationId xmlns:p14="http://schemas.microsoft.com/office/powerpoint/2010/main" val="47779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08720"/>
          </a:xfrm>
        </p:spPr>
        <p:txBody>
          <a:bodyPr anchor="ctr"/>
          <a:lstStyle/>
          <a:p>
            <a:pPr eaLnBrk="1" hangingPunct="1"/>
            <a:r>
              <a:rPr lang="en-US" altLang="zh-CN">
                <a:ea typeface="宋体" pitchFamily="2" charset="-122"/>
              </a:rPr>
              <a:t>External Validity</a:t>
            </a:r>
            <a:endParaRPr lang="en-GB" altLang="zh-CN">
              <a:ea typeface="宋体" pitchFamily="2" charset="-122"/>
            </a:endParaRPr>
          </a:p>
        </p:txBody>
      </p:sp>
      <p:pic>
        <p:nvPicPr>
          <p:cNvPr id="153604" name="Content Placeholder 11" descr="s3-rs-vs-kmfill.png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2924175"/>
            <a:ext cx="3467100" cy="3465513"/>
          </a:xfrm>
        </p:spPr>
      </p:pic>
      <p:pic>
        <p:nvPicPr>
          <p:cNvPr id="153606" name="Content Placeholder 12" descr="s3-rs-vs-acfill.png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2852738"/>
            <a:ext cx="3614738" cy="3529012"/>
          </a:xfrm>
        </p:spPr>
      </p:pic>
      <p:sp>
        <p:nvSpPr>
          <p:cNvPr id="153608" name="TextBox 21"/>
          <p:cNvSpPr txBox="1">
            <a:spLocks noChangeArrowheads="1"/>
          </p:cNvSpPr>
          <p:nvPr/>
        </p:nvSpPr>
        <p:spPr bwMode="auto">
          <a:xfrm>
            <a:off x="6783388" y="5229225"/>
            <a:ext cx="20367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altLang="zh-CN" b="0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US" altLang="zh-CN" b="0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zh-CN" b="0">
                <a:solidFill>
                  <a:schemeClr val="tx1"/>
                </a:solidFill>
                <a:latin typeface="Times New Roman" pitchFamily="18" charset="0"/>
              </a:rPr>
              <a:t> - Partitions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altLang="zh-CN" b="0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US" altLang="zh-CN" b="0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zh-CN" b="0">
                <a:solidFill>
                  <a:schemeClr val="tx1"/>
                </a:solidFill>
                <a:latin typeface="Times New Roman" pitchFamily="18" charset="0"/>
              </a:rPr>
              <a:t> - Partitions</a:t>
            </a:r>
            <a:endParaRPr lang="en-GB" altLang="zh-CN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09" name="Content Placeholder 3"/>
          <p:cNvSpPr>
            <a:spLocks/>
          </p:cNvSpPr>
          <p:nvPr/>
        </p:nvSpPr>
        <p:spPr bwMode="auto">
          <a:xfrm>
            <a:off x="179388" y="1052513"/>
            <a:ext cx="86407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buFont typeface="Wingdings" pitchFamily="2" charset="2"/>
              <a:buChar char="n"/>
            </a:pPr>
            <a:r>
              <a:rPr lang="en-US" altLang="zh-CN" sz="2000" b="0" dirty="0">
                <a:solidFill>
                  <a:srgbClr val="000066"/>
                </a:solidFill>
              </a:rPr>
              <a:t>External indices </a:t>
            </a:r>
            <a:r>
              <a:rPr lang="en-US" altLang="zh-CN" sz="2000" b="0" dirty="0" err="1">
                <a:solidFill>
                  <a:srgbClr val="000066"/>
                </a:solidFill>
              </a:rPr>
              <a:t>hard</a:t>
            </a:r>
            <a:r>
              <a:rPr lang="en-US" altLang="zh-CN" sz="2000" b="0" dirty="0" err="1">
                <a:solidFill>
                  <a:srgbClr val="000066"/>
                </a:solidFill>
                <a:sym typeface="Wingdings" pitchFamily="2" charset="2"/>
              </a:rPr>
              <a:t>soft</a:t>
            </a:r>
            <a:endParaRPr lang="en-US" altLang="zh-CN" sz="2000" dirty="0">
              <a:solidFill>
                <a:srgbClr val="000066"/>
              </a:solidFill>
              <a:sym typeface="Wingdings" pitchFamily="2" charset="2"/>
            </a:endParaRPr>
          </a:p>
          <a:p>
            <a:pPr marL="342900" indent="-342900" algn="l" eaLnBrk="0" hangingPunct="0">
              <a:buFont typeface="Wingdings" pitchFamily="2" charset="2"/>
              <a:buChar char="n"/>
            </a:pPr>
            <a:r>
              <a:rPr lang="en-US" altLang="zh-CN" sz="2000" b="0" dirty="0">
                <a:solidFill>
                  <a:srgbClr val="000066"/>
                </a:solidFill>
                <a:sym typeface="Wingdings" pitchFamily="2" charset="2"/>
              </a:rPr>
              <a:t>Resampling method</a:t>
            </a:r>
          </a:p>
          <a:p>
            <a:pPr marL="342900" indent="-342900" algn="l" eaLnBrk="0" hangingPunct="0">
              <a:buFont typeface="Wingdings" pitchFamily="2" charset="2"/>
              <a:buChar char="n"/>
            </a:pPr>
            <a:r>
              <a:rPr lang="en-US" altLang="zh-CN" sz="2000" b="0" dirty="0">
                <a:solidFill>
                  <a:srgbClr val="000066"/>
                </a:solidFill>
                <a:sym typeface="Wingdings" pitchFamily="2" charset="2"/>
              </a:rPr>
              <a:t>Determining the number of clusters</a:t>
            </a:r>
          </a:p>
          <a:p>
            <a:pPr marL="342900" indent="-342900" algn="l" eaLnBrk="0" hangingPunct="0">
              <a:buFont typeface="Wingdings" pitchFamily="2" charset="2"/>
              <a:buChar char="n"/>
            </a:pPr>
            <a:r>
              <a:rPr lang="en-US" altLang="zh-CN" sz="2000" b="0" dirty="0">
                <a:solidFill>
                  <a:srgbClr val="000066"/>
                </a:solidFill>
                <a:sym typeface="Wingdings" pitchFamily="2" charset="2"/>
              </a:rPr>
              <a:t>efficiently</a:t>
            </a:r>
            <a:endParaRPr lang="en-GB" sz="2000" b="0" dirty="0">
              <a:solidFill>
                <a:srgbClr val="000066"/>
              </a:solidFill>
            </a:endParaRPr>
          </a:p>
        </p:txBody>
      </p:sp>
      <p:sp>
        <p:nvSpPr>
          <p:cNvPr id="153605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4140200" y="2492375"/>
            <a:ext cx="4041775" cy="639763"/>
          </a:xfrm>
        </p:spPr>
        <p:txBody>
          <a:bodyPr anchor="b"/>
          <a:lstStyle/>
          <a:p>
            <a:pPr marL="0" indent="0">
              <a:buFont typeface="Wingdings" pitchFamily="2" charset="2"/>
              <a:buNone/>
            </a:pPr>
            <a:r>
              <a:rPr lang="fi-FI" sz="2400" b="1"/>
              <a:t>RLS VS. Genetic (S3)</a:t>
            </a:r>
            <a:endParaRPr lang="en-GB" sz="2400" b="1"/>
          </a:p>
        </p:txBody>
      </p:sp>
      <p:sp>
        <p:nvSpPr>
          <p:cNvPr id="153603" name="Text Placeholder 7"/>
          <p:cNvSpPr>
            <a:spLocks noGrp="1"/>
          </p:cNvSpPr>
          <p:nvPr>
            <p:ph type="body" idx="4294967295"/>
          </p:nvPr>
        </p:nvSpPr>
        <p:spPr>
          <a:xfrm>
            <a:off x="179388" y="2492375"/>
            <a:ext cx="4040187" cy="639763"/>
          </a:xfrm>
        </p:spPr>
        <p:txBody>
          <a:bodyPr anchor="b"/>
          <a:lstStyle/>
          <a:p>
            <a:pPr marL="0" indent="0" algn="ctr">
              <a:buFont typeface="Wingdings" pitchFamily="2" charset="2"/>
              <a:buNone/>
            </a:pPr>
            <a:r>
              <a:rPr lang="fi-FI" sz="2400" b="1"/>
              <a:t>RLS VS. KM (S3)</a:t>
            </a:r>
            <a:endParaRPr lang="en-GB" sz="2400" b="1"/>
          </a:p>
        </p:txBody>
      </p:sp>
    </p:spTree>
    <p:extLst>
      <p:ext uri="{BB962C8B-B14F-4D97-AF65-F5344CB8AC3E}">
        <p14:creationId xmlns:p14="http://schemas.microsoft.com/office/powerpoint/2010/main" val="36887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955"/>
            <a:ext cx="9144000" cy="934675"/>
          </a:xfrm>
        </p:spPr>
        <p:txBody>
          <a:bodyPr/>
          <a:lstStyle/>
          <a:p>
            <a:r>
              <a:rPr lang="en-US" dirty="0"/>
              <a:t>External Index (1)</a:t>
            </a:r>
            <a:endParaRPr lang="ru-RU" altLang="zh-C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124744"/>
            <a:ext cx="8229600" cy="2376488"/>
          </a:xfrm>
        </p:spPr>
        <p:txBody>
          <a:bodyPr/>
          <a:lstStyle/>
          <a:p>
            <a:r>
              <a:rPr lang="en-US" sz="2400" i="1" dirty="0"/>
              <a:t>C={C</a:t>
            </a:r>
            <a:r>
              <a:rPr lang="en-US" sz="2400" i="1" baseline="-25000" dirty="0"/>
              <a:t>1</a:t>
            </a:r>
            <a:r>
              <a:rPr lang="en-US" sz="2400" i="1" dirty="0"/>
              <a:t>,…,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k</a:t>
            </a:r>
            <a:r>
              <a:rPr lang="en-US" sz="2400" i="1" baseline="-25000" dirty="0"/>
              <a:t>’</a:t>
            </a:r>
            <a:r>
              <a:rPr lang="en-US" sz="2400" i="1" dirty="0"/>
              <a:t>}</a:t>
            </a:r>
            <a:r>
              <a:rPr lang="en-US" sz="2400" dirty="0"/>
              <a:t> (clustering structure) and </a:t>
            </a:r>
          </a:p>
          <a:p>
            <a:r>
              <a:rPr lang="en-US" sz="2400" i="1" dirty="0"/>
              <a:t>P</a:t>
            </a:r>
            <a:r>
              <a:rPr lang="en-US" sz="2400" dirty="0"/>
              <a:t> ={</a:t>
            </a:r>
            <a:r>
              <a:rPr lang="en-US" sz="2400" i="1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i="1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} </a:t>
            </a:r>
            <a:r>
              <a:rPr lang="en-US" sz="2400" b="1" dirty="0"/>
              <a:t>(known partition)</a:t>
            </a:r>
          </a:p>
          <a:p>
            <a:r>
              <a:rPr lang="en-US" sz="2400" dirty="0"/>
              <a:t>a pair of points (</a:t>
            </a:r>
            <a:r>
              <a:rPr lang="en-US" sz="2400" dirty="0" err="1"/>
              <a:t>X</a:t>
            </a:r>
            <a:r>
              <a:rPr lang="en-US" sz="2400" baseline="-25000" dirty="0" err="1"/>
              <a:t>u</a:t>
            </a:r>
            <a:r>
              <a:rPr lang="en-US" sz="2400" dirty="0"/>
              <a:t>, X</a:t>
            </a:r>
            <a:r>
              <a:rPr lang="en-US" sz="2400" baseline="-25000" dirty="0"/>
              <a:t>v</a:t>
            </a:r>
            <a:r>
              <a:rPr lang="en-US" sz="2400" dirty="0"/>
              <a:t>)</a:t>
            </a:r>
          </a:p>
          <a:p>
            <a:pPr lvl="2"/>
            <a:r>
              <a:rPr lang="en-US" sz="1900" i="1" dirty="0"/>
              <a:t>Rand Statistic: R = (SS+DD)/(SS+SD+DS+DD)</a:t>
            </a:r>
          </a:p>
          <a:p>
            <a:pPr lvl="2"/>
            <a:r>
              <a:rPr lang="en-US" sz="1900" i="1" dirty="0" err="1"/>
              <a:t>Jaccard</a:t>
            </a:r>
            <a:r>
              <a:rPr lang="en-US" sz="1900" i="1" dirty="0"/>
              <a:t> coefficient: J = SS/(SS+SD+DS)</a:t>
            </a:r>
          </a:p>
          <a:p>
            <a:pPr lvl="2"/>
            <a:r>
              <a:rPr lang="en-US" sz="1900" i="1" dirty="0" err="1"/>
              <a:t>Folkes</a:t>
            </a:r>
            <a:r>
              <a:rPr lang="en-US" sz="1900" i="1" dirty="0"/>
              <a:t> and Mallows index: FM = </a:t>
            </a:r>
            <a:endParaRPr lang="ru-RU" altLang="zh-CN" sz="1900" i="1" dirty="0"/>
          </a:p>
        </p:txBody>
      </p:sp>
      <p:graphicFrame>
        <p:nvGraphicFramePr>
          <p:cNvPr id="78877" name="Object 2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9108335"/>
              </p:ext>
            </p:extLst>
          </p:nvPr>
        </p:nvGraphicFramePr>
        <p:xfrm>
          <a:off x="5148064" y="3068960"/>
          <a:ext cx="1800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269720" imgH="444240" progId="Equation.DSMT4">
                  <p:embed/>
                </p:oleObj>
              </mc:Choice>
              <mc:Fallback>
                <p:oleObj name="Equation" r:id="rId3" imgW="1269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068960"/>
                        <a:ext cx="18002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0" name="Group 32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62119888"/>
              </p:ext>
            </p:extLst>
          </p:nvPr>
        </p:nvGraphicFramePr>
        <p:xfrm>
          <a:off x="1042988" y="4076700"/>
          <a:ext cx="7058025" cy="2560320"/>
        </p:xfrm>
        <a:graphic>
          <a:graphicData uri="http://schemas.openxmlformats.org/drawingml/2006/table">
            <a:tbl>
              <a:tblPr/>
              <a:tblGrid>
                <a:gridCol w="234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No. of pairs</a:t>
                      </a:r>
                      <a:endParaRPr kumimoji="0" lang="ru-RU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Same cluster in 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  <a:endParaRPr kumimoji="0" lang="ru-RU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Different clusters in 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  <a:endParaRPr kumimoji="0" lang="ru-RU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Same class in 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endParaRPr kumimoji="0" lang="ru-RU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SS</a:t>
                      </a:r>
                      <a:endParaRPr kumimoji="0" lang="ru-RU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SD</a:t>
                      </a:r>
                      <a:endParaRPr kumimoji="0" lang="ru-RU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Different class in 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endParaRPr kumimoji="0" lang="ru-RU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DS</a:t>
                      </a:r>
                      <a:endParaRPr kumimoji="0" lang="ru-RU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DD</a:t>
                      </a:r>
                      <a:endParaRPr kumimoji="0" lang="ru-RU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15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63" name="Picture 2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6016" y="1052736"/>
            <a:ext cx="4248472" cy="12981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7067" name="Picture 2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719" y="2437292"/>
            <a:ext cx="9159719" cy="40976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7043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251520" y="620688"/>
            <a:ext cx="4464496" cy="2189163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endParaRPr lang="en-US" sz="2300" dirty="0"/>
          </a:p>
          <a:p>
            <a:r>
              <a:rPr lang="en-US" sz="2800" dirty="0"/>
              <a:t>Contingency Matrix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Confusion matrix</a:t>
            </a:r>
          </a:p>
          <a:p>
            <a:pPr>
              <a:buFont typeface="Wingdings" pitchFamily="2" charset="2"/>
              <a:buNone/>
            </a:pPr>
            <a:endParaRPr lang="ru-RU" altLang="zh-CN" sz="2800" i="1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955"/>
            <a:ext cx="9144000" cy="934675"/>
          </a:xfrm>
        </p:spPr>
        <p:txBody>
          <a:bodyPr/>
          <a:lstStyle/>
          <a:p>
            <a:r>
              <a:rPr lang="en-US" dirty="0"/>
              <a:t>External Index (2)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297032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/>
              <a:t>A test</a:t>
            </a:r>
            <a:endParaRPr lang="ru-RU" altLang="zh-CN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226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Data: 50 documents from 5 classes. The class sizes are 30, 2, 6, 10, and 2, respectively. i.e. |C|= {30, 2, 6, 10, 2}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Two clustering results are as follows. Which one  is better?</a:t>
            </a:r>
            <a:endParaRPr lang="ru-RU" altLang="zh-CN" sz="2400" dirty="0"/>
          </a:p>
        </p:txBody>
      </p:sp>
      <p:pic>
        <p:nvPicPr>
          <p:cNvPr id="107530" name="Picture 10" descr="tabl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3573463"/>
            <a:ext cx="7199313" cy="1941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44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9" name="Picture 55" descr="s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413" y="2349500"/>
            <a:ext cx="2366962" cy="2366963"/>
          </a:xfrm>
          <a:noFill/>
        </p:spPr>
      </p:pic>
      <p:pic>
        <p:nvPicPr>
          <p:cNvPr id="6200" name="Picture 56" descr="s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0338" y="2349500"/>
            <a:ext cx="2582862" cy="2582863"/>
          </a:xfrm>
          <a:noFill/>
        </p:spPr>
      </p:pic>
      <p:sp>
        <p:nvSpPr>
          <p:cNvPr id="1126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56" y="1"/>
            <a:ext cx="9139444" cy="908720"/>
          </a:xfrm>
        </p:spPr>
        <p:txBody>
          <a:bodyPr/>
          <a:lstStyle/>
          <a:p>
            <a:pPr eaLnBrk="1" hangingPunct="1"/>
            <a:r>
              <a:rPr lang="en-US" b="1" dirty="0"/>
              <a:t>Background &amp; Status</a:t>
            </a:r>
            <a:endParaRPr lang="ru-RU" altLang="zh-CN" b="1" dirty="0"/>
          </a:p>
        </p:txBody>
      </p:sp>
      <p:pic>
        <p:nvPicPr>
          <p:cNvPr id="6154" name="Picture 10" descr="s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7313" y="2349500"/>
            <a:ext cx="2305050" cy="2305050"/>
          </a:xfrm>
        </p:spPr>
      </p:pic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624" y="1268760"/>
            <a:ext cx="4038600" cy="647700"/>
          </a:xfrm>
        </p:spPr>
        <p:txBody>
          <a:bodyPr/>
          <a:lstStyle/>
          <a:p>
            <a:pPr eaLnBrk="1" hangingPunct="1"/>
            <a:r>
              <a:rPr lang="en-US" sz="3200" dirty="0"/>
              <a:t>What do we have?</a:t>
            </a:r>
            <a:r>
              <a:rPr lang="en-US" sz="2600" dirty="0"/>
              <a:t>    </a:t>
            </a:r>
            <a:r>
              <a:rPr lang="en-US" sz="2000" dirty="0"/>
              <a:t>       </a:t>
            </a:r>
          </a:p>
          <a:p>
            <a:pPr eaLnBrk="1" hangingPunct="1"/>
            <a:endParaRPr lang="en-US" sz="2600" dirty="0"/>
          </a:p>
        </p:txBody>
      </p:sp>
      <p:pic>
        <p:nvPicPr>
          <p:cNvPr id="6198" name="Picture 54" descr="s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7784" y="2492896"/>
            <a:ext cx="2519363" cy="2519363"/>
          </a:xfrm>
          <a:noFill/>
        </p:spPr>
      </p:pic>
    </p:spTree>
    <p:extLst>
      <p:ext uri="{BB962C8B-B14F-4D97-AF65-F5344CB8AC3E}">
        <p14:creationId xmlns:p14="http://schemas.microsoft.com/office/powerpoint/2010/main" val="156728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Determining the </a:t>
            </a:r>
            <a:r>
              <a:rPr lang="en-US" b="1" i="1" dirty="0"/>
              <a:t>K</a:t>
            </a:r>
            <a:endParaRPr lang="ru-RU" altLang="zh-CN" b="1" i="1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313" y="1268413"/>
            <a:ext cx="8229600" cy="4891087"/>
          </a:xfrm>
        </p:spPr>
        <p:txBody>
          <a:bodyPr/>
          <a:lstStyle/>
          <a:p>
            <a:pPr eaLnBrk="1" hangingPunct="1"/>
            <a:r>
              <a:rPr lang="en-US" sz="3200" dirty="0"/>
              <a:t>Typical procedures:</a:t>
            </a:r>
          </a:p>
          <a:p>
            <a:pPr marL="742950" lvl="1" indent="-285750" eaLnBrk="1" hangingPunct="1"/>
            <a:r>
              <a:rPr lang="en-US" sz="1800" dirty="0"/>
              <a:t>Input a dataset </a:t>
            </a:r>
            <a:r>
              <a:rPr lang="en-US" sz="1800" i="1" dirty="0"/>
              <a:t>X</a:t>
            </a:r>
            <a:r>
              <a:rPr lang="en-US" sz="1800" dirty="0"/>
              <a:t>;</a:t>
            </a:r>
            <a:endParaRPr lang="en-US" sz="1800" i="1" dirty="0"/>
          </a:p>
          <a:p>
            <a:pPr marL="742950" lvl="1" indent="-285750" eaLnBrk="1" hangingPunct="1"/>
            <a:r>
              <a:rPr lang="en-US" sz="1800" dirty="0"/>
              <a:t>Define range of the number of clusters</a:t>
            </a:r>
            <a:r>
              <a:rPr lang="en-US" sz="2400" dirty="0"/>
              <a:t> </a:t>
            </a:r>
            <a:r>
              <a:rPr lang="en-US" sz="1800" i="1" dirty="0"/>
              <a:t>K</a:t>
            </a:r>
            <a:r>
              <a:rPr lang="en-US" sz="1800" dirty="0"/>
              <a:t> = [</a:t>
            </a:r>
            <a:r>
              <a:rPr lang="en-US" sz="1800" i="1" dirty="0" err="1"/>
              <a:t>K</a:t>
            </a:r>
            <a:r>
              <a:rPr lang="en-US" sz="1800" i="1" baseline="-25000" dirty="0" err="1"/>
              <a:t>min</a:t>
            </a:r>
            <a:r>
              <a:rPr lang="en-US" sz="1800" dirty="0"/>
              <a:t>, </a:t>
            </a:r>
            <a:r>
              <a:rPr lang="en-US" sz="1800" i="1" dirty="0" err="1"/>
              <a:t>K</a:t>
            </a:r>
            <a:r>
              <a:rPr lang="en-US" sz="1800" i="1" baseline="-25000" dirty="0" err="1"/>
              <a:t>max</a:t>
            </a:r>
            <a:r>
              <a:rPr lang="en-US" sz="1800" dirty="0"/>
              <a:t> ]; 	</a:t>
            </a:r>
          </a:p>
          <a:p>
            <a:pPr marL="742950" lvl="1" indent="-285750" eaLnBrk="1" hangingPunct="1"/>
            <a:r>
              <a:rPr lang="en-US" sz="1800" dirty="0"/>
              <a:t>for each </a:t>
            </a:r>
            <a:r>
              <a:rPr lang="en-US" sz="1800" i="1" dirty="0"/>
              <a:t>K</a:t>
            </a:r>
            <a:r>
              <a:rPr lang="en-US" sz="1800" dirty="0"/>
              <a:t>: run clustering algorithm;</a:t>
            </a:r>
          </a:p>
          <a:p>
            <a:pPr marL="742950" lvl="1" indent="-285750" eaLnBrk="1" hangingPunct="1"/>
            <a:r>
              <a:rPr lang="en-US" sz="1800" dirty="0"/>
              <a:t>Calculate the value of certain validity index on the clustering result;</a:t>
            </a:r>
          </a:p>
          <a:p>
            <a:pPr marL="742950" lvl="1" indent="-285750" eaLnBrk="1" hangingPunct="1"/>
            <a:r>
              <a:rPr lang="en-US" sz="1800" dirty="0"/>
              <a:t>Plot the “number of clusters vs. index metric” and use features of the plot to determine the optimal </a:t>
            </a:r>
            <a:r>
              <a:rPr lang="en-US" sz="1800" i="1" dirty="0"/>
              <a:t>K*</a:t>
            </a:r>
            <a:r>
              <a:rPr lang="en-US" sz="1800" dirty="0"/>
              <a:t>.</a:t>
            </a:r>
            <a:endParaRPr lang="en-US" dirty="0"/>
          </a:p>
          <a:p>
            <a:pPr eaLnBrk="1" hangingPunct="1"/>
            <a:endParaRPr lang="zh-CN" altLang="ru-RU" dirty="0">
              <a:ea typeface="宋体" pitchFamily="2" charset="-122"/>
            </a:endParaRPr>
          </a:p>
        </p:txBody>
      </p:sp>
      <p:sp>
        <p:nvSpPr>
          <p:cNvPr id="1843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8437" name="AutoShape 7"/>
          <p:cNvSpPr>
            <a:spLocks noChangeAspect="1" noChangeArrowheads="1"/>
          </p:cNvSpPr>
          <p:nvPr/>
        </p:nvSpPr>
        <p:spPr bwMode="auto">
          <a:xfrm>
            <a:off x="395288" y="3933825"/>
            <a:ext cx="8280400" cy="2205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8027988" y="4365625"/>
            <a:ext cx="576262" cy="576263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rPr>
              <a:t>K</a:t>
            </a:r>
            <a:r>
              <a:rPr lang="ru-RU" altLang="zh-CN" sz="1600" b="1" i="1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rPr>
              <a:t>*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7164388" y="4581525"/>
            <a:ext cx="863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611188" y="4292600"/>
            <a:ext cx="1081087" cy="576263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ru-RU" altLang="zh-CN"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INPUT:</a:t>
            </a:r>
          </a:p>
          <a:p>
            <a:r>
              <a:rPr lang="ru-RU" altLang="zh-CN"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DataSet(</a:t>
            </a:r>
            <a:r>
              <a:rPr lang="ru-RU" altLang="zh-CN" sz="1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ru-RU" altLang="zh-CN"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endParaRPr lang="ru-RU" altLang="zh-CN" sz="1400">
              <a:solidFill>
                <a:schemeClr val="tx1"/>
              </a:solidFill>
            </a:endParaRPr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1692275" y="4581525"/>
            <a:ext cx="871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0668" name="Picture 12" descr="Kmeans_animation0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933825"/>
            <a:ext cx="13112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2555875" y="4292600"/>
            <a:ext cx="1008063" cy="6302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ru-RU" altLang="zh-CN"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Clustering Algorithm</a:t>
            </a:r>
            <a:endParaRPr lang="ru-RU" altLang="zh-CN" sz="1400" b="1">
              <a:solidFill>
                <a:schemeClr val="tx1"/>
              </a:solidFill>
            </a:endParaRP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5148263" y="4581525"/>
            <a:ext cx="10080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6156325" y="4292600"/>
            <a:ext cx="1027113" cy="6302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ru-RU" altLang="zh-CN"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Validity Index</a:t>
            </a:r>
            <a:endParaRPr lang="ru-RU" altLang="zh-CN" sz="1400" b="1">
              <a:solidFill>
                <a:schemeClr val="tx1"/>
              </a:solidFill>
            </a:endParaRPr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1714525" y="4149725"/>
            <a:ext cx="1057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zh-CN" sz="12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Parameter             </a:t>
            </a:r>
            <a:r>
              <a:rPr lang="en-US" altLang="zh-CN" sz="1200" b="1" i="1" dirty="0">
                <a:latin typeface="Times New Roman" pitchFamily="18" charset="0"/>
              </a:rPr>
              <a:t>K</a:t>
            </a:r>
            <a:endParaRPr lang="ru-RU" altLang="zh-CN" sz="1800" b="1" i="1" dirty="0">
              <a:solidFill>
                <a:schemeClr val="tx1"/>
              </a:solidFill>
            </a:endParaRP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5076825" y="4076700"/>
            <a:ext cx="1204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zh-CN" sz="1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Partitions </a:t>
            </a:r>
            <a:r>
              <a:rPr lang="ru-RU" altLang="zh-CN" sz="12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ru-RU" altLang="zh-CN" sz="1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Codebook </a:t>
            </a:r>
            <a:r>
              <a:rPr lang="ru-RU" altLang="zh-CN" sz="12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ru-RU" altLang="zh-CN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ru-RU" altLang="zh-CN" sz="1800">
              <a:solidFill>
                <a:schemeClr val="tx1"/>
              </a:solidFill>
            </a:endParaRPr>
          </a:p>
        </p:txBody>
      </p:sp>
      <p:sp>
        <p:nvSpPr>
          <p:cNvPr id="18448" name="Rectangle 19"/>
          <p:cNvSpPr>
            <a:spLocks noChangeArrowheads="1"/>
          </p:cNvSpPr>
          <p:nvPr/>
        </p:nvSpPr>
        <p:spPr bwMode="auto">
          <a:xfrm>
            <a:off x="1908175" y="5661025"/>
            <a:ext cx="5140325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zh-CN" sz="1600">
                <a:solidFill>
                  <a:schemeClr val="tx1"/>
                </a:solidFill>
                <a:latin typeface="Helvetica" pitchFamily="34" charset="0"/>
              </a:rPr>
              <a:t>Scheme diagram of cluster validity process</a:t>
            </a:r>
            <a:endParaRPr lang="ru-RU" altLang="zh-CN" sz="1600">
              <a:solidFill>
                <a:schemeClr val="tx1"/>
              </a:solidFill>
            </a:endParaRP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3563938" y="4581525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7" name="Line 21"/>
          <p:cNvSpPr>
            <a:spLocks noChangeShapeType="1"/>
          </p:cNvSpPr>
          <p:nvPr/>
        </p:nvSpPr>
        <p:spPr bwMode="auto">
          <a:xfrm>
            <a:off x="7596188" y="4581525"/>
            <a:ext cx="0" cy="935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1908175" y="5516563"/>
            <a:ext cx="5688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 flipV="1">
            <a:off x="1908175" y="4581525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1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0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0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0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0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4" grpId="0" animBg="1"/>
      <p:bldP spid="70665" grpId="0" animBg="1"/>
      <p:bldP spid="70666" grpId="0" animBg="1"/>
      <p:bldP spid="70667" grpId="0" animBg="1"/>
      <p:bldP spid="70669" grpId="0" animBg="1"/>
      <p:bldP spid="70671" grpId="0" animBg="1"/>
      <p:bldP spid="70672" grpId="0" animBg="1"/>
      <p:bldP spid="70673" grpId="0"/>
      <p:bldP spid="70674" grpId="0"/>
      <p:bldP spid="70676" grpId="0" animBg="1"/>
      <p:bldP spid="70677" grpId="0" animBg="1"/>
      <p:bldP spid="70678" grpId="0" animBg="1"/>
      <p:bldP spid="706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altLang="zh-CN"/>
              <a:t>2011/12/12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9F33F37B-A3D5-438D-AD72-ABE63DEC1DA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55650" name="Title 1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z="3200">
                <a:ea typeface="宋体" pitchFamily="2" charset="-122"/>
              </a:rPr>
              <a:t>Cluster Validity in Image Segmentation</a:t>
            </a:r>
            <a:endParaRPr lang="en-GB" sz="3200"/>
          </a:p>
        </p:txBody>
      </p:sp>
      <p:pic>
        <p:nvPicPr>
          <p:cNvPr id="155652" name="Content Placeholder 14" descr="woman_clustering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125538"/>
            <a:ext cx="6840538" cy="2735262"/>
          </a:xfrm>
        </p:spPr>
      </p:pic>
      <p:pic>
        <p:nvPicPr>
          <p:cNvPr id="155653" name="Picture 16" descr="woman_h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789363"/>
            <a:ext cx="4176712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4" name="Picture 17" descr="woman_em_bi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748088"/>
            <a:ext cx="41052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057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dirty="0"/>
              <a:t>Text categorization</a:t>
            </a:r>
            <a:endParaRPr lang="en-GB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09516"/>
            <a:ext cx="6696744" cy="538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9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08719"/>
          </a:xfrm>
        </p:spPr>
        <p:txBody>
          <a:bodyPr/>
          <a:lstStyle/>
          <a:p>
            <a:pPr eaLnBrk="1" hangingPunct="1"/>
            <a:r>
              <a:rPr lang="en-US" b="1"/>
              <a:t>Data Sets:</a:t>
            </a:r>
            <a:endParaRPr lang="ru-RU" altLang="zh-CN" b="1"/>
          </a:p>
        </p:txBody>
      </p:sp>
      <p:pic>
        <p:nvPicPr>
          <p:cNvPr id="12291" name="Picture 3" descr="s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341438"/>
            <a:ext cx="2192337" cy="2192337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292" name="Picture 5" descr="s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8625" y="1341438"/>
            <a:ext cx="2201863" cy="220186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293" name="Picture 6" descr="s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3789363"/>
            <a:ext cx="2201862" cy="220186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294" name="Picture 7" descr="s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8625" y="3789363"/>
            <a:ext cx="2201863" cy="220186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295" name="AutoShape 9"/>
          <p:cNvSpPr>
            <a:spLocks/>
          </p:cNvSpPr>
          <p:nvPr/>
        </p:nvSpPr>
        <p:spPr bwMode="auto">
          <a:xfrm>
            <a:off x="3203575" y="1557338"/>
            <a:ext cx="647700" cy="354012"/>
          </a:xfrm>
          <a:prstGeom prst="callout1">
            <a:avLst>
              <a:gd name="adj1" fmla="val -21523"/>
              <a:gd name="adj2" fmla="val 82352"/>
              <a:gd name="adj3" fmla="val -21523"/>
              <a:gd name="adj4" fmla="val -55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s1</a:t>
            </a:r>
            <a:endParaRPr lang="ru-RU" altLang="zh-CN" sz="1800">
              <a:solidFill>
                <a:schemeClr val="tx1"/>
              </a:solidFill>
            </a:endParaRPr>
          </a:p>
        </p:txBody>
      </p:sp>
      <p:sp>
        <p:nvSpPr>
          <p:cNvPr id="12296" name="AutoShape 10"/>
          <p:cNvSpPr>
            <a:spLocks/>
          </p:cNvSpPr>
          <p:nvPr/>
        </p:nvSpPr>
        <p:spPr bwMode="auto">
          <a:xfrm>
            <a:off x="3203575" y="4005263"/>
            <a:ext cx="647700" cy="354012"/>
          </a:xfrm>
          <a:prstGeom prst="callout1">
            <a:avLst>
              <a:gd name="adj1" fmla="val -21523"/>
              <a:gd name="adj2" fmla="val 82352"/>
              <a:gd name="adj3" fmla="val -21523"/>
              <a:gd name="adj4" fmla="val -55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s3</a:t>
            </a:r>
            <a:endParaRPr lang="ru-RU" altLang="zh-CN" sz="1800">
              <a:solidFill>
                <a:schemeClr val="tx1"/>
              </a:solidFill>
            </a:endParaRPr>
          </a:p>
        </p:txBody>
      </p:sp>
      <p:sp>
        <p:nvSpPr>
          <p:cNvPr id="12297" name="AutoShape 11"/>
          <p:cNvSpPr>
            <a:spLocks/>
          </p:cNvSpPr>
          <p:nvPr/>
        </p:nvSpPr>
        <p:spPr bwMode="auto">
          <a:xfrm>
            <a:off x="4716463" y="1557338"/>
            <a:ext cx="647700" cy="354012"/>
          </a:xfrm>
          <a:prstGeom prst="callout1">
            <a:avLst>
              <a:gd name="adj1" fmla="val -21523"/>
              <a:gd name="adj2" fmla="val 17648"/>
              <a:gd name="adj3" fmla="val -21523"/>
              <a:gd name="adj4" fmla="val 157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s2</a:t>
            </a:r>
            <a:endParaRPr lang="ru-RU" altLang="zh-CN" sz="1800">
              <a:solidFill>
                <a:schemeClr val="tx1"/>
              </a:solidFill>
            </a:endParaRPr>
          </a:p>
        </p:txBody>
      </p:sp>
      <p:sp>
        <p:nvSpPr>
          <p:cNvPr id="12298" name="AutoShape 12"/>
          <p:cNvSpPr>
            <a:spLocks/>
          </p:cNvSpPr>
          <p:nvPr/>
        </p:nvSpPr>
        <p:spPr bwMode="auto">
          <a:xfrm>
            <a:off x="4716463" y="4005263"/>
            <a:ext cx="647700" cy="354012"/>
          </a:xfrm>
          <a:prstGeom prst="callout1">
            <a:avLst>
              <a:gd name="adj1" fmla="val -21523"/>
              <a:gd name="adj2" fmla="val 17648"/>
              <a:gd name="adj3" fmla="val -21523"/>
              <a:gd name="adj4" fmla="val 157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s4</a:t>
            </a:r>
            <a:endParaRPr lang="ru-RU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4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-28295"/>
            <a:ext cx="9144000" cy="865007"/>
          </a:xfrm>
        </p:spPr>
        <p:txBody>
          <a:bodyPr/>
          <a:lstStyle/>
          <a:p>
            <a:pPr eaLnBrk="1" hangingPunct="1"/>
            <a:r>
              <a:rPr lang="en-US" b="1"/>
              <a:t>Background &amp; Status</a:t>
            </a:r>
            <a:endParaRPr lang="ru-RU" altLang="zh-CN" b="1"/>
          </a:p>
        </p:txBody>
      </p:sp>
      <p:pic>
        <p:nvPicPr>
          <p:cNvPr id="69635" name="Picture 3" descr="s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2276475"/>
            <a:ext cx="3384550" cy="3384550"/>
          </a:xfrm>
        </p:spPr>
      </p:pic>
      <p:sp>
        <p:nvSpPr>
          <p:cNvPr id="1331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1341438"/>
            <a:ext cx="4038600" cy="647700"/>
          </a:xfrm>
        </p:spPr>
        <p:txBody>
          <a:bodyPr/>
          <a:lstStyle/>
          <a:p>
            <a:pPr eaLnBrk="1" hangingPunct="1"/>
            <a:r>
              <a:rPr lang="en-US" sz="3200" dirty="0"/>
              <a:t>What do we have?</a:t>
            </a:r>
            <a:r>
              <a:rPr lang="en-US" sz="2600" dirty="0"/>
              <a:t>    </a:t>
            </a:r>
            <a:r>
              <a:rPr lang="en-US" sz="2000" dirty="0"/>
              <a:t>       </a:t>
            </a:r>
          </a:p>
          <a:p>
            <a:pPr eaLnBrk="1" hangingPunct="1"/>
            <a:endParaRPr lang="en-US" sz="2600" dirty="0"/>
          </a:p>
        </p:txBody>
      </p:sp>
      <p:pic>
        <p:nvPicPr>
          <p:cNvPr id="69637" name="Picture 5" descr="s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2276475"/>
            <a:ext cx="3375025" cy="3375025"/>
          </a:xfrm>
          <a:noFill/>
        </p:spPr>
      </p:pic>
      <p:pic>
        <p:nvPicPr>
          <p:cNvPr id="69638" name="Picture 6" descr="s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2276475"/>
            <a:ext cx="3375025" cy="3375025"/>
          </a:xfrm>
          <a:noFill/>
        </p:spPr>
      </p:pic>
      <p:pic>
        <p:nvPicPr>
          <p:cNvPr id="69639" name="Picture 7" descr="s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2276475"/>
            <a:ext cx="3375025" cy="3375025"/>
          </a:xfrm>
          <a:noFill/>
        </p:spPr>
      </p:pic>
      <p:sp>
        <p:nvSpPr>
          <p:cNvPr id="13320" name="Rectangle 3"/>
          <p:cNvSpPr>
            <a:spLocks noChangeArrowheads="1"/>
          </p:cNvSpPr>
          <p:nvPr/>
        </p:nvSpPr>
        <p:spPr bwMode="auto">
          <a:xfrm>
            <a:off x="4356100" y="1341438"/>
            <a:ext cx="446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200">
                <a:solidFill>
                  <a:schemeClr val="tx1"/>
                </a:solidFill>
              </a:rPr>
              <a:t>What have we done?</a:t>
            </a:r>
            <a:r>
              <a:rPr lang="en-US" sz="2600">
                <a:solidFill>
                  <a:schemeClr val="tx1"/>
                </a:solidFill>
              </a:rPr>
              <a:t>    </a:t>
            </a:r>
            <a:r>
              <a:rPr lang="en-US" sz="2000">
                <a:solidFill>
                  <a:schemeClr val="tx1"/>
                </a:solidFill>
              </a:rPr>
              <a:t>      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600">
              <a:solidFill>
                <a:schemeClr val="tx1"/>
              </a:solidFill>
            </a:endParaRPr>
          </a:p>
        </p:txBody>
      </p:sp>
      <p:pic>
        <p:nvPicPr>
          <p:cNvPr id="69641" name="Picture 9" descr="s1_resul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276475"/>
            <a:ext cx="3375025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2" name="Picture 10" descr="s2_resul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349500"/>
            <a:ext cx="3375025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3" name="Picture 11" descr="s3_resul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276475"/>
            <a:ext cx="3375025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4" name="Picture 12" descr="s4_resul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349500"/>
            <a:ext cx="3375025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79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1"/>
            <a:ext cx="9144000" cy="836712"/>
          </a:xfrm>
        </p:spPr>
        <p:txBody>
          <a:bodyPr/>
          <a:lstStyle/>
          <a:p>
            <a:pPr eaLnBrk="1" hangingPunct="1"/>
            <a:r>
              <a:rPr lang="en-US" b="1" dirty="0"/>
              <a:t>Clustering Results</a:t>
            </a:r>
            <a:endParaRPr lang="ru-RU" altLang="zh-CN" b="1" dirty="0"/>
          </a:p>
        </p:txBody>
      </p:sp>
      <p:pic>
        <p:nvPicPr>
          <p:cNvPr id="14339" name="Picture 14" descr="s1_result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341438"/>
            <a:ext cx="2189162" cy="218916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340" name="Picture 15" descr="s2_resul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51500" y="1341438"/>
            <a:ext cx="2189163" cy="218916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341" name="Picture 16" descr="s3_resul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3789363"/>
            <a:ext cx="2189162" cy="218916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342" name="Picture 17" descr="s4_result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51500" y="3789363"/>
            <a:ext cx="2189163" cy="218916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343" name="AutoShape 18"/>
          <p:cNvSpPr>
            <a:spLocks/>
          </p:cNvSpPr>
          <p:nvPr/>
        </p:nvSpPr>
        <p:spPr bwMode="auto">
          <a:xfrm>
            <a:off x="3203575" y="1557338"/>
            <a:ext cx="647700" cy="354012"/>
          </a:xfrm>
          <a:prstGeom prst="callout1">
            <a:avLst>
              <a:gd name="adj1" fmla="val -21523"/>
              <a:gd name="adj2" fmla="val 82352"/>
              <a:gd name="adj3" fmla="val -21523"/>
              <a:gd name="adj4" fmla="val -55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s1</a:t>
            </a:r>
            <a:endParaRPr lang="ru-RU" altLang="zh-CN" sz="1800">
              <a:solidFill>
                <a:schemeClr val="tx1"/>
              </a:solidFill>
            </a:endParaRPr>
          </a:p>
        </p:txBody>
      </p:sp>
      <p:sp>
        <p:nvSpPr>
          <p:cNvPr id="14344" name="AutoShape 19"/>
          <p:cNvSpPr>
            <a:spLocks/>
          </p:cNvSpPr>
          <p:nvPr/>
        </p:nvSpPr>
        <p:spPr bwMode="auto">
          <a:xfrm>
            <a:off x="3203575" y="4005263"/>
            <a:ext cx="647700" cy="354012"/>
          </a:xfrm>
          <a:prstGeom prst="callout1">
            <a:avLst>
              <a:gd name="adj1" fmla="val -21523"/>
              <a:gd name="adj2" fmla="val 82352"/>
              <a:gd name="adj3" fmla="val -21523"/>
              <a:gd name="adj4" fmla="val -55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s3</a:t>
            </a:r>
            <a:endParaRPr lang="ru-RU" altLang="zh-CN" sz="1800">
              <a:solidFill>
                <a:schemeClr val="tx1"/>
              </a:solidFill>
            </a:endParaRPr>
          </a:p>
        </p:txBody>
      </p:sp>
      <p:sp>
        <p:nvSpPr>
          <p:cNvPr id="14345" name="AutoShape 20"/>
          <p:cNvSpPr>
            <a:spLocks/>
          </p:cNvSpPr>
          <p:nvPr/>
        </p:nvSpPr>
        <p:spPr bwMode="auto">
          <a:xfrm>
            <a:off x="4716463" y="1557338"/>
            <a:ext cx="647700" cy="354012"/>
          </a:xfrm>
          <a:prstGeom prst="callout1">
            <a:avLst>
              <a:gd name="adj1" fmla="val -21523"/>
              <a:gd name="adj2" fmla="val 17648"/>
              <a:gd name="adj3" fmla="val -21523"/>
              <a:gd name="adj4" fmla="val 157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s2</a:t>
            </a:r>
            <a:endParaRPr lang="ru-RU" altLang="zh-CN" sz="1800">
              <a:solidFill>
                <a:schemeClr val="tx1"/>
              </a:solidFill>
            </a:endParaRPr>
          </a:p>
        </p:txBody>
      </p:sp>
      <p:sp>
        <p:nvSpPr>
          <p:cNvPr id="14346" name="AutoShape 21"/>
          <p:cNvSpPr>
            <a:spLocks/>
          </p:cNvSpPr>
          <p:nvPr/>
        </p:nvSpPr>
        <p:spPr bwMode="auto">
          <a:xfrm>
            <a:off x="4716463" y="4005263"/>
            <a:ext cx="647700" cy="354012"/>
          </a:xfrm>
          <a:prstGeom prst="callout1">
            <a:avLst>
              <a:gd name="adj1" fmla="val -21523"/>
              <a:gd name="adj2" fmla="val 17648"/>
              <a:gd name="adj3" fmla="val -21523"/>
              <a:gd name="adj4" fmla="val 157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s4</a:t>
            </a:r>
            <a:endParaRPr lang="ru-RU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08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Background &amp; Status</a:t>
            </a:r>
            <a:endParaRPr lang="ru-RU" altLang="zh-CN" b="1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628775"/>
            <a:ext cx="4824412" cy="4530725"/>
          </a:xfrm>
        </p:spPr>
        <p:txBody>
          <a:bodyPr/>
          <a:lstStyle/>
          <a:p>
            <a:pPr eaLnBrk="1" hangingPunct="1"/>
            <a:r>
              <a:rPr lang="en-US" sz="3200"/>
              <a:t>Data Sets           </a:t>
            </a:r>
          </a:p>
          <a:p>
            <a:pPr eaLnBrk="1" hangingPunct="1"/>
            <a:r>
              <a:rPr lang="en-US" sz="3200"/>
              <a:t>Clustering Algorithms</a:t>
            </a:r>
          </a:p>
          <a:p>
            <a:pPr eaLnBrk="1" hangingPunct="1"/>
            <a:r>
              <a:rPr lang="en-US" sz="3200"/>
              <a:t>What are we still struggling?</a:t>
            </a:r>
          </a:p>
        </p:txBody>
      </p:sp>
      <p:pic>
        <p:nvPicPr>
          <p:cNvPr id="40966" name="Picture 8" descr="strugg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797425"/>
            <a:ext cx="1092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AutoShape 11"/>
          <p:cNvSpPr>
            <a:spLocks noChangeArrowheads="1"/>
          </p:cNvSpPr>
          <p:nvPr/>
        </p:nvSpPr>
        <p:spPr bwMode="auto">
          <a:xfrm>
            <a:off x="5003800" y="2420938"/>
            <a:ext cx="2663825" cy="2214562"/>
          </a:xfrm>
          <a:prstGeom prst="cloudCallout">
            <a:avLst>
              <a:gd name="adj1" fmla="val -97139"/>
              <a:gd name="adj2" fmla="val 6111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-- How many clusters?</a:t>
            </a:r>
          </a:p>
          <a:p>
            <a:r>
              <a:rPr lang="en-US" sz="2000">
                <a:solidFill>
                  <a:schemeClr val="tx1"/>
                </a:solidFill>
              </a:rPr>
              <a:t>-- How good clustering?</a:t>
            </a:r>
          </a:p>
        </p:txBody>
      </p:sp>
    </p:spTree>
    <p:extLst>
      <p:ext uri="{BB962C8B-B14F-4D97-AF65-F5344CB8AC3E}">
        <p14:creationId xmlns:p14="http://schemas.microsoft.com/office/powerpoint/2010/main" val="16050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858897"/>
          </a:xfrm>
        </p:spPr>
        <p:txBody>
          <a:bodyPr/>
          <a:lstStyle/>
          <a:p>
            <a:pPr eaLnBrk="1" hangingPunct="1"/>
            <a:r>
              <a:rPr lang="en-US" b="1"/>
              <a:t>Problems</a:t>
            </a:r>
            <a:endParaRPr lang="ru-RU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628775"/>
            <a:ext cx="4537075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buFont typeface="Wingdings" pitchFamily="2" charset="2"/>
              <a:buChar char="v"/>
            </a:pPr>
            <a:r>
              <a:rPr lang="en-US" sz="3200" dirty="0"/>
              <a:t>How many clusters?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sz="3200" dirty="0"/>
              <a:t>How good clustering?</a:t>
            </a:r>
            <a:endParaRPr lang="ru-RU" altLang="zh-CN" sz="3200" dirty="0"/>
          </a:p>
        </p:txBody>
      </p:sp>
      <p:pic>
        <p:nvPicPr>
          <p:cNvPr id="7184" name="Picture 16" descr="data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3" y="1341438"/>
            <a:ext cx="3311525" cy="2395537"/>
          </a:xfrm>
          <a:noFill/>
        </p:spPr>
      </p:pic>
      <p:pic>
        <p:nvPicPr>
          <p:cNvPr id="7187" name="Picture 19" descr="data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3" y="3716338"/>
            <a:ext cx="3306762" cy="2371725"/>
          </a:xfrm>
          <a:noFill/>
        </p:spPr>
      </p:pic>
    </p:spTree>
    <p:extLst>
      <p:ext uri="{BB962C8B-B14F-4D97-AF65-F5344CB8AC3E}">
        <p14:creationId xmlns:p14="http://schemas.microsoft.com/office/powerpoint/2010/main" val="290174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125760"/>
            <a:ext cx="8229600" cy="1143000"/>
          </a:xfrm>
        </p:spPr>
        <p:txBody>
          <a:bodyPr/>
          <a:lstStyle/>
          <a:p>
            <a:r>
              <a:rPr lang="zh-CN" altLang="ru-RU" sz="3400" dirty="0">
                <a:ea typeface="宋体" pitchFamily="2" charset="-122"/>
              </a:rPr>
              <a:t>“</a:t>
            </a:r>
            <a:r>
              <a:rPr lang="en-US" sz="3400" dirty="0"/>
              <a:t>C</a:t>
            </a:r>
            <a:r>
              <a:rPr lang="ru-RU" altLang="zh-CN" sz="3400" dirty="0"/>
              <a:t>lusters are in the eye of the beholder”!</a:t>
            </a:r>
          </a:p>
        </p:txBody>
      </p:sp>
      <p:pic>
        <p:nvPicPr>
          <p:cNvPr id="8806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3613" y="1412875"/>
            <a:ext cx="3463925" cy="2260600"/>
          </a:xfrm>
          <a:noFill/>
          <a:ln/>
        </p:spPr>
      </p:pic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412875"/>
            <a:ext cx="3384550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50825" y="3597275"/>
            <a:ext cx="860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Figure1. (a) a data set consists 3 clusters. (b) the results by k-means when asking 4 clusters.</a:t>
            </a:r>
            <a:endParaRPr lang="ru-RU" altLang="zh-CN" sz="1600"/>
          </a:p>
        </p:txBody>
      </p:sp>
      <p:pic>
        <p:nvPicPr>
          <p:cNvPr id="88070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3903663"/>
            <a:ext cx="2740025" cy="2189162"/>
          </a:xfrm>
          <a:noFill/>
          <a:ln/>
        </p:spPr>
      </p:pic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914775"/>
            <a:ext cx="2952750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323850" y="6092825"/>
            <a:ext cx="860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Figure2. different partition results from DBSCAN with different input parameter values.</a:t>
            </a:r>
            <a:endParaRPr lang="ru-RU" altLang="zh-CN" sz="1600"/>
          </a:p>
        </p:txBody>
      </p:sp>
    </p:spTree>
    <p:extLst>
      <p:ext uri="{BB962C8B-B14F-4D97-AF65-F5344CB8AC3E}">
        <p14:creationId xmlns:p14="http://schemas.microsoft.com/office/powerpoint/2010/main" val="25211810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Why?</a:t>
            </a:r>
            <a:endParaRPr lang="ru-RU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52562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Evaluate the clustering results, especially in high dimensional data space</a:t>
            </a:r>
          </a:p>
          <a:p>
            <a:r>
              <a:rPr lang="ru-RU" altLang="zh-CN" dirty="0"/>
              <a:t>To compare clustering algorithms</a:t>
            </a:r>
            <a:endParaRPr lang="en-US" dirty="0"/>
          </a:p>
          <a:p>
            <a:r>
              <a:rPr lang="ru-RU" altLang="zh-CN" dirty="0"/>
              <a:t>To compare two sets of clusters</a:t>
            </a:r>
            <a:endParaRPr lang="en-US" dirty="0"/>
          </a:p>
          <a:p>
            <a:r>
              <a:rPr lang="ru-RU" altLang="zh-CN" dirty="0"/>
              <a:t>To compare two clusters</a:t>
            </a:r>
            <a:endParaRPr lang="en-US" dirty="0"/>
          </a:p>
          <a:p>
            <a:endParaRPr lang="en-US" dirty="0"/>
          </a:p>
          <a:p>
            <a:endParaRPr lang="ru-RU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90036"/>
            <a:ext cx="52578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45024"/>
            <a:ext cx="5185792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36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rao">
  <a:themeElements>
    <a:clrScheme name="wrao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rao">
      <a:majorFont>
        <a:latin typeface="Comic Sans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wrao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ao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wrao</Template>
  <TotalTime>7996</TotalTime>
  <Words>879</Words>
  <Application>Microsoft Macintosh PowerPoint</Application>
  <PresentationFormat>全屏显示(4:3)</PresentationFormat>
  <Paragraphs>149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 Unicode MS</vt:lpstr>
      <vt:lpstr>Arial</vt:lpstr>
      <vt:lpstr>Calibri</vt:lpstr>
      <vt:lpstr>Comic Sans MS</vt:lpstr>
      <vt:lpstr>Helvetica</vt:lpstr>
      <vt:lpstr>Times New Roman</vt:lpstr>
      <vt:lpstr>Wingdings</vt:lpstr>
      <vt:lpstr>wrao</vt:lpstr>
      <vt:lpstr>Equation</vt:lpstr>
      <vt:lpstr> Big Data Analysis and Mining</vt:lpstr>
      <vt:lpstr>Background &amp; Status</vt:lpstr>
      <vt:lpstr>Data Sets:</vt:lpstr>
      <vt:lpstr>Background &amp; Status</vt:lpstr>
      <vt:lpstr>Clustering Results</vt:lpstr>
      <vt:lpstr>Background &amp; Status</vt:lpstr>
      <vt:lpstr>Problems</vt:lpstr>
      <vt:lpstr>“Clusters are in the eye of the beholder”!</vt:lpstr>
      <vt:lpstr>Why?</vt:lpstr>
      <vt:lpstr>Different Aspects</vt:lpstr>
      <vt:lpstr>Measures of Cluster Validity</vt:lpstr>
      <vt:lpstr>Survey</vt:lpstr>
      <vt:lpstr>Sum-of-square based index</vt:lpstr>
      <vt:lpstr>Sum-of-square based index</vt:lpstr>
      <vt:lpstr>Internal Index</vt:lpstr>
      <vt:lpstr>External Validity</vt:lpstr>
      <vt:lpstr>External Index (1)</vt:lpstr>
      <vt:lpstr>External Index (2)</vt:lpstr>
      <vt:lpstr>A test</vt:lpstr>
      <vt:lpstr>Determining the K</vt:lpstr>
      <vt:lpstr>Cluster Validity in Image Segmentation</vt:lpstr>
      <vt:lpstr>Text categorization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and Big Data</dc:title>
  <dc:creator>wrao</dc:creator>
  <cp:lastModifiedBy>Microsoft Office User</cp:lastModifiedBy>
  <cp:revision>291</cp:revision>
  <cp:lastPrinted>2015-10-16T08:40:47Z</cp:lastPrinted>
  <dcterms:created xsi:type="dcterms:W3CDTF">2014-02-20T02:49:06Z</dcterms:created>
  <dcterms:modified xsi:type="dcterms:W3CDTF">2021-04-01T03:46:57Z</dcterms:modified>
</cp:coreProperties>
</file>