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sldIdLst>
    <p:sldId id="256" r:id="rId2"/>
    <p:sldId id="457" r:id="rId3"/>
    <p:sldId id="458" r:id="rId4"/>
    <p:sldId id="460" r:id="rId5"/>
    <p:sldId id="459" r:id="rId6"/>
    <p:sldId id="454" r:id="rId7"/>
    <p:sldId id="455" r:id="rId8"/>
    <p:sldId id="482" r:id="rId9"/>
    <p:sldId id="481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7" r:id="rId22"/>
    <p:sldId id="478" r:id="rId23"/>
    <p:sldId id="479" r:id="rId24"/>
    <p:sldId id="499" r:id="rId25"/>
    <p:sldId id="500" r:id="rId26"/>
    <p:sldId id="590" r:id="rId27"/>
    <p:sldId id="594" r:id="rId28"/>
    <p:sldId id="576" r:id="rId29"/>
    <p:sldId id="589" r:id="rId30"/>
    <p:sldId id="583" r:id="rId31"/>
    <p:sldId id="483" r:id="rId32"/>
    <p:sldId id="484" r:id="rId33"/>
    <p:sldId id="497" r:id="rId34"/>
    <p:sldId id="485" r:id="rId35"/>
    <p:sldId id="488" r:id="rId36"/>
    <p:sldId id="489" r:id="rId37"/>
    <p:sldId id="490" r:id="rId38"/>
    <p:sldId id="498" r:id="rId39"/>
    <p:sldId id="491" r:id="rId40"/>
    <p:sldId id="492" r:id="rId41"/>
    <p:sldId id="493" r:id="rId42"/>
    <p:sldId id="494" r:id="rId43"/>
    <p:sldId id="495" r:id="rId44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FF99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 autoAdjust="0"/>
  </p:normalViewPr>
  <p:slideViewPr>
    <p:cSldViewPr>
      <p:cViewPr varScale="1">
        <p:scale>
          <a:sx n="113" d="100"/>
          <a:sy n="113" d="100"/>
        </p:scale>
        <p:origin x="160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D886CC-0D26-46BB-84EA-22EA378C4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650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BECC802-3991-4A1E-83DC-63CB7E668FE3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DD0B4BD-59DA-43E2-BC9A-43477BA7E6E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8800173-B7FA-4BCD-A36C-5FB371435E61}" type="slidenum">
              <a:rPr lang="en-GB" altLang="en-US" smtClean="0">
                <a:solidFill>
                  <a:srgbClr val="000000"/>
                </a:solidFill>
                <a:ea typeface="DejaVu Sans"/>
                <a:cs typeface="DejaVu Sans"/>
              </a:rPr>
              <a:pPr/>
              <a:t>4</a:t>
            </a:fld>
            <a:endParaRPr lang="en-GB" altLang="en-US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886CC-0D26-46BB-84EA-22EA378C495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27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86D5DB0-E022-40F9-BB58-35C76050CE01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75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75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75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75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0F60F9A0-858C-4889-BDFD-B4A312D155D1}" type="slidenum">
              <a:rPr lang="en-US" altLang="zh-CN" sz="1200">
                <a:latin typeface="Times New Roman" pitchFamily="18" charset="0"/>
                <a:cs typeface="Arial" pitchFamily="34" charset="0"/>
              </a:rPr>
              <a:pPr algn="r"/>
              <a:t>16</a:t>
            </a:fld>
            <a:endParaRPr lang="en-US" altLang="zh-CN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 lIns="91763" tIns="45883" rIns="91763" bIns="45883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73B4B-EE1C-44DA-B7EC-E517983C0395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604B-6FAD-4963-9C7F-5B4945F24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6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319D1-DB37-4A14-B817-D738513BBF05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D7DEC-05B1-4053-9390-814069E3E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37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2E9B9-5C93-455C-9845-6EDC7DD6D14E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BEDB-DAD3-48EC-A2CE-ABD126429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10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6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422DD-387E-49AD-94AE-ABB195C5B63E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70170-9ADB-4595-95E1-B41C7AF93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23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6C69-3E15-43B9-948E-0F61B1077EA6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FC92E-C79A-434D-A66B-AD49F7A86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43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D6D20-7903-4B27-A379-4D78B6026C51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58F78-F269-4605-B411-9FE6BDB93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27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13B47-1517-4FD9-9B0E-972849C9E076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A322A-AFEA-44F7-BEC6-C0E02FEBA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4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78DC9-CC21-4ABE-BFB6-9E97706C43E1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64ED-C703-4DF3-BA84-4D2975CE9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33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D2D-C700-4388-B5FF-1AB7CCEBDB0E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ECD2-7527-479C-AB3F-57D3F433C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89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FA47-F8E8-486B-A7BF-E03BA2AECCB6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CA417-0CBA-4C81-8AD7-287DCC730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9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026BA-718D-42E4-B044-D9F2A6F05610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AC551-0DB9-470B-9CAF-BC8A10CDD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6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CD46A-B5E9-42AD-BDE5-DF1424F30227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E142B-BF38-44DA-8D51-91A1A1FB6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98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6597650"/>
            <a:ext cx="2133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5E0DD54-A86E-42B3-9A35-9F06EEC76A04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8EF7140-F642-4211-BA77-B156741D9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3000" kern="1200">
          <a:solidFill>
            <a:srgbClr val="0000FF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46CA144-7DC6-4E21-9A41-7FCA2DE8BD60}" type="datetime1">
              <a:rPr lang="zh-CN" altLang="en-US" smtClean="0"/>
              <a:pPr/>
              <a:t>2023/4/11</a:t>
            </a:fld>
            <a:endParaRPr lang="en-US" altLang="zh-CN"/>
          </a:p>
        </p:txBody>
      </p:sp>
      <p:sp>
        <p:nvSpPr>
          <p:cNvPr id="307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58318BA-34E8-483B-9595-B3B24A216DBA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765175"/>
            <a:ext cx="8713788" cy="1470025"/>
          </a:xfrm>
        </p:spPr>
        <p:txBody>
          <a:bodyPr/>
          <a:lstStyle/>
          <a:p>
            <a:br>
              <a:rPr lang="en-US" altLang="zh-CN" sz="4900">
                <a:latin typeface="Calibri" pitchFamily="34" charset="0"/>
              </a:rPr>
            </a:br>
            <a:r>
              <a:rPr lang="en-US" altLang="zh-CN" sz="4900">
                <a:latin typeface="Calibri" pitchFamily="34" charset="0"/>
              </a:rPr>
              <a:t>Big Data Analysis and Mining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dirty="0" err="1"/>
              <a:t>Qinpei</a:t>
            </a:r>
            <a:r>
              <a:rPr lang="en-US" altLang="zh-CN" sz="2600" dirty="0"/>
              <a:t> Zhao </a:t>
            </a:r>
            <a:r>
              <a:rPr lang="zh-CN" altLang="en-US" sz="2600" dirty="0"/>
              <a:t>赵钦佩</a:t>
            </a:r>
            <a:r>
              <a:rPr lang="fi-FI" altLang="zh-CN" sz="2600" dirty="0"/>
              <a:t> </a:t>
            </a:r>
          </a:p>
          <a:p>
            <a:pPr>
              <a:lnSpc>
                <a:spcPct val="80000"/>
              </a:lnSpc>
            </a:pPr>
            <a:r>
              <a:rPr lang="fi-FI" altLang="zh-CN" sz="2000" dirty="0" err="1">
                <a:solidFill>
                  <a:srgbClr val="002060"/>
                </a:solidFill>
              </a:rPr>
              <a:t>qinpeizhao@tongji.edu.cn</a:t>
            </a:r>
            <a:endParaRPr lang="fi-FI" altLang="zh-CN" sz="20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endParaRPr lang="fi-FI" altLang="zh-CN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4843463" y="2492375"/>
            <a:ext cx="4211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 Classifier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 Classifiers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altLang="zh-CN" dirty="0"/>
              <a:t>Consider each attribute and class label as random variables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  <a:p>
            <a:r>
              <a:rPr lang="en-US" altLang="zh-CN" dirty="0"/>
              <a:t>Given a record with attributes 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Arial" pitchFamily="34" charset="0"/>
              </a:rPr>
              <a:t>…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Goal is to predict class </a:t>
            </a:r>
            <a:r>
              <a:rPr lang="en-US" altLang="zh-CN" i="1" dirty="0"/>
              <a:t>C</a:t>
            </a:r>
          </a:p>
          <a:p>
            <a:pPr lvl="1"/>
            <a:r>
              <a:rPr lang="en-US" altLang="zh-CN" dirty="0"/>
              <a:t>Specifically, we want to find the value of </a:t>
            </a:r>
            <a:r>
              <a:rPr lang="en-US" altLang="zh-CN" i="1" dirty="0"/>
              <a:t>C</a:t>
            </a:r>
            <a:r>
              <a:rPr lang="en-US" altLang="zh-CN" dirty="0"/>
              <a:t> that maximizes P(</a:t>
            </a:r>
            <a:r>
              <a:rPr lang="en-US" altLang="zh-CN" i="1" dirty="0"/>
              <a:t>C</a:t>
            </a:r>
            <a:r>
              <a:rPr lang="en-US" altLang="zh-CN" dirty="0"/>
              <a:t>|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baseline="-25000" dirty="0"/>
              <a:t>n 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Can we estimate P(</a:t>
            </a:r>
            <a:r>
              <a:rPr lang="en-US" altLang="zh-CN" i="1" dirty="0"/>
              <a:t>C</a:t>
            </a:r>
            <a:r>
              <a:rPr lang="en-US" altLang="zh-CN" dirty="0"/>
              <a:t>|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Arial" pitchFamily="34" charset="0"/>
              </a:rPr>
              <a:t>…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n </a:t>
            </a:r>
            <a:r>
              <a:rPr lang="en-US" altLang="zh-CN" dirty="0"/>
              <a:t>) directly from data?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 Classifiers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compute the posterior probability P(</a:t>
            </a:r>
            <a:r>
              <a:rPr lang="en-US" altLang="zh-CN" sz="2200" i="1" dirty="0"/>
              <a:t>C</a:t>
            </a:r>
            <a:r>
              <a:rPr lang="en-US" altLang="zh-CN" sz="2200" dirty="0"/>
              <a:t> |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n</a:t>
            </a:r>
            <a:r>
              <a:rPr lang="en-US" altLang="zh-CN" sz="2200" dirty="0"/>
              <a:t>) for all values of </a:t>
            </a:r>
            <a:r>
              <a:rPr lang="en-US" altLang="zh-CN" sz="2200" i="1" dirty="0"/>
              <a:t>C</a:t>
            </a:r>
            <a:r>
              <a:rPr lang="en-US" altLang="zh-CN" sz="2200" dirty="0"/>
              <a:t> using the Bayes theorem</a:t>
            </a:r>
          </a:p>
          <a:p>
            <a:pPr lvl="1">
              <a:lnSpc>
                <a:spcPct val="90000"/>
              </a:lnSpc>
            </a:pPr>
            <a:endParaRPr lang="en-US" altLang="zh-CN" sz="2200" dirty="0"/>
          </a:p>
          <a:p>
            <a:pPr lvl="1">
              <a:lnSpc>
                <a:spcPct val="90000"/>
              </a:lnSpc>
            </a:pPr>
            <a:endParaRPr lang="en-US" altLang="zh-CN" sz="22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Choose value of </a:t>
            </a:r>
            <a:r>
              <a:rPr lang="en-US" altLang="zh-CN" sz="2200" i="1" dirty="0"/>
              <a:t>C</a:t>
            </a:r>
            <a:r>
              <a:rPr lang="en-US" altLang="zh-CN" sz="2200" dirty="0"/>
              <a:t> that maximizes </a:t>
            </a:r>
            <a:br>
              <a:rPr lang="en-US" altLang="zh-CN" sz="2200" dirty="0"/>
            </a:br>
            <a:r>
              <a:rPr lang="en-US" altLang="zh-CN" sz="2200" dirty="0"/>
              <a:t>		P(</a:t>
            </a:r>
            <a:r>
              <a:rPr lang="en-US" altLang="zh-CN" sz="2200" i="1" dirty="0"/>
              <a:t>C</a:t>
            </a:r>
            <a:r>
              <a:rPr lang="en-US" altLang="zh-CN" sz="2200" dirty="0"/>
              <a:t> |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n</a:t>
            </a:r>
            <a:r>
              <a:rPr lang="en-US" altLang="zh-CN" sz="2200" dirty="0"/>
              <a:t>)</a:t>
            </a:r>
            <a:br>
              <a:rPr lang="en-US" altLang="zh-CN" sz="2200" dirty="0"/>
            </a:br>
            <a:endParaRPr lang="en-US" altLang="zh-CN" sz="2200" dirty="0"/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Equivalent to choosing value of </a:t>
            </a:r>
            <a:r>
              <a:rPr lang="en-US" altLang="zh-CN" sz="2200" i="1" dirty="0"/>
              <a:t>C</a:t>
            </a:r>
            <a:r>
              <a:rPr lang="en-US" altLang="zh-CN" sz="2200" dirty="0"/>
              <a:t> that maximizes</a:t>
            </a:r>
            <a:br>
              <a:rPr lang="en-US" altLang="zh-CN" sz="2200" dirty="0"/>
            </a:br>
            <a:r>
              <a:rPr lang="en-US" altLang="zh-CN" sz="2200" dirty="0"/>
              <a:t>     	P(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A</a:t>
            </a:r>
            <a:r>
              <a:rPr lang="en-US" altLang="zh-CN" sz="2200" baseline="-25000" dirty="0" err="1"/>
              <a:t>n</a:t>
            </a:r>
            <a:r>
              <a:rPr lang="en-US" altLang="zh-CN" sz="2200" dirty="0" err="1"/>
              <a:t>|</a:t>
            </a:r>
            <a:r>
              <a:rPr lang="en-US" altLang="zh-CN" sz="2200" i="1" dirty="0" err="1"/>
              <a:t>C</a:t>
            </a:r>
            <a:r>
              <a:rPr lang="en-US" altLang="zh-CN" sz="2200" dirty="0"/>
              <a:t>) P(</a:t>
            </a:r>
            <a:r>
              <a:rPr lang="en-US" altLang="zh-CN" sz="2200" i="1" dirty="0"/>
              <a:t>C</a:t>
            </a:r>
            <a:r>
              <a:rPr lang="en-US" altLang="zh-CN" sz="2200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200" dirty="0"/>
          </a:p>
          <a:p>
            <a:pPr>
              <a:lnSpc>
                <a:spcPct val="90000"/>
              </a:lnSpc>
            </a:pPr>
            <a:r>
              <a:rPr lang="en-US" altLang="zh-CN" sz="2600" dirty="0"/>
              <a:t>How to estimate P(</a:t>
            </a:r>
            <a:r>
              <a:rPr lang="en-US" altLang="zh-CN" sz="2600" i="1" dirty="0"/>
              <a:t>A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, </a:t>
            </a:r>
            <a:r>
              <a:rPr lang="en-US" altLang="zh-CN" sz="2600" i="1" dirty="0"/>
              <a:t>A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, </a:t>
            </a:r>
            <a:r>
              <a:rPr lang="en-US" altLang="zh-CN" sz="2600" dirty="0">
                <a:latin typeface="Arial" pitchFamily="34" charset="0"/>
              </a:rPr>
              <a:t>…</a:t>
            </a:r>
            <a:r>
              <a:rPr lang="en-US" altLang="zh-CN" sz="2600" dirty="0"/>
              <a:t>, </a:t>
            </a:r>
            <a:r>
              <a:rPr lang="en-US" altLang="zh-CN" sz="2600" i="1" dirty="0"/>
              <a:t>A</a:t>
            </a:r>
            <a:r>
              <a:rPr lang="en-US" altLang="zh-CN" sz="2600" baseline="-25000" dirty="0"/>
              <a:t>n </a:t>
            </a:r>
            <a:r>
              <a:rPr lang="en-US" altLang="zh-CN" sz="2600" dirty="0"/>
              <a:t>| </a:t>
            </a:r>
            <a:r>
              <a:rPr lang="en-US" altLang="zh-CN" sz="2600" i="1" dirty="0"/>
              <a:t>C</a:t>
            </a:r>
            <a:r>
              <a:rPr lang="en-US" altLang="zh-CN" sz="2600" dirty="0"/>
              <a:t> )?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828800" y="2479675"/>
          <a:ext cx="5791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864100" imgH="800100" progId="Equation.3">
                  <p:embed/>
                </p:oleObj>
              </mc:Choice>
              <mc:Fallback>
                <p:oleObj name="公式" r:id="rId2" imgW="4864100" imgH="80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79675"/>
                        <a:ext cx="5791200" cy="79692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线形标注 2(带边框和强调线) 1"/>
          <p:cNvSpPr/>
          <p:nvPr/>
        </p:nvSpPr>
        <p:spPr bwMode="auto">
          <a:xfrm>
            <a:off x="611560" y="3501008"/>
            <a:ext cx="2016224" cy="576064"/>
          </a:xfrm>
          <a:prstGeom prst="accentBorderCallout2">
            <a:avLst>
              <a:gd name="adj1" fmla="val 18750"/>
              <a:gd name="adj2" fmla="val -8333"/>
              <a:gd name="adj3" fmla="val 25857"/>
              <a:gd name="adj4" fmla="val -15990"/>
              <a:gd name="adj5" fmla="val -80077"/>
              <a:gd name="adj6" fmla="val 102808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posteriori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线形标注 2(带边框和强调线) 5"/>
          <p:cNvSpPr/>
          <p:nvPr/>
        </p:nvSpPr>
        <p:spPr bwMode="auto">
          <a:xfrm>
            <a:off x="5868144" y="3645024"/>
            <a:ext cx="2016224" cy="576064"/>
          </a:xfrm>
          <a:prstGeom prst="accentBorderCallout2">
            <a:avLst>
              <a:gd name="adj1" fmla="val 18750"/>
              <a:gd name="adj2" fmla="val -8333"/>
              <a:gd name="adj3" fmla="val 25857"/>
              <a:gd name="adj4" fmla="val -15990"/>
              <a:gd name="adj5" fmla="val -151151"/>
              <a:gd name="adj6" fmla="val -5496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likelihood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线形标注 2(带边框和强调线) 6"/>
          <p:cNvSpPr/>
          <p:nvPr/>
        </p:nvSpPr>
        <p:spPr bwMode="auto">
          <a:xfrm>
            <a:off x="6859481" y="1628800"/>
            <a:ext cx="2016224" cy="576064"/>
          </a:xfrm>
          <a:prstGeom prst="accentBorderCallout2">
            <a:avLst>
              <a:gd name="adj1" fmla="val 18750"/>
              <a:gd name="adj2" fmla="val -8333"/>
              <a:gd name="adj3" fmla="val 25857"/>
              <a:gd name="adj4" fmla="val -15990"/>
              <a:gd name="adj5" fmla="val 154468"/>
              <a:gd name="adj6" fmla="val 8719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prior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线形标注 2(带边框和强调线) 7"/>
          <p:cNvSpPr/>
          <p:nvPr/>
        </p:nvSpPr>
        <p:spPr bwMode="auto">
          <a:xfrm>
            <a:off x="6870002" y="4653136"/>
            <a:ext cx="2016224" cy="576064"/>
          </a:xfrm>
          <a:prstGeom prst="accentBorderCallout2">
            <a:avLst>
              <a:gd name="adj1" fmla="val 18750"/>
              <a:gd name="adj2" fmla="val -8333"/>
              <a:gd name="adj3" fmla="val 25857"/>
              <a:gd name="adj4" fmla="val -15990"/>
              <a:gd name="adj5" fmla="val -264870"/>
              <a:gd name="adj6" fmla="val -3189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evidence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528248" cy="4792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Assume independence among attributes 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when class is given:</a:t>
            </a:r>
            <a:r>
              <a:rPr lang="en-US" altLang="zh-CN" sz="2800" dirty="0"/>
              <a:t>   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P(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n </a:t>
            </a:r>
            <a:r>
              <a:rPr lang="en-US" altLang="zh-CN" sz="2400" dirty="0"/>
              <a:t>|</a:t>
            </a:r>
            <a:r>
              <a:rPr lang="en-US" altLang="zh-CN" sz="2400" i="1" dirty="0"/>
              <a:t>C</a:t>
            </a:r>
            <a:r>
              <a:rPr lang="en-US" altLang="zh-CN" sz="2400" dirty="0"/>
              <a:t>) = P(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| </a:t>
            </a:r>
            <a:r>
              <a:rPr lang="en-US" altLang="zh-CN" sz="2400" i="1" dirty="0" err="1"/>
              <a:t>C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) P(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| </a:t>
            </a:r>
            <a:r>
              <a:rPr lang="en-US" altLang="zh-CN" sz="2400" i="1" dirty="0" err="1"/>
              <a:t>C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)… P(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| </a:t>
            </a:r>
            <a:r>
              <a:rPr lang="en-US" altLang="zh-CN" sz="2400" i="1" dirty="0" err="1"/>
              <a:t>C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Can estimate P(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| </a:t>
            </a:r>
            <a:r>
              <a:rPr lang="en-US" altLang="zh-CN" sz="2400" i="1" dirty="0" err="1"/>
              <a:t>C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) for all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and </a:t>
            </a:r>
            <a:r>
              <a:rPr lang="en-US" altLang="zh-CN" sz="2400" i="1" dirty="0" err="1"/>
              <a:t>C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is a simplifying assumption which may be violated in reality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classifier that uses the Na</a:t>
            </a:r>
            <a:r>
              <a:rPr lang="en-US" altLang="zh-CN" sz="2400" dirty="0">
                <a:latin typeface="Arial" pitchFamily="34" charset="0"/>
              </a:rPr>
              <a:t>ï</a:t>
            </a:r>
            <a:r>
              <a:rPr lang="en-US" altLang="zh-CN" sz="2400" dirty="0"/>
              <a:t>ve Bayes assumption and computes the MAP hypothesis is called Na</a:t>
            </a:r>
            <a:r>
              <a:rPr lang="en-US" altLang="zh-CN" sz="2400" dirty="0">
                <a:latin typeface="Arial" pitchFamily="34" charset="0"/>
              </a:rPr>
              <a:t>ï</a:t>
            </a:r>
            <a:r>
              <a:rPr lang="en-US" altLang="zh-CN" sz="2400" dirty="0"/>
              <a:t>ve Bayes classifier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09600" y="5029200"/>
          <a:ext cx="78692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4100" imgH="342900" progId="Equation.3">
                  <p:embed/>
                </p:oleObj>
              </mc:Choice>
              <mc:Fallback>
                <p:oleObj name="Equation" r:id="rId2" imgW="35941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7869238" cy="7508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6475"/>
          </a:xfrm>
        </p:spPr>
        <p:txBody>
          <a:bodyPr/>
          <a:lstStyle/>
          <a:p>
            <a:r>
              <a:rPr lang="en-US" altLang="zh-CN" dirty="0"/>
              <a:t>Naïve Bayes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0783" y="6122892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MAP</a:t>
            </a:r>
            <a:r>
              <a:rPr lang="en-US" altLang="zh-CN" dirty="0"/>
              <a:t>: </a:t>
            </a:r>
            <a:r>
              <a:rPr lang="en-US" altLang="zh-CN" b="1" dirty="0"/>
              <a:t>m</a:t>
            </a:r>
            <a:r>
              <a:rPr lang="en-US" altLang="zh-CN" dirty="0"/>
              <a:t>aximum </a:t>
            </a:r>
            <a:r>
              <a:rPr lang="en-US" altLang="zh-CN" b="1" dirty="0"/>
              <a:t>a</a:t>
            </a:r>
            <a:r>
              <a:rPr lang="en-US" altLang="zh-CN" dirty="0"/>
              <a:t> </a:t>
            </a:r>
            <a:r>
              <a:rPr lang="en-US" altLang="zh-CN" b="1" dirty="0"/>
              <a:t>p</a:t>
            </a:r>
            <a:r>
              <a:rPr lang="en-US" altLang="zh-CN" dirty="0"/>
              <a:t>osterior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200" dirty="0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43400" y="1066800"/>
                <a:ext cx="4572000" cy="5181600"/>
              </a:xfrm>
            </p:spPr>
            <p:txBody>
              <a:bodyPr/>
              <a:lstStyle/>
              <a:p>
                <a:r>
                  <a:rPr lang="en-US" altLang="zh-CN" dirty="0"/>
                  <a:t>Class:  P(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) = </a:t>
                </a:r>
                <a:r>
                  <a:rPr lang="en-US" altLang="zh-CN" i="1" dirty="0" err="1"/>
                  <a:t>N</a:t>
                </a:r>
                <a:r>
                  <a:rPr lang="en-US" altLang="zh-CN" i="1" baseline="-25000" dirty="0" err="1"/>
                  <a:t>c</a:t>
                </a:r>
                <a:r>
                  <a:rPr lang="en-US" altLang="zh-CN" dirty="0"/>
                  <a:t>/</a:t>
                </a:r>
                <a:r>
                  <a:rPr lang="en-US" altLang="zh-CN" i="1" dirty="0"/>
                  <a:t>N</a:t>
                </a:r>
              </a:p>
              <a:p>
                <a:pPr lvl="1"/>
                <a:r>
                  <a:rPr lang="en-US" altLang="zh-CN" sz="2000" dirty="0"/>
                  <a:t>e.g.,  P(No) = 7/10, </a:t>
                </a:r>
                <a:br>
                  <a:rPr lang="en-US" altLang="zh-CN" sz="2000" dirty="0"/>
                </a:br>
                <a:r>
                  <a:rPr lang="en-US" altLang="zh-CN" sz="2000" dirty="0"/>
                  <a:t>	        P(Yes) = 3/10</a:t>
                </a:r>
              </a:p>
              <a:p>
                <a:pPr lvl="1">
                  <a:buFont typeface="Wingdings" pitchFamily="2" charset="2"/>
                  <a:buNone/>
                </a:pPr>
                <a:endParaRPr lang="en-US" altLang="zh-CN" sz="2000" dirty="0"/>
              </a:p>
              <a:p>
                <a:r>
                  <a:rPr lang="en-US" altLang="zh-CN" dirty="0"/>
                  <a:t>For discrete attributes:</a:t>
                </a:r>
                <a:br>
                  <a:rPr lang="en-US" altLang="zh-CN" dirty="0"/>
                </a:br>
                <a:r>
                  <a:rPr lang="en-US" altLang="zh-CN" sz="1000" dirty="0"/>
                  <a:t>  </a:t>
                </a:r>
                <a:br>
                  <a:rPr lang="en-US" altLang="zh-CN" sz="1000" dirty="0"/>
                </a:br>
                <a:r>
                  <a:rPr lang="en-US" altLang="zh-CN" dirty="0"/>
                  <a:t>     P(</a:t>
                </a:r>
                <a:r>
                  <a:rPr lang="en-US" altLang="zh-CN" i="1" dirty="0"/>
                  <a:t>A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 | </a:t>
                </a:r>
                <a:r>
                  <a:rPr lang="en-US" altLang="zh-CN" i="1" dirty="0" err="1"/>
                  <a:t>C</a:t>
                </a:r>
                <a:r>
                  <a:rPr lang="en-US" altLang="zh-CN" i="1" baseline="-25000" dirty="0" err="1"/>
                  <a:t>k</a:t>
                </a:r>
                <a:r>
                  <a:rPr lang="en-US" altLang="zh-CN" dirty="0"/>
                  <a:t>) = |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ik</a:t>
                </a:r>
                <a:r>
                  <a:rPr lang="en-US" altLang="zh-CN" dirty="0"/>
                  <a:t>|/ </a:t>
                </a:r>
                <a:r>
                  <a:rPr lang="en-US" altLang="zh-CN" i="1" dirty="0" err="1"/>
                  <a:t>N</a:t>
                </a:r>
                <a:r>
                  <a:rPr lang="en-US" altLang="zh-CN" baseline="-25000" dirty="0" err="1"/>
                  <a:t>c</a:t>
                </a:r>
                <a:r>
                  <a:rPr lang="en-US" altLang="zh-CN" baseline="-25000" dirty="0"/>
                  <a:t> </a:t>
                </a:r>
              </a:p>
              <a:p>
                <a:pPr lvl="1"/>
                <a:endParaRPr lang="en-US" altLang="zh-CN" sz="700" dirty="0"/>
              </a:p>
              <a:p>
                <a:pPr lvl="1"/>
                <a:r>
                  <a:rPr lang="en-US" altLang="zh-CN" sz="2200" dirty="0"/>
                  <a:t>where |</a:t>
                </a:r>
                <a:r>
                  <a:rPr lang="en-US" altLang="zh-CN" sz="2200" dirty="0" err="1"/>
                  <a:t>A</a:t>
                </a:r>
                <a:r>
                  <a:rPr lang="en-US" altLang="zh-CN" sz="2200" baseline="-25000" dirty="0" err="1"/>
                  <a:t>ik</a:t>
                </a:r>
                <a:r>
                  <a:rPr lang="en-US" altLang="zh-CN" sz="2200" dirty="0"/>
                  <a:t>| is number of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200" dirty="0"/>
                  <a:t> instances having attribute A</a:t>
                </a:r>
                <a:r>
                  <a:rPr lang="en-US" altLang="zh-CN" sz="2200" baseline="-25000" dirty="0"/>
                  <a:t>i</a:t>
                </a:r>
                <a:r>
                  <a:rPr lang="en-US" altLang="zh-CN" sz="2200" dirty="0"/>
                  <a:t> and belongs to class </a:t>
                </a:r>
                <a:r>
                  <a:rPr lang="en-US" altLang="zh-CN" sz="2200" dirty="0" err="1"/>
                  <a:t>C</a:t>
                </a:r>
                <a:r>
                  <a:rPr lang="en-US" altLang="zh-CN" sz="2200" baseline="-25000" dirty="0" err="1"/>
                  <a:t>k</a:t>
                </a:r>
                <a:endParaRPr lang="en-US" altLang="zh-CN" sz="2200" dirty="0"/>
              </a:p>
              <a:p>
                <a:pPr lvl="1"/>
                <a:r>
                  <a:rPr lang="en-US" altLang="zh-CN" sz="2200" dirty="0"/>
                  <a:t>Examples:</a:t>
                </a:r>
                <a:br>
                  <a:rPr lang="en-US" altLang="zh-CN" sz="2200" dirty="0"/>
                </a:br>
                <a:endParaRPr lang="en-US" altLang="zh-CN" sz="700" dirty="0"/>
              </a:p>
              <a:p>
                <a:pPr lvl="1">
                  <a:buFont typeface="Wingdings" pitchFamily="2" charset="2"/>
                  <a:buNone/>
                </a:pPr>
                <a:r>
                  <a:rPr lang="en-US" altLang="zh-CN" sz="2000" dirty="0"/>
                  <a:t>	P(Status=</a:t>
                </a:r>
                <a:r>
                  <a:rPr lang="en-US" altLang="zh-CN" sz="2000" dirty="0" err="1"/>
                  <a:t>Married|No</a:t>
                </a:r>
                <a:r>
                  <a:rPr lang="en-US" altLang="zh-CN" sz="2000" dirty="0"/>
                  <a:t>) = 4/7</a:t>
                </a:r>
                <a:br>
                  <a:rPr lang="en-US" altLang="zh-CN" sz="2000" baseline="-25000" dirty="0"/>
                </a:br>
                <a:r>
                  <a:rPr lang="en-US" altLang="zh-CN" sz="2000" dirty="0"/>
                  <a:t>P(Refund=</a:t>
                </a:r>
                <a:r>
                  <a:rPr lang="en-US" altLang="zh-CN" sz="2000" dirty="0" err="1"/>
                  <a:t>Yes|Yes</a:t>
                </a:r>
                <a:r>
                  <a:rPr lang="en-US" altLang="zh-CN" sz="2000" dirty="0"/>
                  <a:t>)=0</a:t>
                </a:r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0" y="1066800"/>
                <a:ext cx="4572000" cy="5181600"/>
              </a:xfrm>
              <a:blipFill rotWithShape="1">
                <a:blip r:embed="rId3"/>
                <a:stretch>
                  <a:fillRect l="-1333" t="-1529" b="-1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52400" y="15240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392168" imgH="5334000" progId="Visio.Drawing.6">
                  <p:embed/>
                </p:oleObj>
              </mc:Choice>
              <mc:Fallback>
                <p:oleObj name="VISIO" r:id="rId4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152400" y="15240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975"/>
            <a:ext cx="8424167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For continuous attributes: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Discretize</a:t>
            </a:r>
            <a:r>
              <a:rPr lang="en-US" altLang="zh-CN" dirty="0"/>
              <a:t> the range into bins (Bernoulli-distributed)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 one ordinal attribute per bin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 violates independence assumption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Two-way split:</a:t>
            </a:r>
            <a:r>
              <a:rPr lang="en-US" altLang="zh-CN" dirty="0"/>
              <a:t>  (A &lt; v) or (A &gt; v)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 choose only one of the two splits as new attribute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Probability density estimation: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 Assume attribute follows a normal distribution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 Use data to estimate parameters of distribution </a:t>
            </a:r>
            <a:br>
              <a:rPr lang="en-US" altLang="zh-CN" dirty="0"/>
            </a:br>
            <a:r>
              <a:rPr lang="en-US" altLang="zh-CN" dirty="0"/>
              <a:t>   (e.g., mean and standard deviation)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 Once probability distribution is known, can use it to estimate the conditional probability P(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|c</a:t>
            </a:r>
            <a:r>
              <a:rPr lang="en-US" altLang="zh-CN" dirty="0"/>
              <a:t>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200" dirty="0"/>
              <a:t>How to Estimate Probabilities from Data?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066800"/>
            <a:ext cx="4419600" cy="5181600"/>
          </a:xfrm>
        </p:spPr>
        <p:txBody>
          <a:bodyPr/>
          <a:lstStyle/>
          <a:p>
            <a:r>
              <a:rPr lang="en-US" altLang="zh-CN" sz="2600" dirty="0"/>
              <a:t>Normal distribution:</a:t>
            </a:r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1000" dirty="0"/>
          </a:p>
          <a:p>
            <a:pPr lvl="1"/>
            <a:r>
              <a:rPr lang="en-US" altLang="zh-CN" sz="2200" dirty="0"/>
              <a:t>One for each (</a:t>
            </a:r>
            <a:r>
              <a:rPr lang="en-US" altLang="zh-CN" sz="2200" dirty="0" err="1"/>
              <a:t>A</a:t>
            </a:r>
            <a:r>
              <a:rPr lang="en-US" altLang="zh-CN" sz="2200" baseline="-25000" dirty="0" err="1"/>
              <a:t>i</a:t>
            </a:r>
            <a:r>
              <a:rPr lang="en-US" altLang="zh-CN" sz="2200" dirty="0" err="1"/>
              <a:t>,c</a:t>
            </a:r>
            <a:r>
              <a:rPr lang="en-US" altLang="zh-CN" sz="2200" baseline="-25000" dirty="0" err="1"/>
              <a:t>i</a:t>
            </a:r>
            <a:r>
              <a:rPr lang="en-US" altLang="zh-CN" sz="2200" dirty="0"/>
              <a:t>) pair</a:t>
            </a:r>
          </a:p>
          <a:p>
            <a:pPr lvl="1"/>
            <a:endParaRPr lang="en-US" altLang="zh-CN" sz="700" dirty="0"/>
          </a:p>
          <a:p>
            <a:r>
              <a:rPr lang="en-US" altLang="zh-CN" sz="2600" dirty="0"/>
              <a:t>For (Income, Class=No):</a:t>
            </a:r>
          </a:p>
          <a:p>
            <a:pPr lvl="1"/>
            <a:r>
              <a:rPr lang="en-US" altLang="zh-CN" sz="2200" dirty="0"/>
              <a:t>If Class=No</a:t>
            </a:r>
          </a:p>
          <a:p>
            <a:pPr lvl="2"/>
            <a:r>
              <a:rPr lang="en-US" altLang="zh-CN" sz="2100" dirty="0"/>
              <a:t> sample mean = 110</a:t>
            </a:r>
          </a:p>
          <a:p>
            <a:pPr lvl="2"/>
            <a:r>
              <a:rPr lang="en-US" altLang="zh-CN" sz="2100" dirty="0"/>
              <a:t> sample variance = 2975</a:t>
            </a:r>
          </a:p>
          <a:p>
            <a:pPr lvl="1">
              <a:buFont typeface="Wingdings" pitchFamily="2" charset="2"/>
              <a:buNone/>
            </a:pPr>
            <a:endParaRPr lang="en-US" altLang="zh-CN" sz="2200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04800" y="1143000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016500" y="1447800"/>
          <a:ext cx="39751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838200" progId="Equation.3">
                  <p:embed/>
                </p:oleObj>
              </mc:Choice>
              <mc:Fallback>
                <p:oleObj name="Equation" r:id="rId4" imgW="29718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447800"/>
                        <a:ext cx="39751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36538" y="5257800"/>
          <a:ext cx="85201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50000" imgH="787400" progId="Equation.3">
                  <p:embed/>
                </p:oleObj>
              </mc:Choice>
              <mc:Fallback>
                <p:oleObj name="Equation" r:id="rId6" imgW="63500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5257800"/>
                        <a:ext cx="852011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naïve Bayes - continuous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n-US" altLang="zh-CN" sz="3100" dirty="0"/>
              <a:t>Training Dataset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800000"/>
                </a:solidFill>
                <a:latin typeface="Tahoma" pitchFamily="34" charset="0"/>
                <a:cs typeface="Arial" pitchFamily="34" charset="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Tahoma" pitchFamily="34" charset="0"/>
                <a:cs typeface="Arial" pitchFamily="34" charset="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Tahoma" pitchFamily="34" charset="0"/>
                <a:cs typeface="Arial" pitchFamily="34" charset="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zh-CN" sz="2000" dirty="0">
              <a:latin typeface="Tahoma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tr-TR" altLang="zh-CN" sz="2000" b="1" dirty="0">
                <a:solidFill>
                  <a:srgbClr val="800000"/>
                </a:solidFill>
                <a:latin typeface="Tahoma" pitchFamily="34" charset="0"/>
                <a:cs typeface="Arial" pitchFamily="34" charset="0"/>
              </a:rPr>
              <a:t>New </a:t>
            </a:r>
            <a:r>
              <a:rPr lang="en-US" altLang="zh-CN" sz="2000" b="1" dirty="0">
                <a:solidFill>
                  <a:srgbClr val="800000"/>
                </a:solidFill>
                <a:latin typeface="Tahoma" pitchFamily="34" charset="0"/>
                <a:cs typeface="Arial" pitchFamily="34" charset="0"/>
              </a:rPr>
              <a:t>Data</a:t>
            </a:r>
            <a:r>
              <a:rPr lang="tr-TR" altLang="zh-CN" sz="2000" b="1" dirty="0">
                <a:solidFill>
                  <a:srgbClr val="800000"/>
                </a:solidFill>
                <a:latin typeface="Tahoma" pitchFamily="34" charset="0"/>
                <a:cs typeface="Arial" pitchFamily="34" charset="0"/>
              </a:rPr>
              <a:t>:</a:t>
            </a:r>
            <a:endParaRPr lang="en-US" altLang="zh-CN" sz="2000" dirty="0">
              <a:latin typeface="Tahoma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Tahoma" pitchFamily="34" charset="0"/>
                <a:cs typeface="Arial" pitchFamily="34" charset="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Tahoma" pitchFamily="34" charset="0"/>
                <a:cs typeface="Arial" pitchFamily="34" charset="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Tahoma" pitchFamily="34" charset="0"/>
                <a:cs typeface="Arial" pitchFamily="34" charset="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latin typeface="Tahoma" pitchFamily="34" charset="0"/>
                <a:cs typeface="Arial" pitchFamily="34" charset="0"/>
              </a:rPr>
              <a:t>Credit_rating</a:t>
            </a:r>
            <a:r>
              <a:rPr lang="en-US" altLang="zh-CN" sz="2000" dirty="0">
                <a:latin typeface="Tahoma" pitchFamily="34" charset="0"/>
                <a:cs typeface="Arial" pitchFamily="34" charset="0"/>
              </a:rPr>
              <a:t> = Fair)</a:t>
            </a:r>
          </a:p>
        </p:txBody>
      </p:sp>
      <p:graphicFrame>
        <p:nvGraphicFramePr>
          <p:cNvPr id="21511" name="Object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82765671"/>
              </p:ext>
            </p:extLst>
          </p:nvPr>
        </p:nvGraphicFramePr>
        <p:xfrm>
          <a:off x="3505200" y="1123950"/>
          <a:ext cx="5531296" cy="529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450032" imgH="4366260" progId="Excel.Sheet.8">
                  <p:embed/>
                </p:oleObj>
              </mc:Choice>
              <mc:Fallback>
                <p:oleObj name="Worksheet" r:id="rId3" imgW="4450032" imgH="4366260" progId="Excel.Sheet.8">
                  <p:embed/>
                  <p:pic>
                    <p:nvPicPr>
                      <p:cNvPr id="0" name="Object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23950"/>
                        <a:ext cx="5531296" cy="529431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r>
              <a:rPr lang="en-US" altLang="zh-CN" sz="3100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200" dirty="0"/>
                  <a:t>Given </a:t>
                </a:r>
                <a:r>
                  <a:rPr lang="en-US" altLang="zh-CN" sz="2200" i="1" dirty="0"/>
                  <a:t>X</a:t>
                </a:r>
                <a:r>
                  <a:rPr lang="en-US" altLang="zh-CN" sz="2200" dirty="0"/>
                  <a:t> (age &lt;=30, income=medium, student=yes, credit=fair)</a:t>
                </a:r>
              </a:p>
              <a:p>
                <a:pPr marL="0" indent="0">
                  <a:buNone/>
                </a:pPr>
                <a:r>
                  <a:rPr lang="en-US" altLang="zh-CN" sz="2200" b="1" dirty="0">
                    <a:solidFill>
                      <a:srgbClr val="800000"/>
                    </a:solidFill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200" dirty="0"/>
                  <a:t>, for </a:t>
                </a:r>
                <a:r>
                  <a:rPr lang="en-US" altLang="zh-CN" sz="2200" i="1" dirty="0"/>
                  <a:t>i </a:t>
                </a:r>
                <a:r>
                  <a:rPr lang="en-US" altLang="zh-CN" sz="2200" dirty="0"/>
                  <a:t>=1,2</a:t>
                </a:r>
                <a:endParaRPr lang="tr-TR" altLang="zh-CN" sz="2200" dirty="0"/>
              </a:p>
              <a:p>
                <a:pPr marL="0" indent="0">
                  <a:buFont typeface="Wingdings" pitchFamily="2" charset="2"/>
                  <a:buNone/>
                </a:pPr>
                <a:endParaRPr lang="tr-TR" altLang="zh-CN" sz="2200" dirty="0"/>
              </a:p>
              <a:p>
                <a:pPr marL="0" indent="0">
                  <a:buNone/>
                </a:pPr>
                <a:r>
                  <a:rPr lang="en-US" altLang="zh-CN" sz="2200" b="1" dirty="0"/>
                  <a:t>First step</a:t>
                </a:r>
                <a:r>
                  <a:rPr lang="en-US" altLang="zh-CN" sz="2200" dirty="0"/>
                  <a:t>: Compute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200" dirty="0"/>
                  <a:t>, the prior probability of each class can be</a:t>
                </a:r>
                <a:r>
                  <a:rPr lang="tr-TR" altLang="zh-CN" sz="2200" dirty="0"/>
                  <a:t> </a:t>
                </a:r>
                <a:r>
                  <a:rPr lang="en-US" altLang="zh-CN" sz="2200" dirty="0"/>
                  <a:t>computed based on the training tuples: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tr-TR" altLang="zh-CN" sz="2200" dirty="0"/>
                  <a:t>	</a:t>
                </a:r>
                <a:r>
                  <a:rPr lang="en-US" altLang="zh-CN" sz="2200" dirty="0"/>
                  <a:t>P(</a:t>
                </a:r>
                <a:r>
                  <a:rPr lang="en-US" altLang="zh-CN" sz="2200" dirty="0" err="1"/>
                  <a:t>buys_computer</a:t>
                </a:r>
                <a:r>
                  <a:rPr lang="en-US" altLang="zh-CN" sz="2200" dirty="0"/>
                  <a:t>=yes)=9/14=0.643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tr-TR" altLang="zh-CN" sz="2200" dirty="0"/>
                  <a:t>	</a:t>
                </a:r>
                <a:r>
                  <a:rPr lang="en-US" altLang="zh-CN" sz="2200" dirty="0"/>
                  <a:t>P(</a:t>
                </a:r>
                <a:r>
                  <a:rPr lang="en-US" altLang="zh-CN" sz="2200" dirty="0" err="1"/>
                  <a:t>buys_computer</a:t>
                </a:r>
                <a:r>
                  <a:rPr lang="en-US" altLang="zh-CN" sz="2200" dirty="0"/>
                  <a:t>=no)=5/14=0.357</a:t>
                </a: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963" t="-695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Given X (age &lt;=30, income=medium, student=yes, credit=fair)</a:t>
                </a:r>
              </a:p>
              <a:p>
                <a:pPr marL="0" indent="0">
                  <a:buNone/>
                </a:pPr>
                <a:r>
                  <a:rPr lang="en-US" altLang="zh-CN" sz="2000" b="1" dirty="0">
                    <a:solidFill>
                      <a:srgbClr val="800000"/>
                    </a:solidFill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/>
                  <a:t>, for </a:t>
                </a:r>
                <a:r>
                  <a:rPr lang="en-US" altLang="zh-CN" sz="2000" i="1" dirty="0"/>
                  <a:t>i </a:t>
                </a:r>
                <a:r>
                  <a:rPr lang="en-US" altLang="zh-CN" sz="2000" dirty="0"/>
                  <a:t>=1,2</a:t>
                </a:r>
                <a:endParaRPr lang="tr-TR" altLang="zh-CN" sz="2000" dirty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endParaRPr lang="tr-TR" altLang="zh-CN" sz="20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b="1" dirty="0"/>
                  <a:t>Second step:</a:t>
                </a:r>
                <a:r>
                  <a:rPr lang="en-US" altLang="zh-CN" sz="2000" dirty="0"/>
                  <a:t> compute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/>
                  <a:t>P(</a:t>
                </a:r>
                <a:r>
                  <a:rPr lang="en-US" altLang="zh-CN" sz="2000" b="1" dirty="0"/>
                  <a:t>X|buys_computer=yes</a:t>
                </a:r>
                <a:r>
                  <a:rPr lang="en-US" altLang="zh-CN" sz="2000" dirty="0"/>
                  <a:t>)= P(age &lt;=30 |</a:t>
                </a:r>
                <a:r>
                  <a:rPr lang="en-US" altLang="zh-CN" sz="2000" dirty="0" err="1"/>
                  <a:t>buys_computer</a:t>
                </a:r>
                <a:r>
                  <a:rPr lang="en-US" altLang="zh-CN" sz="2000" dirty="0"/>
                  <a:t>=yes)*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/>
                  <a:t>			</a:t>
                </a:r>
                <a:r>
                  <a:rPr lang="en-US" altLang="zh-CN" sz="2000" dirty="0"/>
                  <a:t>P(income=</a:t>
                </a:r>
                <a:r>
                  <a:rPr lang="en-US" altLang="zh-CN" sz="2000" dirty="0" err="1"/>
                  <a:t>medium|buys_computer</a:t>
                </a:r>
                <a:r>
                  <a:rPr lang="en-US" altLang="zh-CN" sz="2000" dirty="0"/>
                  <a:t>=yes) *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/>
                  <a:t>			</a:t>
                </a:r>
                <a:r>
                  <a:rPr lang="en-US" altLang="zh-CN" sz="2000" dirty="0"/>
                  <a:t>P(student=</a:t>
                </a:r>
                <a:r>
                  <a:rPr lang="en-US" altLang="zh-CN" sz="2000" dirty="0" err="1"/>
                  <a:t>yes|buys_computer</a:t>
                </a:r>
                <a:r>
                  <a:rPr lang="en-US" altLang="zh-CN" sz="2000" dirty="0"/>
                  <a:t>=yes)*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/>
                  <a:t>			</a:t>
                </a:r>
                <a:r>
                  <a:rPr lang="en-US" altLang="zh-CN" sz="2000" dirty="0"/>
                  <a:t>P(</a:t>
                </a:r>
                <a:r>
                  <a:rPr lang="en-US" altLang="zh-CN" sz="2000" dirty="0" err="1"/>
                  <a:t>credit_rating</a:t>
                </a:r>
                <a:r>
                  <a:rPr lang="en-US" altLang="zh-CN" sz="2000" dirty="0"/>
                  <a:t>=</a:t>
                </a:r>
                <a:r>
                  <a:rPr lang="en-US" altLang="zh-CN" sz="2000" dirty="0" err="1"/>
                  <a:t>fair|buys_computer</a:t>
                </a:r>
                <a:r>
                  <a:rPr lang="en-US" altLang="zh-CN" sz="2000" dirty="0"/>
                  <a:t>=yes)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/>
                  <a:t>			</a:t>
                </a:r>
                <a:r>
                  <a:rPr lang="en-US" altLang="zh-CN" sz="2000" dirty="0"/>
                  <a:t>= 0.044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chemeClr val="tx2"/>
                    </a:solidFill>
                  </a:rPr>
                  <a:t>P(age &lt;=30 |</a:t>
                </a:r>
                <a:r>
                  <a:rPr lang="en-US" altLang="zh-CN" sz="2000" dirty="0" err="1">
                    <a:solidFill>
                      <a:schemeClr val="tx2"/>
                    </a:solidFill>
                  </a:rPr>
                  <a:t>buys_computer</a:t>
                </a:r>
                <a:r>
                  <a:rPr lang="en-US" altLang="zh-CN" sz="2000" dirty="0">
                    <a:solidFill>
                      <a:schemeClr val="tx2"/>
                    </a:solidFill>
                  </a:rPr>
                  <a:t>=yes)=0.222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>
                    <a:solidFill>
                      <a:srgbClr val="009900"/>
                    </a:solidFill>
                  </a:rPr>
                  <a:t>P(income=</a:t>
                </a:r>
                <a:r>
                  <a:rPr lang="en-US" altLang="zh-CN" sz="2000" dirty="0" err="1">
                    <a:solidFill>
                      <a:srgbClr val="009900"/>
                    </a:solidFill>
                  </a:rPr>
                  <a:t>medium|buys_computer</a:t>
                </a:r>
                <a:r>
                  <a:rPr lang="en-US" altLang="zh-CN" sz="2000" dirty="0">
                    <a:solidFill>
                      <a:srgbClr val="009900"/>
                    </a:solidFill>
                  </a:rPr>
                  <a:t>=yes)=0.444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/>
                  <a:t>P(student=</a:t>
                </a:r>
                <a:r>
                  <a:rPr lang="en-US" altLang="zh-CN" sz="2000" dirty="0" err="1"/>
                  <a:t>yes|buys_computer</a:t>
                </a:r>
                <a:r>
                  <a:rPr lang="en-US" altLang="zh-CN" sz="2000" dirty="0"/>
                  <a:t>=yes)=6/9=0.667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>
                    <a:solidFill>
                      <a:srgbClr val="800000"/>
                    </a:solidFill>
                  </a:rPr>
                  <a:t>P(</a:t>
                </a:r>
                <a:r>
                  <a:rPr lang="en-US" altLang="zh-CN" sz="2000" dirty="0" err="1">
                    <a:solidFill>
                      <a:srgbClr val="800000"/>
                    </a:solidFill>
                  </a:rPr>
                  <a:t>credit_rating</a:t>
                </a:r>
                <a:r>
                  <a:rPr lang="en-US" altLang="zh-CN" sz="2000" dirty="0">
                    <a:solidFill>
                      <a:srgbClr val="800000"/>
                    </a:solidFill>
                  </a:rPr>
                  <a:t>=</a:t>
                </a:r>
                <a:r>
                  <a:rPr lang="en-US" altLang="zh-CN" sz="2000" dirty="0" err="1">
                    <a:solidFill>
                      <a:srgbClr val="800000"/>
                    </a:solidFill>
                  </a:rPr>
                  <a:t>fair|buys_computer</a:t>
                </a:r>
                <a:r>
                  <a:rPr lang="en-US" altLang="zh-CN" sz="2000" dirty="0">
                    <a:solidFill>
                      <a:srgbClr val="800000"/>
                    </a:solidFill>
                  </a:rPr>
                  <a:t>=yes)=6/9=0.667</a:t>
                </a: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15" t="-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r>
              <a:rPr lang="en-US" altLang="zh-CN" sz="3100" dirty="0"/>
              <a:t>An Example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/>
                  <a:t>Given </a:t>
                </a:r>
                <a:r>
                  <a:rPr lang="en-US" altLang="zh-CN" sz="2000" i="1" dirty="0"/>
                  <a:t>X</a:t>
                </a:r>
                <a:r>
                  <a:rPr lang="en-US" altLang="zh-CN" sz="2000" dirty="0"/>
                  <a:t> (age &lt;=30, income=medium, student=yes, credit=fair)</a:t>
                </a:r>
              </a:p>
              <a:p>
                <a:pPr marL="0" indent="0">
                  <a:buNone/>
                </a:pPr>
                <a:r>
                  <a:rPr lang="en-US" altLang="zh-CN" sz="2000" b="1" dirty="0">
                    <a:solidFill>
                      <a:srgbClr val="800000"/>
                    </a:solidFill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/>
                  <a:t>, for </a:t>
                </a:r>
                <a:r>
                  <a:rPr lang="en-US" altLang="zh-CN" sz="2000" i="1" dirty="0"/>
                  <a:t>i </a:t>
                </a:r>
                <a:r>
                  <a:rPr lang="en-US" altLang="zh-CN" sz="2000" dirty="0"/>
                  <a:t>=1,2</a:t>
                </a:r>
                <a:endParaRPr lang="tr-TR" altLang="zh-CN" sz="2000" dirty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endParaRPr lang="tr-TR" altLang="zh-CN" sz="20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b="1" dirty="0"/>
                  <a:t>Second step:</a:t>
                </a:r>
                <a:r>
                  <a:rPr lang="en-US" altLang="zh-CN" sz="2000" dirty="0"/>
                  <a:t> compute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/>
                  <a:t>P(</a:t>
                </a:r>
                <a:r>
                  <a:rPr lang="en-US" altLang="zh-CN" sz="2000" b="1" dirty="0" err="1"/>
                  <a:t>X|buys_computer</a:t>
                </a:r>
                <a:r>
                  <a:rPr lang="en-US" altLang="zh-CN" sz="2000" b="1" dirty="0"/>
                  <a:t>=no</a:t>
                </a:r>
                <a:r>
                  <a:rPr lang="en-US" altLang="zh-CN" sz="2000" dirty="0"/>
                  <a:t>)= P(age &lt;=30 |</a:t>
                </a:r>
                <a:r>
                  <a:rPr lang="en-US" altLang="zh-CN" sz="2000" dirty="0" err="1"/>
                  <a:t>buys_computer</a:t>
                </a:r>
                <a:r>
                  <a:rPr lang="en-US" altLang="zh-CN" sz="2000" dirty="0"/>
                  <a:t>=no)*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/>
                  <a:t>			</a:t>
                </a:r>
                <a:r>
                  <a:rPr lang="en-US" altLang="zh-CN" sz="2000" dirty="0"/>
                  <a:t>P(income=</a:t>
                </a:r>
                <a:r>
                  <a:rPr lang="en-US" altLang="zh-CN" sz="2000" dirty="0" err="1"/>
                  <a:t>medium|buys_computer</a:t>
                </a:r>
                <a:r>
                  <a:rPr lang="en-US" altLang="zh-CN" sz="2000" dirty="0"/>
                  <a:t>=no) *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/>
                  <a:t>			</a:t>
                </a:r>
                <a:r>
                  <a:rPr lang="en-US" altLang="zh-CN" sz="2000" dirty="0"/>
                  <a:t>P(student=</a:t>
                </a:r>
                <a:r>
                  <a:rPr lang="en-US" altLang="zh-CN" sz="2000" dirty="0" err="1"/>
                  <a:t>yes|buys_computer</a:t>
                </a:r>
                <a:r>
                  <a:rPr lang="en-US" altLang="zh-CN" sz="2000" dirty="0"/>
                  <a:t>=no) *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/>
                  <a:t>			</a:t>
                </a:r>
                <a:r>
                  <a:rPr lang="en-US" altLang="zh-CN" sz="2000" dirty="0"/>
                  <a:t>P(</a:t>
                </a:r>
                <a:r>
                  <a:rPr lang="en-US" altLang="zh-CN" sz="2000" dirty="0" err="1"/>
                  <a:t>credit_rating</a:t>
                </a:r>
                <a:r>
                  <a:rPr lang="en-US" altLang="zh-CN" sz="2000" dirty="0"/>
                  <a:t>=</a:t>
                </a:r>
                <a:r>
                  <a:rPr lang="en-US" altLang="zh-CN" sz="2000" dirty="0" err="1"/>
                  <a:t>fair|buys_computer</a:t>
                </a:r>
                <a:r>
                  <a:rPr lang="en-US" altLang="zh-CN" sz="2000" dirty="0"/>
                  <a:t>=no)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/>
                  <a:t>			</a:t>
                </a:r>
                <a:r>
                  <a:rPr lang="en-US" altLang="zh-CN" sz="2000" dirty="0"/>
                  <a:t>= 0.019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chemeClr val="tx2"/>
                    </a:solidFill>
                  </a:rPr>
                  <a:t>P(age &lt;=30 |</a:t>
                </a:r>
                <a:r>
                  <a:rPr lang="en-US" altLang="zh-CN" sz="2000" dirty="0" err="1">
                    <a:solidFill>
                      <a:schemeClr val="tx2"/>
                    </a:solidFill>
                  </a:rPr>
                  <a:t>buys_computer</a:t>
                </a:r>
                <a:r>
                  <a:rPr lang="en-US" altLang="zh-CN" sz="2000" dirty="0">
                    <a:solidFill>
                      <a:schemeClr val="tx2"/>
                    </a:solidFill>
                  </a:rPr>
                  <a:t>=no)=3/5=0.666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>
                    <a:solidFill>
                      <a:srgbClr val="009900"/>
                    </a:solidFill>
                  </a:rPr>
                  <a:t>P(income=</a:t>
                </a:r>
                <a:r>
                  <a:rPr lang="en-US" altLang="zh-CN" sz="2000" dirty="0" err="1">
                    <a:solidFill>
                      <a:srgbClr val="009900"/>
                    </a:solidFill>
                  </a:rPr>
                  <a:t>medium|buys_computer</a:t>
                </a:r>
                <a:r>
                  <a:rPr lang="en-US" altLang="zh-CN" sz="2000" dirty="0">
                    <a:solidFill>
                      <a:srgbClr val="009900"/>
                    </a:solidFill>
                  </a:rPr>
                  <a:t>=no)=2/5=0.400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/>
                  <a:t>P(</a:t>
                </a:r>
                <a:r>
                  <a:rPr lang="tr-TR" altLang="zh-CN" sz="2000" dirty="0"/>
                  <a:t>s</a:t>
                </a:r>
                <a:r>
                  <a:rPr lang="en-US" altLang="zh-CN" sz="2000" dirty="0" err="1"/>
                  <a:t>tudent</a:t>
                </a:r>
                <a:r>
                  <a:rPr lang="en-US" altLang="zh-CN" sz="2000" dirty="0"/>
                  <a:t>=</a:t>
                </a:r>
                <a:r>
                  <a:rPr lang="en-US" altLang="zh-CN" sz="2000" dirty="0" err="1"/>
                  <a:t>yes|buys_computer</a:t>
                </a:r>
                <a:r>
                  <a:rPr lang="en-US" altLang="zh-CN" sz="2000" dirty="0"/>
                  <a:t>=no)=1/5=0.200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>
                    <a:solidFill>
                      <a:srgbClr val="800000"/>
                    </a:solidFill>
                  </a:rPr>
                  <a:t>P(</a:t>
                </a:r>
                <a:r>
                  <a:rPr lang="en-US" altLang="zh-CN" sz="2000" dirty="0" err="1">
                    <a:solidFill>
                      <a:srgbClr val="800000"/>
                    </a:solidFill>
                  </a:rPr>
                  <a:t>credit_rating</a:t>
                </a:r>
                <a:r>
                  <a:rPr lang="en-US" altLang="zh-CN" sz="2000" dirty="0">
                    <a:solidFill>
                      <a:srgbClr val="800000"/>
                    </a:solidFill>
                  </a:rPr>
                  <a:t>=</a:t>
                </a:r>
                <a:r>
                  <a:rPr lang="en-US" altLang="zh-CN" sz="2000" dirty="0" err="1">
                    <a:solidFill>
                      <a:srgbClr val="800000"/>
                    </a:solidFill>
                  </a:rPr>
                  <a:t>fair|buys_computer</a:t>
                </a:r>
                <a:r>
                  <a:rPr lang="en-US" altLang="zh-CN" sz="2000" dirty="0">
                    <a:solidFill>
                      <a:srgbClr val="800000"/>
                    </a:solidFill>
                  </a:rPr>
                  <a:t>=no)=2/5=0.400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15" t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r>
              <a:rPr lang="en-US" altLang="zh-CN" sz="3100" dirty="0"/>
              <a:t>An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Things We’d Like to Do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Spam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Given an email, predict whether it is spam or not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Medical Diagnosis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Given a list of symptoms, predict whether a patient has disease X or not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Weather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Based on temperature, humidity, etc… predict if it will rain tomorrow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/>
                  <a:t>Given </a:t>
                </a:r>
                <a:r>
                  <a:rPr lang="en-US" altLang="zh-CN" sz="2000" i="1" dirty="0"/>
                  <a:t>X </a:t>
                </a:r>
                <a:r>
                  <a:rPr lang="en-US" altLang="zh-CN" sz="2000" dirty="0"/>
                  <a:t>(age &lt;=30, income=medium, student=yes, credit=fair)</a:t>
                </a:r>
              </a:p>
              <a:p>
                <a:pPr marL="0" indent="0">
                  <a:buNone/>
                </a:pPr>
                <a:r>
                  <a:rPr lang="en-US" altLang="zh-CN" sz="2000" b="1" dirty="0">
                    <a:solidFill>
                      <a:srgbClr val="800000"/>
                    </a:solidFill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/>
                  <a:t>, for </a:t>
                </a:r>
                <a:r>
                  <a:rPr lang="en-US" altLang="zh-CN" sz="2000" i="1" dirty="0"/>
                  <a:t>i </a:t>
                </a:r>
                <a:r>
                  <a:rPr lang="en-US" altLang="zh-CN" sz="2000" dirty="0"/>
                  <a:t>=1,2</a:t>
                </a:r>
                <a:endParaRPr lang="tr-TR" altLang="zh-CN" sz="2000" dirty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endParaRPr lang="tr-TR" altLang="zh-CN" sz="2000" dirty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</a:rPr>
                  <a:t>We have computed in the first and second steps: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/>
                  <a:t>	</a:t>
                </a:r>
                <a:r>
                  <a:rPr lang="en-US" altLang="zh-CN" sz="2000" dirty="0"/>
                  <a:t>P(</a:t>
                </a:r>
                <a:r>
                  <a:rPr lang="en-US" altLang="zh-CN" sz="2000" dirty="0" err="1"/>
                  <a:t>buys_computer</a:t>
                </a:r>
                <a:r>
                  <a:rPr lang="en-US" altLang="zh-CN" sz="2000" dirty="0"/>
                  <a:t>=yes)=9/14=0.643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/>
                  <a:t>	</a:t>
                </a:r>
                <a:r>
                  <a:rPr lang="en-US" altLang="zh-CN" sz="2000" dirty="0"/>
                  <a:t>P(</a:t>
                </a:r>
                <a:r>
                  <a:rPr lang="en-US" altLang="zh-CN" sz="2000" dirty="0" err="1"/>
                  <a:t>buys_computer</a:t>
                </a:r>
                <a:r>
                  <a:rPr lang="en-US" altLang="zh-CN" sz="2000" dirty="0"/>
                  <a:t>=no)=5/14=0.357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/>
                  <a:t>	</a:t>
                </a:r>
                <a:r>
                  <a:rPr lang="en-US" altLang="zh-CN" sz="2000" dirty="0"/>
                  <a:t>P(</a:t>
                </a:r>
                <a:r>
                  <a:rPr lang="en-US" altLang="zh-CN" sz="2000" dirty="0" err="1"/>
                  <a:t>X|buys_computer</a:t>
                </a:r>
                <a:r>
                  <a:rPr lang="en-US" altLang="zh-CN" sz="2000" dirty="0"/>
                  <a:t>=yes)= 0.044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/>
                  <a:t>	</a:t>
                </a:r>
                <a:r>
                  <a:rPr lang="en-US" altLang="zh-CN" sz="2000" dirty="0"/>
                  <a:t>P(</a:t>
                </a:r>
                <a:r>
                  <a:rPr lang="en-US" altLang="zh-CN" sz="2000" dirty="0" err="1"/>
                  <a:t>X|buys_computer</a:t>
                </a:r>
                <a:r>
                  <a:rPr lang="en-US" altLang="zh-CN" sz="2000" dirty="0"/>
                  <a:t>=no)= 0.019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endParaRPr lang="tr-TR" altLang="zh-CN" sz="20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b="1" dirty="0"/>
                  <a:t>Third step:</a:t>
                </a:r>
                <a:r>
                  <a:rPr lang="en-US" altLang="zh-CN" sz="2000" dirty="0"/>
                  <a:t> compute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/>
                  <a:t> for each class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/>
                  <a:t>P(</a:t>
                </a:r>
                <a:r>
                  <a:rPr lang="en-US" altLang="zh-CN" sz="2000" dirty="0" err="1"/>
                  <a:t>X|buys_computer</a:t>
                </a:r>
                <a:r>
                  <a:rPr lang="en-US" altLang="zh-CN" sz="2000" dirty="0"/>
                  <a:t>=yes)P(</a:t>
                </a:r>
                <a:r>
                  <a:rPr lang="en-US" altLang="zh-CN" sz="2000" dirty="0" err="1"/>
                  <a:t>buys_computer</a:t>
                </a:r>
                <a:r>
                  <a:rPr lang="en-US" altLang="zh-CN" sz="2000" dirty="0"/>
                  <a:t>=yes)=0.044 </a:t>
                </a:r>
                <a:r>
                  <a:rPr lang="tr-TR" altLang="zh-CN" sz="2000" dirty="0"/>
                  <a:t>x </a:t>
                </a:r>
                <a:r>
                  <a:rPr lang="en-US" altLang="zh-CN" sz="2000" dirty="0"/>
                  <a:t>0.643=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0.028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>
                    <a:solidFill>
                      <a:srgbClr val="009900"/>
                    </a:solidFill>
                  </a:rPr>
                  <a:t>P(</a:t>
                </a:r>
                <a:r>
                  <a:rPr lang="en-US" altLang="zh-CN" sz="2000" dirty="0" err="1">
                    <a:solidFill>
                      <a:srgbClr val="009900"/>
                    </a:solidFill>
                  </a:rPr>
                  <a:t>X|buys_computer</a:t>
                </a:r>
                <a:r>
                  <a:rPr lang="en-US" altLang="zh-CN" sz="2000" dirty="0">
                    <a:solidFill>
                      <a:srgbClr val="009900"/>
                    </a:solidFill>
                  </a:rPr>
                  <a:t>=no)P(</a:t>
                </a:r>
                <a:r>
                  <a:rPr lang="en-US" altLang="zh-CN" sz="2000" dirty="0" err="1">
                    <a:solidFill>
                      <a:srgbClr val="009900"/>
                    </a:solidFill>
                  </a:rPr>
                  <a:t>buys_computer</a:t>
                </a:r>
                <a:r>
                  <a:rPr lang="en-US" altLang="zh-CN" sz="2000" dirty="0">
                    <a:solidFill>
                      <a:srgbClr val="009900"/>
                    </a:solidFill>
                  </a:rPr>
                  <a:t>=no)=0.019 </a:t>
                </a:r>
                <a:r>
                  <a:rPr lang="tr-TR" altLang="zh-CN" sz="2000" dirty="0">
                    <a:solidFill>
                      <a:srgbClr val="009900"/>
                    </a:solidFill>
                  </a:rPr>
                  <a:t>x </a:t>
                </a:r>
                <a:r>
                  <a:rPr lang="en-US" altLang="zh-CN" sz="2000" dirty="0">
                    <a:solidFill>
                      <a:srgbClr val="009900"/>
                    </a:solidFill>
                  </a:rPr>
                  <a:t>0.357=0.007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/>
                  <a:t>The na</a:t>
                </a:r>
                <a:r>
                  <a:rPr lang="en-US" altLang="zh-CN" sz="2000" dirty="0">
                    <a:latin typeface="Arial" pitchFamily="34" charset="0"/>
                  </a:rPr>
                  <a:t>ï</a:t>
                </a:r>
                <a:r>
                  <a:rPr lang="en-US" altLang="zh-CN" sz="2000" dirty="0"/>
                  <a:t>ve Bayesian Classifier predicts </a:t>
                </a:r>
                <a:r>
                  <a:rPr lang="en-US" altLang="zh-CN" sz="2100" b="1" dirty="0"/>
                  <a:t>X belongs to class (</a:t>
                </a:r>
                <a:r>
                  <a:rPr lang="en-US" altLang="zh-CN" sz="2100" b="1" dirty="0">
                    <a:latin typeface="Arial" pitchFamily="34" charset="0"/>
                  </a:rPr>
                  <a:t>“</a:t>
                </a:r>
                <a:r>
                  <a:rPr lang="en-US" altLang="zh-CN" sz="2100" b="1" dirty="0" err="1"/>
                  <a:t>buys_computer</a:t>
                </a:r>
                <a:r>
                  <a:rPr lang="en-US" altLang="zh-CN" sz="2100" b="1" dirty="0"/>
                  <a:t> = yes</a:t>
                </a:r>
                <a:r>
                  <a:rPr lang="en-US" altLang="zh-CN" sz="2100" b="1" dirty="0">
                    <a:latin typeface="Arial" pitchFamily="34" charset="0"/>
                  </a:rPr>
                  <a:t>”</a:t>
                </a:r>
                <a:r>
                  <a:rPr lang="en-US" altLang="zh-CN" sz="2100" b="1" dirty="0"/>
                  <a:t>)</a:t>
                </a: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89" t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r>
              <a:rPr lang="en-US" altLang="zh-CN" sz="3100" dirty="0"/>
              <a:t>An Example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100"/>
              <a:t>Avoiding the 0-Probability Problem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/>
              <a:t>If one of the conditional probability is zero, then the entire expression becomes zero</a:t>
            </a:r>
          </a:p>
          <a:p>
            <a:r>
              <a:rPr lang="en-US" altLang="zh-CN" sz="2600"/>
              <a:t>Probability estimation:</a:t>
            </a:r>
          </a:p>
          <a:p>
            <a:pPr lvl="1">
              <a:buFont typeface="Wingdings" pitchFamily="2" charset="2"/>
              <a:buNone/>
            </a:pPr>
            <a:endParaRPr lang="en-US" altLang="zh-CN" sz="220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914400" y="3276600"/>
          <a:ext cx="4343400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1320800" progId="Equation.3">
                  <p:embed/>
                </p:oleObj>
              </mc:Choice>
              <mc:Fallback>
                <p:oleObj name="Equation" r:id="rId2" imgW="2120900" imgH="1320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4343400" cy="270351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019800" y="3581400"/>
            <a:ext cx="2743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Times New Roman" pitchFamily="18" charset="0"/>
              </a:rPr>
              <a:t>c</a:t>
            </a:r>
            <a:r>
              <a:rPr lang="en-US" altLang="zh-CN" sz="2000" dirty="0">
                <a:latin typeface="Times New Roman" pitchFamily="18" charset="0"/>
              </a:rPr>
              <a:t>: number of classes</a:t>
            </a:r>
          </a:p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</a:rPr>
              <a:t>: prior probability</a:t>
            </a:r>
          </a:p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Times New Roman" pitchFamily="18" charset="0"/>
              </a:rPr>
              <a:t>m</a:t>
            </a:r>
            <a:r>
              <a:rPr lang="en-US" altLang="zh-CN" sz="2000" dirty="0">
                <a:latin typeface="Times New Roman" pitchFamily="18" charset="0"/>
              </a:rPr>
              <a:t>: parameter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Naïve Bayes (Summary)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759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i="1" u="sng" dirty="0"/>
              <a:t>Advantage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Easy to implement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Good results obtained in most of the cases</a:t>
            </a:r>
          </a:p>
          <a:p>
            <a:pPr>
              <a:lnSpc>
                <a:spcPct val="90000"/>
              </a:lnSpc>
            </a:pPr>
            <a:r>
              <a:rPr lang="en-US" altLang="zh-CN" sz="2600" i="1" u="sng" dirty="0"/>
              <a:t>Disadvantage</a:t>
            </a:r>
          </a:p>
          <a:p>
            <a:pPr lvl="1"/>
            <a:r>
              <a:rPr lang="en-US" altLang="zh-CN" sz="2200" dirty="0"/>
              <a:t>Assumption: class conditional independence, </a:t>
            </a:r>
            <a:r>
              <a:rPr lang="tr-TR" altLang="zh-CN" sz="2200" dirty="0"/>
              <a:t>wh</a:t>
            </a:r>
            <a:r>
              <a:rPr lang="en-US" altLang="zh-CN" sz="2200" dirty="0" err="1"/>
              <a:t>ich</a:t>
            </a:r>
            <a:r>
              <a:rPr lang="en-US" altLang="zh-CN" sz="2200" dirty="0"/>
              <a:t> may cause loss of accuracy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/>
              <a:t>Independence assumption may not hold for some attribute. Practically, dependencies exist among variables</a:t>
            </a:r>
          </a:p>
          <a:p>
            <a:pPr lvl="2">
              <a:lnSpc>
                <a:spcPct val="90000"/>
              </a:lnSpc>
            </a:pPr>
            <a:r>
              <a:rPr lang="en-US" altLang="zh-CN" sz="1700" dirty="0"/>
              <a:t>E.g., hospitals: patients: profile: age, family, history etc. Symptoms: fever, cough etc. Disease: lung cancer, diabetes, etc.</a:t>
            </a:r>
          </a:p>
          <a:p>
            <a:pPr lvl="1">
              <a:lnSpc>
                <a:spcPct val="90000"/>
              </a:lnSpc>
            </a:pPr>
            <a:r>
              <a:rPr lang="en-US" altLang="zh-CN" sz="2100" dirty="0"/>
              <a:t>Use other techniques such as Bayesian Belief Networks (BBN)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Remember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spcAft>
                <a:spcPct val="35000"/>
              </a:spcAft>
            </a:pPr>
            <a:r>
              <a:rPr lang="en-GB" altLang="zh-CN" sz="2500" dirty="0"/>
              <a:t>Bayes’ rule can be turned into a classifier </a:t>
            </a:r>
          </a:p>
          <a:p>
            <a:pPr>
              <a:spcAft>
                <a:spcPct val="35000"/>
              </a:spcAft>
            </a:pPr>
            <a:r>
              <a:rPr lang="en-GB" altLang="zh-CN" sz="2500" dirty="0"/>
              <a:t>Maximum A Posteriori (MAP) hypothesis estimation incorporates prior knowledge; Max Likelihood (ML) doesn’t</a:t>
            </a:r>
          </a:p>
          <a:p>
            <a:pPr>
              <a:spcAft>
                <a:spcPct val="35000"/>
              </a:spcAft>
            </a:pPr>
            <a:r>
              <a:rPr lang="en-GB" altLang="zh-CN" sz="2500" dirty="0"/>
              <a:t>Naive Bayes Classifier is a simple but effective Bayesian classifier for vector data (i.e. data with several attributes) that assumes that attributes are independent given the class.</a:t>
            </a:r>
          </a:p>
          <a:p>
            <a:pPr>
              <a:spcAft>
                <a:spcPct val="35000"/>
              </a:spcAft>
            </a:pPr>
            <a:r>
              <a:rPr lang="en-GB" altLang="zh-CN" sz="2500" dirty="0"/>
              <a:t>Bayesian classification is a generative approach to classification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K-nearest neighbourhood (KNN)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3E92D3B-E026-631C-F867-4E7D66CCC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30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u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p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7EC7D77-A6B7-516C-E515-3B5255DBFF2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5" name="Picture 5" descr="j0345807">
              <a:extLst>
                <a:ext uri="{FF2B5EF4-FFF2-40B4-BE49-F238E27FC236}">
                  <a16:creationId xmlns:a16="http://schemas.microsoft.com/office/drawing/2014/main" id="{F57F84EF-899B-0BD7-F543-8CC3BA3E7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 descr="j0239589">
              <a:extLst>
                <a:ext uri="{FF2B5EF4-FFF2-40B4-BE49-F238E27FC236}">
                  <a16:creationId xmlns:a16="http://schemas.microsoft.com/office/drawing/2014/main" id="{B3B21583-402A-8168-A1DC-1BC75CD93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j0350383">
              <a:extLst>
                <a:ext uri="{FF2B5EF4-FFF2-40B4-BE49-F238E27FC236}">
                  <a16:creationId xmlns:a16="http://schemas.microsoft.com/office/drawing/2014/main" id="{F32A2028-10D4-3B36-F8C8-209A44974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 descr="j0330631">
              <a:extLst>
                <a:ext uri="{FF2B5EF4-FFF2-40B4-BE49-F238E27FC236}">
                  <a16:creationId xmlns:a16="http://schemas.microsoft.com/office/drawing/2014/main" id="{8A97DA5D-98C7-9861-5F74-A994E1BE6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 descr="j0350389">
              <a:extLst>
                <a:ext uri="{FF2B5EF4-FFF2-40B4-BE49-F238E27FC236}">
                  <a16:creationId xmlns:a16="http://schemas.microsoft.com/office/drawing/2014/main" id="{107C05F7-0C1C-ADB9-1465-CE4221C1E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 descr="j0350356">
              <a:extLst>
                <a:ext uri="{FF2B5EF4-FFF2-40B4-BE49-F238E27FC236}">
                  <a16:creationId xmlns:a16="http://schemas.microsoft.com/office/drawing/2014/main" id="{B13CE925-FF5F-7F9D-8697-12F4D4CBF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68D67627-7687-96D5-6080-44E209F7A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0BA24EB2-323B-5146-B66F-A479D3F1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CC813F98-56BA-E02A-8561-8E4C3C30D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745A6481-4B77-535A-7DB5-5D4B9422A60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CD86026F-C377-6CBD-1824-9E86F4E41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6ED2D2A5-0CFD-DB63-056D-0B827B272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17" name="Line 17">
                <a:extLst>
                  <a:ext uri="{FF2B5EF4-FFF2-40B4-BE49-F238E27FC236}">
                    <a16:creationId xmlns:a16="http://schemas.microsoft.com/office/drawing/2014/main" id="{9045214D-B718-4D4D-17AB-A4283CA98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96EE6C22-E528-1BDB-BAFB-49D0AF5B1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9">
                <a:extLst>
                  <a:ext uri="{FF2B5EF4-FFF2-40B4-BE49-F238E27FC236}">
                    <a16:creationId xmlns:a16="http://schemas.microsoft.com/office/drawing/2014/main" id="{97A77AE0-2416-CB2B-D669-DDEC14A0B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D3CB379C-8AB3-FA97-5CC8-820FA03E4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098905FB-3670-DB9A-D387-F0E2AAF66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B636E2DC-A84A-649C-65C6-095ED52274C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F2FD0131-2FEB-974B-5931-AC288CB7C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03166562-B34C-87CA-7A64-BC0FBF8EE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BFEAFF68-5E93-C8CD-74D2-A30085F4F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3AEEC5C7-80DC-5904-41C8-A152BB57E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80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K-nearest neighbourhood (KNN)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EEA98AE-A333-F03F-C082-A12D716EF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Requires the following: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A set of labeled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Proximity metric to compute distance/similarity between a pair of records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b="0" dirty="0"/>
              <a:t>e.g., Euclidean distance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value of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A method for using class labels of K nearest neighbors to determine the class label of unknown record (e.g., by taking majority vote)</a:t>
            </a:r>
          </a:p>
          <a:p>
            <a:pPr marL="457200" lvl="1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altLang="en-US" sz="1800" b="0" dirty="0"/>
          </a:p>
        </p:txBody>
      </p:sp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FBB0D6A3-53A0-C1CB-03D0-1FC7CC524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07454" imgH="8108144" progId="Visio.Drawing.6">
                  <p:embed/>
                </p:oleObj>
              </mc:Choice>
              <mc:Fallback>
                <p:oleObj name="Visio" r:id="rId2" imgW="7007454" imgH="8108144" progId="Visio.Drawing.6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069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How to Determine the class label of a Test Sample?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2" y="1143000"/>
                <a:ext cx="8504238" cy="5181600"/>
              </a:xfrm>
            </p:spPr>
            <p:txBody>
              <a:bodyPr/>
              <a:lstStyle/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Take the majority vote of class labels among the k-nearest neighbors</a:t>
                </a:r>
              </a:p>
              <a:p>
                <a:r>
                  <a:rPr lang="en-US" altLang="en-US" dirty="0"/>
                  <a:t>Weight the vote according to distance</a:t>
                </a:r>
              </a:p>
              <a:p>
                <a:pPr lvl="1"/>
                <a:r>
                  <a:rPr lang="en-US" altLang="en-US" dirty="0"/>
                  <a:t> weight factor,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baseline="30000" dirty="0"/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2" y="1143000"/>
                <a:ext cx="8504238" cy="5181600"/>
              </a:xfrm>
              <a:blipFill>
                <a:blip r:embed="rId2"/>
                <a:stretch>
                  <a:fillRect l="-716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60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Data preprocessing is often required</a:t>
            </a:r>
          </a:p>
          <a:p>
            <a:pPr lvl="1"/>
            <a:r>
              <a:rPr lang="en-US" altLang="en-US" sz="2400" dirty="0"/>
              <a:t>Attributes may have to be scaled to prevent distance measures from being dominated by one of the attributes</a:t>
            </a:r>
          </a:p>
          <a:p>
            <a:pPr lvl="2"/>
            <a:r>
              <a:rPr lang="en-US" altLang="en-US" sz="2200" dirty="0"/>
              <a:t>Example:</a:t>
            </a:r>
          </a:p>
          <a:p>
            <a:pPr lvl="3"/>
            <a:r>
              <a:rPr lang="en-US" altLang="en-US" dirty="0"/>
              <a:t> height of a person may vary from 1.5m to 1.8m</a:t>
            </a:r>
          </a:p>
          <a:p>
            <a:pPr lvl="3"/>
            <a:r>
              <a:rPr lang="en-US" altLang="en-US" dirty="0"/>
              <a:t> weight of a person may vary from 90lb to 300lb</a:t>
            </a:r>
          </a:p>
          <a:p>
            <a:pPr lvl="3"/>
            <a:r>
              <a:rPr lang="en-US" altLang="en-US" dirty="0"/>
              <a:t> income of a person may vary from $10K to $1M</a:t>
            </a:r>
          </a:p>
          <a:p>
            <a:pPr lvl="3"/>
            <a:endParaRPr lang="en-US" altLang="en-US" dirty="0"/>
          </a:p>
          <a:p>
            <a:pPr lvl="1"/>
            <a:r>
              <a:rPr lang="en-US" altLang="en-US" dirty="0"/>
              <a:t>Time series are often standardized to have 0 means a standard deviation of 1</a:t>
            </a:r>
          </a:p>
        </p:txBody>
      </p:sp>
    </p:spTree>
    <p:extLst>
      <p:ext uri="{BB962C8B-B14F-4D97-AF65-F5344CB8AC3E}">
        <p14:creationId xmlns:p14="http://schemas.microsoft.com/office/powerpoint/2010/main" val="2952550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Choosing the value of k:</a:t>
            </a:r>
          </a:p>
          <a:p>
            <a:pPr lvl="1"/>
            <a:r>
              <a:rPr lang="en-US" altLang="en-US" sz="2400"/>
              <a:t>If k is too small, sensitive to noise points</a:t>
            </a:r>
          </a:p>
          <a:p>
            <a:pPr lvl="1"/>
            <a:r>
              <a:rPr lang="en-US" altLang="en-US" sz="2400"/>
              <a:t>If k is too large, neighborhood may include points from other classes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82512" imgH="5298053" progId="Visio.Drawing.6">
                  <p:embed/>
                </p:oleObj>
              </mc:Choice>
              <mc:Fallback>
                <p:oleObj name="Visio" r:id="rId2" imgW="6582512" imgH="5298053" progId="Visio.Drawing.6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Nearest-neighbor classifiers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94" y="3276600"/>
            <a:ext cx="4038600" cy="319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181600" y="256499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/>
              <a:t>1-nn decision boundary is a </a:t>
            </a:r>
            <a:r>
              <a:rPr lang="en-US" altLang="en-US" sz="2400" b="0" dirty="0" err="1"/>
              <a:t>Voronoi</a:t>
            </a:r>
            <a:r>
              <a:rPr lang="en-US" altLang="en-US" sz="2400" b="0" dirty="0"/>
              <a:t> Diagram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990600"/>
            <a:ext cx="396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Nearest </a:t>
            </a:r>
            <a:r>
              <a:rPr lang="en-US" altLang="en-US" sz="2800" b="0" dirty="0"/>
              <a:t>neighbor</a:t>
            </a:r>
            <a:r>
              <a:rPr lang="en-US" altLang="en-US" sz="2400" b="0" dirty="0"/>
              <a:t> classifiers are local classifiers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24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They can produce decision boundaries of arbitrary shapes</a:t>
            </a:r>
            <a:r>
              <a:rPr lang="en-US" altLang="en-US" sz="18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034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Arial" pitchFamily="34" charset="0"/>
                <a:cs typeface="Arial" pitchFamily="34" charset="0"/>
              </a:rPr>
              <a:t>Digit Recognition</a:t>
            </a:r>
          </a:p>
          <a:p>
            <a:pPr eaLnBrk="1" hangingPunct="1"/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b="1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2000" b="1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2000" b="1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2000" b="1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CN" sz="2000" b="1">
                <a:latin typeface="Arial" pitchFamily="34" charset="0"/>
                <a:cs typeface="Arial" pitchFamily="34" charset="0"/>
              </a:rPr>
              <a:t>X</a:t>
            </a:r>
            <a:r>
              <a:rPr lang="en-US" altLang="zh-CN" sz="2000" b="1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000" b="1">
                <a:latin typeface="Arial" pitchFamily="34" charset="0"/>
                <a:cs typeface="Arial" pitchFamily="34" charset="0"/>
              </a:rPr>
              <a:t>,…,X</a:t>
            </a:r>
            <a:r>
              <a:rPr lang="en-US" altLang="zh-CN" sz="2000" b="1" baseline="-25000">
                <a:latin typeface="Arial" pitchFamily="34" charset="0"/>
                <a:cs typeface="Arial" pitchFamily="34" charset="0"/>
              </a:rPr>
              <a:t>n</a:t>
            </a:r>
            <a:r>
              <a:rPr lang="en-US" altLang="zh-CN" sz="2000" b="1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>
                <a:latin typeface="Arial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lang="en-US" altLang="zh-CN" sz="2000" b="1">
                <a:latin typeface="Arial" pitchFamily="34" charset="0"/>
                <a:cs typeface="Arial" pitchFamily="34" charset="0"/>
              </a:rPr>
              <a:t> {0,1} (Black vs. White pixels)</a:t>
            </a:r>
          </a:p>
          <a:p>
            <a:pPr eaLnBrk="1" hangingPunct="1"/>
            <a:r>
              <a:rPr lang="en-US" altLang="zh-CN" sz="2000" b="1">
                <a:latin typeface="Arial" pitchFamily="34" charset="0"/>
                <a:cs typeface="Arial" pitchFamily="34" charset="0"/>
              </a:rPr>
              <a:t>Y </a:t>
            </a:r>
            <a:r>
              <a:rPr lang="en-US" altLang="zh-CN" sz="2000" b="1">
                <a:latin typeface="Arial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lang="en-US" altLang="zh-CN" sz="2000" b="1">
                <a:latin typeface="Arial" pitchFamily="34" charset="0"/>
                <a:cs typeface="Arial" pitchFamily="34" charset="0"/>
              </a:rPr>
              <a:t> {5,6}  (predict whether a digit is a 5 or a 6)</a:t>
            </a:r>
          </a:p>
          <a:p>
            <a:pPr eaLnBrk="1" hangingPunct="1"/>
            <a:endParaRPr lang="en-US" altLang="zh-CN" b="1"/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4724400" y="2452688"/>
            <a:ext cx="2286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400"/>
              <a:t>Classifier</a:t>
            </a:r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8001000" y="2681288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/>
              <a:t>5</a:t>
            </a:r>
          </a:p>
        </p:txBody>
      </p:sp>
      <p:sp>
        <p:nvSpPr>
          <p:cNvPr id="5126" name="AutoShape 10"/>
          <p:cNvSpPr>
            <a:spLocks noChangeArrowheads="1"/>
          </p:cNvSpPr>
          <p:nvPr/>
        </p:nvSpPr>
        <p:spPr bwMode="auto">
          <a:xfrm>
            <a:off x="3708400" y="2909888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7" name="AutoShape 11"/>
          <p:cNvSpPr>
            <a:spLocks noChangeArrowheads="1"/>
          </p:cNvSpPr>
          <p:nvPr/>
        </p:nvSpPr>
        <p:spPr bwMode="auto">
          <a:xfrm>
            <a:off x="7192963" y="2909888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5128" name="Picture 12" descr="fiv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928813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KNN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having to compute distance to all objects in the training set</a:t>
            </a:r>
          </a:p>
          <a:p>
            <a:pPr lvl="1"/>
            <a:r>
              <a:rPr lang="en-US" dirty="0"/>
              <a:t>Multi-dimensional access methods (k-d trees)  </a:t>
            </a:r>
          </a:p>
          <a:p>
            <a:pPr lvl="1"/>
            <a:r>
              <a:rPr lang="en-US" dirty="0"/>
              <a:t>Fast approximate similarity search</a:t>
            </a:r>
          </a:p>
          <a:p>
            <a:pPr lvl="1"/>
            <a:r>
              <a:rPr lang="en-US" dirty="0"/>
              <a:t>Locality Sensitive Hashing (LSH) </a:t>
            </a:r>
          </a:p>
          <a:p>
            <a:r>
              <a:rPr lang="en-US" dirty="0"/>
              <a:t>Condensing</a:t>
            </a:r>
          </a:p>
          <a:p>
            <a:pPr lvl="1"/>
            <a:r>
              <a:rPr lang="en-US" dirty="0"/>
              <a:t>Determine a smaller set of objects that give the same performance</a:t>
            </a:r>
          </a:p>
          <a:p>
            <a:r>
              <a:rPr lang="en-US" dirty="0"/>
              <a:t>Editing</a:t>
            </a:r>
          </a:p>
          <a:p>
            <a:pPr lvl="1"/>
            <a:r>
              <a:rPr lang="en-US" dirty="0"/>
              <a:t>Remove objects to improve efficiency </a:t>
            </a:r>
          </a:p>
        </p:txBody>
      </p:sp>
    </p:spTree>
    <p:extLst>
      <p:ext uri="{BB962C8B-B14F-4D97-AF65-F5344CB8AC3E}">
        <p14:creationId xmlns:p14="http://schemas.microsoft.com/office/powerpoint/2010/main" val="4139069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Evaluating classifiers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68404"/>
          </a:xfrm>
        </p:spPr>
        <p:txBody>
          <a:bodyPr/>
          <a:lstStyle/>
          <a:p>
            <a:r>
              <a:rPr lang="en-US" altLang="zh-CN" dirty="0"/>
              <a:t>How well can a classifier be expected to perform on novel data?</a:t>
            </a:r>
          </a:p>
          <a:p>
            <a:r>
              <a:rPr lang="en-US" altLang="zh-CN" dirty="0"/>
              <a:t>Choice of performance measure</a:t>
            </a:r>
          </a:p>
          <a:p>
            <a:r>
              <a:rPr lang="en-US" altLang="zh-CN" dirty="0"/>
              <a:t>How close is the estimated performance to the true performance?</a:t>
            </a:r>
          </a:p>
          <a:p>
            <a:r>
              <a:rPr lang="en-US" altLang="zh-CN" dirty="0"/>
              <a:t>Comparing classifiers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47" y="4149080"/>
            <a:ext cx="3617979" cy="27134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2" t="32500" r="10298" b="35000"/>
          <a:stretch/>
        </p:blipFill>
        <p:spPr>
          <a:xfrm>
            <a:off x="7296262" y="48554"/>
            <a:ext cx="1808990" cy="9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8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Measuring classifier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374385" cy="5040412"/>
          </a:xfrm>
        </p:spPr>
        <p:txBody>
          <a:bodyPr/>
          <a:lstStyle/>
          <a:p>
            <a:r>
              <a:rPr lang="en-US" altLang="zh-CN" dirty="0"/>
              <a:t>Natural performance measure for classification problems: </a:t>
            </a:r>
            <a:r>
              <a:rPr lang="en-US" altLang="zh-CN" dirty="0">
                <a:solidFill>
                  <a:srgbClr val="C00000"/>
                </a:solidFill>
              </a:rPr>
              <a:t>error rate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C00000"/>
                </a:solidFill>
              </a:rPr>
              <a:t>accuracy</a:t>
            </a:r>
          </a:p>
          <a:p>
            <a:r>
              <a:rPr lang="en-US" altLang="zh-CN" dirty="0"/>
              <a:t>Higher accuracy does not necessarily imply better performance on target task</a:t>
            </a:r>
          </a:p>
          <a:p>
            <a:r>
              <a:rPr lang="en-US" altLang="zh-CN" dirty="0"/>
              <a:t>Implicit assumption: the class distribution among examples is relative balanced</a:t>
            </a:r>
          </a:p>
          <a:p>
            <a:r>
              <a:rPr lang="en-US" altLang="zh-CN" dirty="0"/>
              <a:t>Biased in favor of the majority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247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324" y="1124744"/>
            <a:ext cx="8374385" cy="5040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/>
              <a:t>Contingency table  </a:t>
            </a:r>
            <a:r>
              <a:rPr lang="en-US" altLang="zh-CN" dirty="0"/>
              <a:t>(</a:t>
            </a:r>
            <a:r>
              <a:rPr lang="en-US" altLang="zh-CN" i="1" dirty="0"/>
              <a:t>confusion matrix</a:t>
            </a:r>
            <a:r>
              <a:rPr lang="en-US" altLang="zh-CN" dirty="0"/>
              <a:t>)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TP: </a:t>
            </a:r>
            <a:r>
              <a:rPr lang="en-US" altLang="zh-CN" sz="2400" dirty="0"/>
              <a:t>number of true positives</a:t>
            </a:r>
          </a:p>
          <a:p>
            <a:pPr lvl="1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FP: </a:t>
            </a:r>
            <a:r>
              <a:rPr lang="en-US" altLang="zh-CN" sz="2400" dirty="0"/>
              <a:t>number of false positives </a:t>
            </a:r>
            <a:r>
              <a:rPr lang="en-US" altLang="zh-CN" dirty="0"/>
              <a:t>(</a:t>
            </a:r>
            <a:r>
              <a:rPr lang="en-US" altLang="zh-CN" sz="1600" dirty="0"/>
              <a:t>result positive, reality is not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TN: </a:t>
            </a:r>
            <a:r>
              <a:rPr lang="en-US" altLang="zh-CN" sz="2400" dirty="0"/>
              <a:t>number of true negatives</a:t>
            </a:r>
          </a:p>
          <a:p>
            <a:pPr lvl="1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FN: </a:t>
            </a:r>
            <a:r>
              <a:rPr lang="en-US" altLang="zh-CN" sz="2400" dirty="0"/>
              <a:t>number of false negatives </a:t>
            </a:r>
            <a:r>
              <a:rPr lang="en-US" altLang="zh-CN" dirty="0"/>
              <a:t>(</a:t>
            </a:r>
            <a:r>
              <a:rPr lang="en-US" altLang="zh-CN" sz="1600" dirty="0"/>
              <a:t>result negative, reality true)</a:t>
            </a:r>
          </a:p>
          <a:p>
            <a:pPr marL="344487" lvl="1" indent="0">
              <a:buNone/>
            </a:pPr>
            <a:endParaRPr lang="en-US" altLang="zh-CN" sz="16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71818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13176"/>
            <a:ext cx="85534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44" y="4802864"/>
            <a:ext cx="1406652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78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40768"/>
                <a:ext cx="8374385" cy="5040412"/>
              </a:xfrm>
            </p:spPr>
            <p:txBody>
              <a:bodyPr/>
              <a:lstStyle/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TP: </a:t>
                </a:r>
                <a:r>
                  <a:rPr lang="en-US" altLang="zh-CN" dirty="0"/>
                  <a:t>number of true positives</a:t>
                </a: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FP: </a:t>
                </a:r>
                <a:r>
                  <a:rPr lang="en-US" altLang="zh-CN" dirty="0"/>
                  <a:t>number of false positives (</a:t>
                </a:r>
                <a:r>
                  <a:rPr lang="en-US" altLang="zh-CN" sz="1600" dirty="0"/>
                  <a:t>result positive, reality is not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TN: </a:t>
                </a:r>
                <a:r>
                  <a:rPr lang="en-US" altLang="zh-CN" dirty="0"/>
                  <a:t>number of true negatives</a:t>
                </a: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FN: </a:t>
                </a:r>
                <a:r>
                  <a:rPr lang="en-US" altLang="zh-CN" dirty="0"/>
                  <a:t>number of false negatives (</a:t>
                </a:r>
                <a:r>
                  <a:rPr lang="en-US" altLang="zh-CN" sz="1600" dirty="0"/>
                  <a:t>result negative, reality true)</a:t>
                </a:r>
              </a:p>
              <a:p>
                <a:pPr marL="344487" lvl="1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𝐴𝑐𝑐𝑢𝑟𝑎𝑐𝑦</m:t>
                      </m:r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r>
                        <a:rPr lang="en-US" altLang="zh-CN" b="0" i="1" smtClean="0">
                          <a:latin typeface="Cambria Math"/>
                        </a:rPr>
                        <m:t>𝑇𝑃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𝑇𝑁</m:t>
                      </m:r>
                      <m:r>
                        <a:rPr lang="en-US" altLang="zh-CN" b="0" i="1" smtClean="0">
                          <a:latin typeface="Cambria Math"/>
                        </a:rPr>
                        <m:t>)/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With </a:t>
                </a:r>
                <a:r>
                  <a:rPr lang="en-US" altLang="zh-CN" b="1" i="1" dirty="0"/>
                  <a:t>k</a:t>
                </a:r>
                <a:r>
                  <a:rPr lang="en-US" altLang="zh-CN" dirty="0"/>
                  <a:t> classes, the contingency table becomes an </a:t>
                </a:r>
                <a:r>
                  <a:rPr lang="en-US" altLang="zh-CN" b="1" i="1" dirty="0"/>
                  <a:t>k*k</a:t>
                </a:r>
                <a:r>
                  <a:rPr lang="en-US" altLang="zh-CN" dirty="0"/>
                  <a:t> matrix containing the </a:t>
                </a:r>
                <a:r>
                  <a:rPr lang="en-US" altLang="zh-CN" b="1" i="1" dirty="0"/>
                  <a:t>k</a:t>
                </a:r>
                <a:r>
                  <a:rPr lang="en-US" altLang="zh-CN" dirty="0"/>
                  <a:t> correct classifications (the major diagonal entries) and </a:t>
                </a:r>
                <a:r>
                  <a:rPr lang="en-US" altLang="zh-CN" b="1" i="1" dirty="0"/>
                  <a:t>k</a:t>
                </a:r>
                <a:r>
                  <a:rPr lang="en-US" altLang="zh-CN" b="1" i="1" baseline="30000" dirty="0"/>
                  <a:t>2</a:t>
                </a:r>
                <a:r>
                  <a:rPr lang="en-US" altLang="zh-CN" b="1" i="1" dirty="0"/>
                  <a:t>-k</a:t>
                </a:r>
                <a:r>
                  <a:rPr lang="en-US" altLang="zh-CN" dirty="0"/>
                  <a:t> possible errors (the off-diagonal entries).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40768"/>
                <a:ext cx="8374385" cy="5040412"/>
              </a:xfrm>
              <a:blipFill rotWithShape="1">
                <a:blip r:embed="rId2"/>
                <a:stretch>
                  <a:fillRect t="-1209" r="-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014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True Positive rate (sensitivity, recall)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6"/>
                <a:ext cx="8712968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True positive rate </a:t>
                </a:r>
                <a:r>
                  <a:rPr lang="en-US" altLang="zh-CN" dirty="0"/>
                  <a:t>(TPR) (also called </a:t>
                </a:r>
                <a:r>
                  <a:rPr lang="en-US" altLang="zh-CN" i="1" dirty="0"/>
                  <a:t>sensitivity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hit rate</a:t>
                </a:r>
                <a:r>
                  <a:rPr lang="en-US" altLang="zh-CN" dirty="0"/>
                  <a:t>, and </a:t>
                </a:r>
                <a:r>
                  <a:rPr lang="en-US" altLang="zh-CN" i="1" dirty="0"/>
                  <a:t>recall</a:t>
                </a:r>
                <a:r>
                  <a:rPr lang="en-US" altLang="zh-CN" dirty="0"/>
                  <a:t>)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TP: </a:t>
                </a:r>
                <a:r>
                  <a:rPr lang="en-US" altLang="zh-CN" dirty="0"/>
                  <a:t>number of true positives</a:t>
                </a: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FP: </a:t>
                </a:r>
                <a:r>
                  <a:rPr lang="en-US" altLang="zh-CN" dirty="0"/>
                  <a:t>number of false positives (</a:t>
                </a:r>
                <a:r>
                  <a:rPr lang="en-US" altLang="zh-CN" sz="1600" dirty="0"/>
                  <a:t>result positive, reality is not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TN: </a:t>
                </a:r>
                <a:r>
                  <a:rPr lang="en-US" altLang="zh-CN" dirty="0"/>
                  <a:t>number of true negatives</a:t>
                </a: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FN: </a:t>
                </a:r>
                <a:r>
                  <a:rPr lang="en-US" altLang="zh-CN" dirty="0"/>
                  <a:t>number of false negatives (</a:t>
                </a:r>
                <a:r>
                  <a:rPr lang="en-US" altLang="zh-CN" sz="1600" dirty="0"/>
                  <a:t>result negative, reality true)</a:t>
                </a:r>
              </a:p>
              <a:p>
                <a:pPr marL="344487" lvl="1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𝑠𝑒𝑛𝑠𝑖𝑡𝑖𝑣𝑖𝑡𝑦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 statistical measure of how well a binary classification test correctly identifies a condition.</a:t>
                </a:r>
              </a:p>
              <a:p>
                <a:pPr lvl="1"/>
                <a:r>
                  <a:rPr lang="en-US" altLang="zh-CN" dirty="0"/>
                  <a:t>Probability of correctly labeling members of the target class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6"/>
                <a:ext cx="8712968" cy="5616624"/>
              </a:xfrm>
              <a:blipFill rotWithShape="1">
                <a:blip r:embed="rId2"/>
                <a:stretch>
                  <a:fillRect l="-1608" t="-1412" r="-2028" b="-6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40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False positive rate (false alarm)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712968" cy="56886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False positive rate (FPR</a:t>
                </a:r>
                <a:r>
                  <a:rPr lang="en-US" altLang="zh-CN" dirty="0"/>
                  <a:t>) (also called </a:t>
                </a:r>
                <a:r>
                  <a:rPr lang="en-US" altLang="zh-CN" i="1" dirty="0"/>
                  <a:t>false alarm rate</a:t>
                </a:r>
                <a:r>
                  <a:rPr lang="en-US" altLang="zh-CN" dirty="0"/>
                  <a:t>)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TP: </a:t>
                </a:r>
                <a:r>
                  <a:rPr lang="en-US" altLang="zh-CN" dirty="0"/>
                  <a:t>number of true positives</a:t>
                </a: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FP: </a:t>
                </a:r>
                <a:r>
                  <a:rPr lang="en-US" altLang="zh-CN" dirty="0"/>
                  <a:t>number of false positives (</a:t>
                </a:r>
                <a:r>
                  <a:rPr lang="en-US" altLang="zh-CN" sz="1600" dirty="0"/>
                  <a:t>result positive, reality is not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TN: </a:t>
                </a:r>
                <a:r>
                  <a:rPr lang="en-US" altLang="zh-CN" dirty="0"/>
                  <a:t>number of true negatives</a:t>
                </a: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FN: </a:t>
                </a:r>
                <a:r>
                  <a:rPr lang="en-US" altLang="zh-CN" dirty="0"/>
                  <a:t>number of false negatives (</a:t>
                </a:r>
                <a:r>
                  <a:rPr lang="en-US" altLang="zh-CN" sz="1600" dirty="0"/>
                  <a:t>result negative, reality true)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𝑓𝑎𝑙𝑠𝑒</m:t>
                      </m:r>
                      <m:r>
                        <a:rPr lang="en-US" altLang="zh-CN" b="0" i="1" smtClean="0">
                          <a:latin typeface="Cambria Math"/>
                        </a:rPr>
                        <m:t>_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𝑎𝑙𝑎𝑟𝑚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𝑠𝑝𝑒𝑐𝑖𝑓𝑖𝑐𝑖𝑡𝑦</m:t>
                      </m:r>
                      <m:r>
                        <a:rPr lang="en-US" altLang="zh-CN" b="0" i="1" smtClean="0">
                          <a:latin typeface="Cambria Math"/>
                        </a:rPr>
                        <m:t>=1−</m:t>
                      </m:r>
                      <m:r>
                        <a:rPr lang="en-US" altLang="zh-CN" b="0" i="1" smtClean="0">
                          <a:latin typeface="Cambria Math"/>
                        </a:rPr>
                        <m:t>𝑓𝑎𝑙𝑠𝑒</m:t>
                      </m:r>
                      <m:r>
                        <a:rPr lang="en-US" altLang="zh-CN" b="0" i="1" smtClean="0">
                          <a:latin typeface="Cambria Math"/>
                        </a:rPr>
                        <m:t>_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𝑎𝑙𝑎𝑟𝑚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𝑇𝑁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specificity is a statistical measure of how well a binary classification test correctly identifies the negative cases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712968" cy="5688632"/>
              </a:xfrm>
              <a:blipFill rotWithShape="1">
                <a:blip r:embed="rId2"/>
                <a:stretch>
                  <a:fillRect l="-1608" t="-1393" b="-6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956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712968" cy="56886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Precision </a:t>
                </a:r>
                <a:r>
                  <a:rPr lang="en-US" altLang="zh-CN" dirty="0"/>
                  <a:t>(also </a:t>
                </a:r>
                <a:r>
                  <a:rPr lang="en-US" altLang="zh-CN" i="1" dirty="0"/>
                  <a:t>positive predictive value</a:t>
                </a:r>
                <a:r>
                  <a:rPr lang="en-US" altLang="zh-CN" dirty="0"/>
                  <a:t>)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TP: </a:t>
                </a:r>
                <a:r>
                  <a:rPr lang="en-US" altLang="zh-CN" dirty="0"/>
                  <a:t>number of true positives</a:t>
                </a: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FP: </a:t>
                </a:r>
                <a:r>
                  <a:rPr lang="en-US" altLang="zh-CN" dirty="0"/>
                  <a:t>number of false positives (</a:t>
                </a:r>
                <a:r>
                  <a:rPr lang="en-US" altLang="zh-CN" sz="1600" dirty="0"/>
                  <a:t>result positive, reality is not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TN: </a:t>
                </a:r>
                <a:r>
                  <a:rPr lang="en-US" altLang="zh-CN" dirty="0"/>
                  <a:t>number of true negatives</a:t>
                </a:r>
              </a:p>
              <a:p>
                <a:pPr lvl="1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FN: </a:t>
                </a:r>
                <a:r>
                  <a:rPr lang="en-US" altLang="zh-CN" dirty="0"/>
                  <a:t>number of false negatives (</a:t>
                </a:r>
                <a:r>
                  <a:rPr lang="en-US" altLang="zh-CN" sz="1600" dirty="0"/>
                  <a:t>result negative, reality true)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𝑝𝑟𝑒𝑐𝑖𝑠𝑖𝑜𝑛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Probability that a positive prediction is correct</a:t>
                </a:r>
              </a:p>
              <a:p>
                <a:pPr lvl="1"/>
                <a:r>
                  <a:rPr lang="en-US" altLang="zh-CN" dirty="0"/>
                  <a:t>F-measure (in information retrieval): can be used as a single measure of performance. The F-measure is the harmonic mean of precision and recall:</a:t>
                </a:r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𝑚𝑒𝑎𝑠𝑢𝑟𝑒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2∗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712968" cy="5688632"/>
              </a:xfrm>
              <a:blipFill rotWithShape="1">
                <a:blip r:embed="rId2"/>
                <a:stretch>
                  <a:fillRect l="-1608" t="-1393" b="-2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886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3356992"/>
            <a:ext cx="5615855" cy="1584176"/>
          </a:xfrm>
        </p:spPr>
        <p:txBody>
          <a:bodyPr/>
          <a:lstStyle/>
          <a:p>
            <a:r>
              <a:rPr lang="en-US" altLang="zh-CN" dirty="0"/>
              <a:t>Precision = ?</a:t>
            </a:r>
          </a:p>
          <a:p>
            <a:r>
              <a:rPr lang="en-US" altLang="zh-CN" dirty="0"/>
              <a:t>Recall = ?</a:t>
            </a:r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81263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3438707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90/230 = 39.13%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09478" y="3903618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90/300 = 30.00%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711446"/>
            <a:ext cx="2376264" cy="114766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8712968" cy="5112568"/>
          </a:xfrm>
        </p:spPr>
        <p:txBody>
          <a:bodyPr/>
          <a:lstStyle/>
          <a:p>
            <a:pPr lvl="1"/>
            <a:r>
              <a:rPr lang="en-US" altLang="zh-CN" dirty="0"/>
              <a:t>TP, FP, TN, FN provide the relevant information</a:t>
            </a:r>
          </a:p>
          <a:p>
            <a:pPr lvl="1"/>
            <a:r>
              <a:rPr lang="en-US" altLang="zh-CN" dirty="0"/>
              <a:t>No single measure tells the whole story</a:t>
            </a:r>
          </a:p>
          <a:p>
            <a:pPr lvl="1"/>
            <a:r>
              <a:rPr lang="en-US" altLang="zh-CN" dirty="0"/>
              <a:t>A classifier with 90% accuracy can be useless if 90% of the population does not have cancer and the 10% that do are misclassified by the classifier</a:t>
            </a:r>
          </a:p>
          <a:p>
            <a:pPr lvl="1"/>
            <a:r>
              <a:rPr lang="en-US" altLang="zh-CN" dirty="0"/>
              <a:t>Use of multiple measures recommended</a:t>
            </a:r>
          </a:p>
          <a:p>
            <a:pPr lvl="1"/>
            <a:r>
              <a:rPr lang="en-US" altLang="zh-CN" dirty="0"/>
              <a:t>Beware of terminological confusion in the literature!</a:t>
            </a:r>
          </a:p>
          <a:p>
            <a:pPr lvl="2"/>
            <a:r>
              <a:rPr lang="en-US" altLang="zh-CN" dirty="0" err="1"/>
              <a:t>Eg</a:t>
            </a:r>
            <a:r>
              <a:rPr lang="en-US" altLang="zh-CN" dirty="0"/>
              <a:t>., specificity sometimes refers to precision</a:t>
            </a:r>
          </a:p>
          <a:p>
            <a:pPr lvl="2"/>
            <a:r>
              <a:rPr lang="en-US" altLang="zh-CN" dirty="0"/>
              <a:t>When you write: provide the formula in terms of TP etc.</a:t>
            </a:r>
          </a:p>
          <a:p>
            <a:pPr lvl="2"/>
            <a:r>
              <a:rPr lang="en-US" altLang="zh-CN" dirty="0"/>
              <a:t>When you read: check the formula in terms of TP etc.</a:t>
            </a:r>
          </a:p>
        </p:txBody>
      </p:sp>
    </p:spTree>
    <p:extLst>
      <p:ext uri="{BB962C8B-B14F-4D97-AF65-F5344CB8AC3E}">
        <p14:creationId xmlns:p14="http://schemas.microsoft.com/office/powerpoint/2010/main" val="32512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ext Box 1"/>
              <p:cNvSpPr txBox="1">
                <a:spLocks noChangeArrowheads="1"/>
              </p:cNvSpPr>
              <p:nvPr/>
            </p:nvSpPr>
            <p:spPr bwMode="auto">
              <a:xfrm>
                <a:off x="467544" y="1484783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1313" indent="-34131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1363" indent="-2841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n"/>
                </a:pPr>
                <a:r>
                  <a:rPr lang="en-GB" altLang="en-US" sz="2400" dirty="0">
                    <a:solidFill>
                      <a:srgbClr val="0000FF"/>
                    </a:solidFill>
                    <a:latin typeface="+mn-lt"/>
                    <a:ea typeface="+mn-ea"/>
                  </a:rPr>
                  <a:t>Training data: examples of the form (</a:t>
                </a:r>
                <a:r>
                  <a:rPr lang="en-GB" altLang="en-US" sz="2400" i="1" dirty="0" err="1">
                    <a:solidFill>
                      <a:srgbClr val="0000FF"/>
                    </a:solidFill>
                    <a:latin typeface="+mn-lt"/>
                    <a:ea typeface="+mn-ea"/>
                  </a:rPr>
                  <a:t>d</a:t>
                </a:r>
                <a:r>
                  <a:rPr lang="en-GB" altLang="en-US" sz="2400" dirty="0" err="1">
                    <a:solidFill>
                      <a:srgbClr val="0000FF"/>
                    </a:solidFill>
                    <a:latin typeface="+mn-lt"/>
                    <a:ea typeface="+mn-ea"/>
                  </a:rPr>
                  <a:t>,</a:t>
                </a:r>
                <a:r>
                  <a:rPr lang="en-GB" altLang="en-US" sz="2400" i="1" dirty="0" err="1">
                    <a:solidFill>
                      <a:srgbClr val="0000FF"/>
                    </a:solidFill>
                    <a:latin typeface="+mn-lt"/>
                    <a:ea typeface="+mn-ea"/>
                  </a:rPr>
                  <a:t>h</a:t>
                </a:r>
                <a:r>
                  <a:rPr lang="en-GB" altLang="en-US" sz="2400" dirty="0">
                    <a:solidFill>
                      <a:srgbClr val="0000FF"/>
                    </a:solidFill>
                    <a:latin typeface="+mn-lt"/>
                    <a:ea typeface="+mn-ea"/>
                  </a:rPr>
                  <a:t>(</a:t>
                </a:r>
                <a:r>
                  <a:rPr lang="en-GB" altLang="en-US" sz="2400" i="1" dirty="0">
                    <a:solidFill>
                      <a:srgbClr val="0000FF"/>
                    </a:solidFill>
                    <a:latin typeface="+mn-lt"/>
                    <a:ea typeface="+mn-ea"/>
                  </a:rPr>
                  <a:t>d</a:t>
                </a:r>
                <a:r>
                  <a:rPr lang="en-GB" altLang="en-US" sz="2400" dirty="0">
                    <a:solidFill>
                      <a:srgbClr val="0000FF"/>
                    </a:solidFill>
                    <a:latin typeface="+mn-lt"/>
                    <a:ea typeface="+mn-ea"/>
                  </a:rPr>
                  <a:t>))</a:t>
                </a:r>
              </a:p>
              <a:p>
                <a:pPr marL="692150" lvl="1" indent="-347663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u"/>
                </a:pPr>
                <a:r>
                  <a:rPr lang="en-GB" altLang="en-US" sz="2400" dirty="0">
                    <a:ea typeface="+mn-ea"/>
                  </a:rPr>
                  <a:t>where </a:t>
                </a:r>
                <a:r>
                  <a:rPr lang="en-GB" altLang="en-US" sz="2400" i="1" dirty="0">
                    <a:ea typeface="+mn-ea"/>
                  </a:rPr>
                  <a:t>d</a:t>
                </a:r>
                <a:r>
                  <a:rPr lang="en-GB" altLang="en-US" sz="2400" dirty="0">
                    <a:ea typeface="+mn-ea"/>
                  </a:rPr>
                  <a:t> are the data objects to classify (inputs)</a:t>
                </a:r>
              </a:p>
              <a:p>
                <a:pPr marL="692150" lvl="1" indent="-347663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u"/>
                </a:pPr>
                <a:r>
                  <a:rPr lang="en-GB" altLang="en-US" sz="2400" dirty="0">
                    <a:ea typeface="+mn-ea"/>
                  </a:rPr>
                  <a:t>and </a:t>
                </a:r>
                <a:r>
                  <a:rPr lang="en-GB" altLang="en-US" sz="2400" i="1" dirty="0">
                    <a:ea typeface="+mn-ea"/>
                  </a:rPr>
                  <a:t>h</a:t>
                </a:r>
                <a:r>
                  <a:rPr lang="en-GB" altLang="en-US" sz="2400" dirty="0">
                    <a:ea typeface="+mn-ea"/>
                  </a:rPr>
                  <a:t>(</a:t>
                </a:r>
                <a:r>
                  <a:rPr lang="en-GB" altLang="en-US" sz="2400" i="1" dirty="0">
                    <a:ea typeface="+mn-ea"/>
                  </a:rPr>
                  <a:t>d</a:t>
                </a:r>
                <a:r>
                  <a:rPr lang="en-GB" altLang="en-US" sz="2400" dirty="0">
                    <a:ea typeface="+mn-ea"/>
                  </a:rPr>
                  <a:t>) are the correct class info for </a:t>
                </a:r>
                <a:r>
                  <a:rPr lang="en-GB" altLang="en-US" sz="2400" i="1" dirty="0">
                    <a:ea typeface="+mn-ea"/>
                  </a:rPr>
                  <a:t>d</a:t>
                </a:r>
                <a:r>
                  <a:rPr lang="en-GB" altLang="en-US" sz="2400" dirty="0">
                    <a:ea typeface="+mn-ea"/>
                  </a:rPr>
                  <a:t>, </a:t>
                </a:r>
                <a:r>
                  <a:rPr lang="en-GB" altLang="en-US" sz="2400" i="1" dirty="0">
                    <a:ea typeface="+mn-ea"/>
                  </a:rPr>
                  <a:t>h</a:t>
                </a:r>
                <a:r>
                  <a:rPr lang="en-GB" altLang="en-US" sz="2400" dirty="0">
                    <a:ea typeface="+mn-ea"/>
                  </a:rPr>
                  <a:t>(</a:t>
                </a:r>
                <a:r>
                  <a:rPr lang="en-GB" altLang="en-US" sz="2400" i="1" dirty="0">
                    <a:ea typeface="+mn-ea"/>
                  </a:rPr>
                  <a:t>d</a:t>
                </a:r>
                <a:r>
                  <a:rPr lang="en-GB" altLang="en-US" sz="2400" dirty="0">
                    <a:ea typeface="+mn-ea"/>
                  </a:rPr>
                  <a:t>)</a:t>
                </a:r>
                <a14:m>
                  <m:oMath xmlns:m="http://schemas.openxmlformats.org/officeDocument/2006/math">
                    <m:r>
                      <a:rPr lang="en-GB" altLang="en-US" sz="24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GB" altLang="en-US" sz="2400" dirty="0">
                    <a:ea typeface="+mn-ea"/>
                  </a:rPr>
                  <a:t>{1,…</a:t>
                </a:r>
                <a:r>
                  <a:rPr lang="en-GB" altLang="en-US" sz="2400" i="1" dirty="0">
                    <a:ea typeface="+mn-ea"/>
                  </a:rPr>
                  <a:t>K</a:t>
                </a:r>
                <a:r>
                  <a:rPr lang="en-GB" altLang="en-US" sz="2400" dirty="0">
                    <a:ea typeface="+mn-ea"/>
                  </a:rPr>
                  <a:t>}</a:t>
                </a:r>
              </a:p>
              <a:p>
                <a:pPr marL="342900" indent="-34290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n"/>
                </a:pPr>
                <a:r>
                  <a:rPr lang="en-GB" altLang="en-US" sz="2400" dirty="0">
                    <a:solidFill>
                      <a:srgbClr val="0000FF"/>
                    </a:solidFill>
                    <a:latin typeface="+mn-lt"/>
                    <a:ea typeface="+mn-ea"/>
                  </a:rPr>
                  <a:t>Goal: given </a:t>
                </a:r>
                <a:r>
                  <a:rPr lang="en-GB" altLang="en-US" sz="2400" dirty="0" err="1">
                    <a:solidFill>
                      <a:srgbClr val="0000FF"/>
                    </a:solidFill>
                    <a:latin typeface="+mn-lt"/>
                    <a:ea typeface="+mn-ea"/>
                  </a:rPr>
                  <a:t>dnew</a:t>
                </a:r>
                <a:r>
                  <a:rPr lang="en-GB" altLang="en-US" sz="2400" dirty="0">
                    <a:solidFill>
                      <a:srgbClr val="0000FF"/>
                    </a:solidFill>
                    <a:latin typeface="+mn-lt"/>
                    <a:ea typeface="+mn-ea"/>
                  </a:rPr>
                  <a:t>, provide h(</a:t>
                </a:r>
                <a:r>
                  <a:rPr lang="en-GB" altLang="en-US" sz="2400" dirty="0" err="1">
                    <a:solidFill>
                      <a:srgbClr val="0000FF"/>
                    </a:solidFill>
                    <a:latin typeface="+mn-lt"/>
                    <a:ea typeface="+mn-ea"/>
                  </a:rPr>
                  <a:t>dnew</a:t>
                </a:r>
                <a:r>
                  <a:rPr lang="en-GB" altLang="en-US" sz="2400" dirty="0">
                    <a:solidFill>
                      <a:srgbClr val="0000FF"/>
                    </a:solidFill>
                    <a:latin typeface="+mn-lt"/>
                    <a:ea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6146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484783"/>
                <a:ext cx="82296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370" t="-17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64390"/>
            <a:ext cx="4637112" cy="329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Classification problem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 curve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256213"/>
          </a:xfrm>
        </p:spPr>
        <p:txBody>
          <a:bodyPr/>
          <a:lstStyle/>
          <a:p>
            <a:r>
              <a:rPr lang="en-US" altLang="zh-CN" sz="2400" dirty="0"/>
              <a:t>Receiver Operating Characteristics (ROC) graphs have long been used in signal detection theory to depict the tradeoff between hit rates and false alarm rates over noisy channel</a:t>
            </a:r>
          </a:p>
          <a:p>
            <a:r>
              <a:rPr lang="en-US" altLang="zh-CN" sz="2400" dirty="0"/>
              <a:t>Recent years have seen an increase in the use of ROC graphs in the machine learning community</a:t>
            </a:r>
          </a:p>
          <a:p>
            <a:r>
              <a:rPr lang="en-US" altLang="zh-CN" sz="2400" dirty="0"/>
              <a:t>A useful technique for organizing classifiers and visualizing their performance</a:t>
            </a:r>
          </a:p>
          <a:p>
            <a:r>
              <a:rPr lang="en-US" altLang="zh-CN" sz="2400" dirty="0"/>
              <a:t>Especially useful for domains with skewed class distribution and unequal classification error cost.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8998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 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/>
              <a:t>ROC </a:t>
            </a:r>
            <a:r>
              <a:rPr lang="en-US" altLang="zh-CN" dirty="0"/>
              <a:t>curve is a plot of TPR against FPR which depicts relative trade-offs between benefits (true positives) and costs (false positives).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5697438" cy="566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9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 curve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1341139"/>
            <a:ext cx="8229600" cy="5256213"/>
          </a:xfrm>
        </p:spPr>
        <p:txBody>
          <a:bodyPr/>
          <a:lstStyle/>
          <a:p>
            <a:r>
              <a:rPr lang="en-US" altLang="zh-CN" sz="2400" dirty="0"/>
              <a:t>A discrete classifier produces an (FPR, TPR) pair corresponding to a single point in ROC space.</a:t>
            </a:r>
          </a:p>
          <a:p>
            <a:r>
              <a:rPr lang="en-US" altLang="zh-CN" sz="2400" dirty="0"/>
              <a:t>Some classifier, such as a Naïve Bayes or a neural network, naturally yield an instance probability or score, a numeric value that represents the degree to which an instance is a member of a class.</a:t>
            </a:r>
          </a:p>
          <a:p>
            <a:r>
              <a:rPr lang="en-US" altLang="zh-CN" sz="2400" dirty="0"/>
              <a:t>Such a ranking or scoring classifier can be used with a threshold to produce a discrete classifier</a:t>
            </a:r>
          </a:p>
          <a:p>
            <a:r>
              <a:rPr lang="en-US" altLang="zh-CN" sz="2400" dirty="0"/>
              <a:t>Plotting the ROC point for each possible threshold value results in a curve.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4263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6"/>
          <a:stretch/>
        </p:blipFill>
        <p:spPr bwMode="auto">
          <a:xfrm>
            <a:off x="508881" y="1052736"/>
            <a:ext cx="8136904" cy="355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 curve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4005064"/>
            <a:ext cx="8229600" cy="273630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sz="2400" dirty="0"/>
              <a:t>ROC curves offer a more complete picture of the classifier’s performance</a:t>
            </a:r>
          </a:p>
          <a:p>
            <a:r>
              <a:rPr lang="en-US" altLang="zh-CN" sz="2400" dirty="0"/>
              <a:t>To compare classifiers we may want to reduce ROC performance to a single scalar value representing expected performance</a:t>
            </a:r>
          </a:p>
          <a:p>
            <a:r>
              <a:rPr lang="en-US" altLang="zh-CN" sz="2400" dirty="0"/>
              <a:t>A common method is to calculate the area under the ROC curve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5560243"/>
            <a:ext cx="962258" cy="11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Bayesian Classification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84325"/>
            <a:ext cx="8229600" cy="429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u="sng" dirty="0"/>
              <a:t>A statistical classifier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chemeClr val="tx1"/>
                </a:solidFill>
              </a:rPr>
              <a:t>performs </a:t>
            </a:r>
            <a:r>
              <a:rPr lang="en-US" altLang="zh-CN" sz="2800" i="1" dirty="0">
                <a:solidFill>
                  <a:srgbClr val="C00000"/>
                </a:solidFill>
              </a:rPr>
              <a:t>probabilistic prediction</a:t>
            </a:r>
            <a:r>
              <a:rPr lang="en-US" altLang="zh-CN" sz="2800" i="1" dirty="0">
                <a:solidFill>
                  <a:schemeClr val="tx1"/>
                </a:solidFill>
              </a:rPr>
              <a:t>, </a:t>
            </a:r>
            <a:r>
              <a:rPr lang="en-US" altLang="zh-CN" sz="2800" dirty="0">
                <a:solidFill>
                  <a:schemeClr val="tx1"/>
                </a:solidFill>
              </a:rPr>
              <a:t>i.e., predicts class membership probabilities</a:t>
            </a:r>
          </a:p>
          <a:p>
            <a:pPr>
              <a:lnSpc>
                <a:spcPct val="80000"/>
              </a:lnSpc>
            </a:pP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 u="sng" dirty="0"/>
              <a:t>Foundation: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Based on Bayes’ Theorem. </a:t>
            </a:r>
          </a:p>
          <a:p>
            <a:pPr>
              <a:lnSpc>
                <a:spcPct val="80000"/>
              </a:lnSpc>
            </a:pP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 u="sng" dirty="0"/>
              <a:t>Performance: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A simple Bayesian classifier, </a:t>
            </a:r>
            <a:r>
              <a:rPr lang="en-US" altLang="zh-CN" sz="2800" i="1" dirty="0">
                <a:solidFill>
                  <a:srgbClr val="C00000"/>
                </a:solidFill>
              </a:rPr>
              <a:t>naïve Bayesian classifier</a:t>
            </a:r>
            <a:r>
              <a:rPr lang="en-US" altLang="zh-CN" sz="2800" dirty="0">
                <a:solidFill>
                  <a:schemeClr val="tx1"/>
                </a:solidFill>
              </a:rPr>
              <a:t>, has comparable performance with decision tree and selected neural network classifiers</a:t>
            </a:r>
          </a:p>
          <a:p>
            <a:pPr>
              <a:lnSpc>
                <a:spcPct val="8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probability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are two events, the probability of event </a:t>
            </a:r>
            <a:r>
              <a:rPr lang="en-US" altLang="zh-CN" i="1" dirty="0"/>
              <a:t>A</a:t>
            </a:r>
            <a:r>
              <a:rPr lang="en-US" altLang="zh-CN" dirty="0"/>
              <a:t> when we already know that event </a:t>
            </a:r>
            <a:r>
              <a:rPr lang="en-US" altLang="zh-CN" i="1" dirty="0"/>
              <a:t>B </a:t>
            </a:r>
            <a:r>
              <a:rPr lang="en-US" altLang="zh-CN" dirty="0"/>
              <a:t>has occurred is defined by the relation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This conditional probability P[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  <a:r>
              <a:rPr lang="en-US" altLang="zh-CN" i="1" dirty="0"/>
              <a:t>B</a:t>
            </a:r>
            <a:r>
              <a:rPr lang="en-US" altLang="zh-CN" dirty="0"/>
              <a:t>] is read:</a:t>
            </a:r>
          </a:p>
          <a:p>
            <a:pPr lvl="1"/>
            <a:r>
              <a:rPr lang="en-US" altLang="zh-CN" dirty="0"/>
              <a:t>the “conditional probability of </a:t>
            </a:r>
            <a:r>
              <a:rPr lang="en-US" altLang="zh-CN" i="1" dirty="0"/>
              <a:t>A</a:t>
            </a:r>
            <a:r>
              <a:rPr lang="en-US" altLang="zh-CN" dirty="0"/>
              <a:t> conditioned on </a:t>
            </a:r>
            <a:r>
              <a:rPr lang="en-US" altLang="zh-CN" i="1" dirty="0"/>
              <a:t>B</a:t>
            </a:r>
            <a:r>
              <a:rPr lang="en-US" altLang="zh-CN" dirty="0"/>
              <a:t>”, or simply</a:t>
            </a:r>
          </a:p>
          <a:p>
            <a:pPr lvl="1"/>
            <a:r>
              <a:rPr lang="en-US" altLang="zh-CN" dirty="0"/>
              <a:t>the “probability of </a:t>
            </a:r>
            <a:r>
              <a:rPr lang="en-US" altLang="zh-CN" i="1" dirty="0"/>
              <a:t>A</a:t>
            </a:r>
            <a:r>
              <a:rPr lang="en-US" altLang="zh-CN" dirty="0"/>
              <a:t> given </a:t>
            </a:r>
            <a:r>
              <a:rPr lang="en-US" altLang="zh-CN" i="1" dirty="0"/>
              <a:t>B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70" y="2780928"/>
            <a:ext cx="3116894" cy="86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2" t="32500" r="10298" b="35000"/>
          <a:stretch/>
        </p:blipFill>
        <p:spPr>
          <a:xfrm>
            <a:off x="7296262" y="48554"/>
            <a:ext cx="1808990" cy="9070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n-US" altLang="zh-CN"/>
              <a:t>Bayes Theorem</a:t>
            </a:r>
            <a:endParaRPr lang="zh-CN" altLang="en-US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828" y="1094166"/>
            <a:ext cx="8075612" cy="1686762"/>
          </a:xfrm>
        </p:spPr>
        <p:txBody>
          <a:bodyPr/>
          <a:lstStyle/>
          <a:p>
            <a:r>
              <a:rPr lang="en-US" altLang="zh-CN" sz="2400" dirty="0"/>
              <a:t>P(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and P(</a:t>
            </a:r>
            <a:r>
              <a:rPr lang="en-US" altLang="zh-CN" sz="2400" i="1" dirty="0"/>
              <a:t>B</a:t>
            </a:r>
            <a:r>
              <a:rPr lang="en-US" altLang="zh-CN" sz="2400" dirty="0"/>
              <a:t>) are the probabilities of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B</a:t>
            </a:r>
            <a:r>
              <a:rPr lang="en-US" altLang="zh-CN" sz="2400" dirty="0"/>
              <a:t> without regard to each other. </a:t>
            </a:r>
            <a:r>
              <a:rPr lang="en-US" altLang="zh-CN" sz="2400" b="1" dirty="0">
                <a:solidFill>
                  <a:srgbClr val="C00000"/>
                </a:solidFill>
              </a:rPr>
              <a:t>(prior)</a:t>
            </a:r>
          </a:p>
          <a:p>
            <a:r>
              <a:rPr lang="en-US" altLang="zh-CN" sz="2400" dirty="0"/>
              <a:t>P(</a:t>
            </a:r>
            <a:r>
              <a:rPr lang="en-US" altLang="zh-CN" sz="2400" i="1" dirty="0"/>
              <a:t>A</a:t>
            </a:r>
            <a:r>
              <a:rPr lang="en-US" altLang="zh-CN" sz="2400" dirty="0"/>
              <a:t>|</a:t>
            </a:r>
            <a:r>
              <a:rPr lang="en-US" altLang="zh-CN" sz="2400" i="1" dirty="0"/>
              <a:t>B</a:t>
            </a:r>
            <a:r>
              <a:rPr lang="en-US" altLang="zh-CN" sz="2400" dirty="0"/>
              <a:t>), a conditional probability, is the probability of observing event </a:t>
            </a:r>
            <a:r>
              <a:rPr lang="en-US" altLang="zh-CN" sz="2400" i="1" dirty="0"/>
              <a:t>A</a:t>
            </a:r>
            <a:r>
              <a:rPr lang="en-US" altLang="zh-CN" sz="2400" dirty="0"/>
              <a:t> given that </a:t>
            </a:r>
            <a:r>
              <a:rPr lang="en-US" altLang="zh-CN" sz="2400" i="1" dirty="0"/>
              <a:t>B</a:t>
            </a:r>
            <a:r>
              <a:rPr lang="en-US" altLang="zh-CN" sz="2400" dirty="0"/>
              <a:t> is true. </a:t>
            </a:r>
            <a:r>
              <a:rPr lang="en-US" altLang="zh-CN" sz="2400" b="1" dirty="0">
                <a:solidFill>
                  <a:srgbClr val="C00000"/>
                </a:solidFill>
              </a:rPr>
              <a:t>(posteriori)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4" y="4077072"/>
            <a:ext cx="85693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365440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of Bayes Theorem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zh-CN"/>
              <a:t>Given: </a:t>
            </a:r>
          </a:p>
          <a:p>
            <a:pPr lvl="1"/>
            <a:r>
              <a:rPr lang="en-US" altLang="zh-CN" sz="2100"/>
              <a:t>A doctor knows that meningitis causes stiff neck 50% of the time</a:t>
            </a:r>
          </a:p>
          <a:p>
            <a:pPr lvl="1"/>
            <a:r>
              <a:rPr lang="en-US" altLang="zh-CN" sz="2100"/>
              <a:t>Prior probability of any patient having meningitis is 1/50,000</a:t>
            </a:r>
          </a:p>
          <a:p>
            <a:pPr lvl="1"/>
            <a:r>
              <a:rPr lang="en-US" altLang="zh-CN" sz="2100"/>
              <a:t>Prior probability of any patient having stiff neck is 1/20</a:t>
            </a:r>
          </a:p>
          <a:p>
            <a:pPr lvl="1">
              <a:buFont typeface="Wingdings" pitchFamily="2" charset="2"/>
              <a:buNone/>
            </a:pPr>
            <a:endParaRPr lang="en-US" altLang="zh-CN" sz="2100"/>
          </a:p>
          <a:p>
            <a:r>
              <a:rPr lang="en-US" altLang="zh-CN"/>
              <a:t>If a patient has stiff neck, what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en-US" altLang="zh-CN"/>
              <a:t>s the probability he/she has meningitis?</a:t>
            </a:r>
            <a:endParaRPr lang="en-US" altLang="zh-CN" sz="2400"/>
          </a:p>
          <a:p>
            <a:endParaRPr lang="en-US" altLang="zh-CN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09600" y="4800600"/>
          <a:ext cx="777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62700" imgH="787400" progId="Equation.3">
                  <p:embed/>
                </p:oleObj>
              </mc:Choice>
              <mc:Fallback>
                <p:oleObj name="Equation" r:id="rId2" imgW="6362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777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98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229200"/>
            <a:ext cx="2389808" cy="15903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776"/>
            <a:ext cx="8229600" cy="5040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The entire output of a factory is produced on three machines. The three machines account for 20%, 30%, and 50% of the output, respectively. The fraction of defective items produced is this: for the first machine, 5%; for the second machine, 3%; for the third machine, 1%. If an item is chosen at random from the total output and is found to be defective, what is the probability that it was produced by the third machine?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95435"/>
      </p:ext>
    </p:extLst>
  </p:cSld>
  <p:clrMapOvr>
    <a:masterClrMapping/>
  </p:clrMapOvr>
</p:sld>
</file>

<file path=ppt/theme/theme1.xml><?xml version="1.0" encoding="utf-8"?>
<a:theme xmlns:a="http://schemas.openxmlformats.org/drawingml/2006/main" name="wrao">
  <a:themeElements>
    <a:clrScheme name="wrao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rao">
      <a:majorFont>
        <a:latin typeface="Comic Sans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rao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ao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wrao</Template>
  <TotalTime>7930</TotalTime>
  <Words>2936</Words>
  <Application>Microsoft Macintosh PowerPoint</Application>
  <PresentationFormat>全屏显示(4:3)</PresentationFormat>
  <Paragraphs>333</Paragraphs>
  <Slides>43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 Unicode MS</vt:lpstr>
      <vt:lpstr>Arial</vt:lpstr>
      <vt:lpstr>Calibri</vt:lpstr>
      <vt:lpstr>Cambria Math</vt:lpstr>
      <vt:lpstr>Comic Sans MS</vt:lpstr>
      <vt:lpstr>Monotype Sorts</vt:lpstr>
      <vt:lpstr>Tahoma</vt:lpstr>
      <vt:lpstr>Times New Roman</vt:lpstr>
      <vt:lpstr>Wingdings</vt:lpstr>
      <vt:lpstr>wrao</vt:lpstr>
      <vt:lpstr>Equation</vt:lpstr>
      <vt:lpstr>公式</vt:lpstr>
      <vt:lpstr>VISIO</vt:lpstr>
      <vt:lpstr>Worksheet</vt:lpstr>
      <vt:lpstr>Visio</vt:lpstr>
      <vt:lpstr> Big Data Analysis and Mining</vt:lpstr>
      <vt:lpstr>Things We’d Like to Do</vt:lpstr>
      <vt:lpstr>Application</vt:lpstr>
      <vt:lpstr>Classification problem</vt:lpstr>
      <vt:lpstr>Bayesian Classification</vt:lpstr>
      <vt:lpstr>Conditional probability</vt:lpstr>
      <vt:lpstr>Bayes Theorem</vt:lpstr>
      <vt:lpstr>Example of Bayes Theorem</vt:lpstr>
      <vt:lpstr>Practice</vt:lpstr>
      <vt:lpstr>Naïve Bayes Classifiers</vt:lpstr>
      <vt:lpstr>Naïve Bayes Classifiers</vt:lpstr>
      <vt:lpstr>Naïve Bayes Classifiers</vt:lpstr>
      <vt:lpstr>How to Estimate Probabilities from Data?</vt:lpstr>
      <vt:lpstr>How to Estimate Probabilities from Data?</vt:lpstr>
      <vt:lpstr>Gaussian naïve Bayes - continuous</vt:lpstr>
      <vt:lpstr>Training Dataset</vt:lpstr>
      <vt:lpstr>An Example</vt:lpstr>
      <vt:lpstr>An Example</vt:lpstr>
      <vt:lpstr>An Example</vt:lpstr>
      <vt:lpstr>An Example</vt:lpstr>
      <vt:lpstr>Avoiding the 0-Probability Problem</vt:lpstr>
      <vt:lpstr>Naïve Bayes (Summary)</vt:lpstr>
      <vt:lpstr>Remember</vt:lpstr>
      <vt:lpstr>K-nearest neighbourhood (KNN)</vt:lpstr>
      <vt:lpstr>K-nearest neighbourhood (KNN)</vt:lpstr>
      <vt:lpstr>How to Determine the class label of a Test Sample?</vt:lpstr>
      <vt:lpstr>Nearest Neighbor Classification…</vt:lpstr>
      <vt:lpstr>Nearest Neighbor Classification…</vt:lpstr>
      <vt:lpstr>Nearest-neighbor classifiers</vt:lpstr>
      <vt:lpstr>Improving KNN Efficiency</vt:lpstr>
      <vt:lpstr>Evaluating classifiers</vt:lpstr>
      <vt:lpstr>Measuring classifier performance</vt:lpstr>
      <vt:lpstr>Confusion Matrix</vt:lpstr>
      <vt:lpstr>Accuracy</vt:lpstr>
      <vt:lpstr>True Positive rate (sensitivity, recall)</vt:lpstr>
      <vt:lpstr>False positive rate (false alarm)</vt:lpstr>
      <vt:lpstr>Precision </vt:lpstr>
      <vt:lpstr>Example</vt:lpstr>
      <vt:lpstr>Measures </vt:lpstr>
      <vt:lpstr>ROC curve </vt:lpstr>
      <vt:lpstr>ROC Space</vt:lpstr>
      <vt:lpstr>ROC curve</vt:lpstr>
      <vt:lpstr>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Big Data</dc:title>
  <dc:creator>wrao</dc:creator>
  <cp:lastModifiedBy>Microsoft Office User</cp:lastModifiedBy>
  <cp:revision>285</cp:revision>
  <cp:lastPrinted>2015-10-16T08:40:47Z</cp:lastPrinted>
  <dcterms:created xsi:type="dcterms:W3CDTF">2014-02-20T02:49:06Z</dcterms:created>
  <dcterms:modified xsi:type="dcterms:W3CDTF">2023-04-11T05:08:43Z</dcterms:modified>
</cp:coreProperties>
</file>