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3" r:id="rId3"/>
    <p:sldId id="414" r:id="rId4"/>
    <p:sldId id="380" r:id="rId5"/>
    <p:sldId id="381" r:id="rId6"/>
    <p:sldId id="416" r:id="rId7"/>
    <p:sldId id="415" r:id="rId8"/>
    <p:sldId id="425" r:id="rId9"/>
    <p:sldId id="418" r:id="rId10"/>
    <p:sldId id="419" r:id="rId11"/>
    <p:sldId id="421" r:id="rId12"/>
    <p:sldId id="422" r:id="rId13"/>
    <p:sldId id="340" r:id="rId14"/>
    <p:sldId id="397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1713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3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146049"/>
            <a:ext cx="321130" cy="694290"/>
          </a:xfrm>
          <a:prstGeom prst="rect">
            <a:avLst/>
          </a:prstGeom>
          <a:solidFill>
            <a:srgbClr val="21283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000">
              <a:latin typeface="+mj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3" cy="51435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1172308"/>
            <a:ext cx="9144000" cy="3339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146049"/>
            <a:ext cx="321130" cy="694290"/>
          </a:xfrm>
          <a:prstGeom prst="rect">
            <a:avLst/>
          </a:prstGeom>
          <a:solidFill>
            <a:srgbClr val="21283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000">
              <a:latin typeface="+mj-lt"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60565" y="1569553"/>
            <a:ext cx="2822120" cy="15492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155945" y="1569553"/>
            <a:ext cx="2822120" cy="15492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151326" y="1569553"/>
            <a:ext cx="2822120" cy="15492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3" cy="51435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6308605" y="0"/>
            <a:ext cx="2835395" cy="5160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146049"/>
            <a:ext cx="321130" cy="694290"/>
          </a:xfrm>
          <a:prstGeom prst="rect">
            <a:avLst/>
          </a:prstGeom>
          <a:solidFill>
            <a:srgbClr val="21283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000">
              <a:latin typeface="+mj-lt"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17845" y="1393384"/>
            <a:ext cx="2822120" cy="15492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313225" y="1393384"/>
            <a:ext cx="2822120" cy="15492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317845" y="3167774"/>
            <a:ext cx="2822120" cy="15492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313225" y="3167774"/>
            <a:ext cx="2822120" cy="15492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1713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tags" Target="../tags/tag26.xml"/><Relationship Id="rId2" Type="http://schemas.openxmlformats.org/officeDocument/2006/relationships/image" Target="../media/image21.png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52.xml"/><Relationship Id="rId21" Type="http://schemas.openxmlformats.org/officeDocument/2006/relationships/tags" Target="../tags/tag51.xml"/><Relationship Id="rId20" Type="http://schemas.openxmlformats.org/officeDocument/2006/relationships/tags" Target="../tags/tag50.xml"/><Relationship Id="rId2" Type="http://schemas.openxmlformats.org/officeDocument/2006/relationships/tags" Target="../tags/tag32.xml"/><Relationship Id="rId19" Type="http://schemas.openxmlformats.org/officeDocument/2006/relationships/tags" Target="../tags/tag49.xml"/><Relationship Id="rId18" Type="http://schemas.openxmlformats.org/officeDocument/2006/relationships/tags" Target="../tags/tag48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7.png"/><Relationship Id="rId2" Type="http://schemas.openxmlformats.org/officeDocument/2006/relationships/hyperlink" Target="https://github.com/BVLC/caffe/blob/master/include/caffe/solver_factory.hpp" TargetMode="Externa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381264" y="2368540"/>
            <a:ext cx="527934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思源黑体 CN Medium"/>
                <a:cs typeface="+mn-cs"/>
              </a:rPr>
              <a:t>基于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思源黑体 CN Medium"/>
                <a:cs typeface="+mn-cs"/>
              </a:rPr>
              <a:t>Caffe</a:t>
            </a:r>
            <a:r>
              <a:rPr kumimoji="0" lang="zh-CN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思源黑体 CN Medium"/>
                <a:cs typeface="+mn-cs"/>
              </a:rPr>
              <a:t>的工厂模式简介</a:t>
            </a:r>
            <a:endParaRPr kumimoji="0" lang="zh-CN" altLang="en-US" sz="2000" b="1" i="1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思源黑体 CN Medium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3481" y="3223720"/>
            <a:ext cx="16226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汇报人：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焦骜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62607" y="3223720"/>
            <a:ext cx="16226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指导老师：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史扬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8313" y="3209635"/>
            <a:ext cx="305168" cy="3051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65" name="Freeform 27"/>
          <p:cNvSpPr>
            <a:spLocks noEditPoints="1"/>
          </p:cNvSpPr>
          <p:nvPr/>
        </p:nvSpPr>
        <p:spPr bwMode="auto">
          <a:xfrm>
            <a:off x="537284" y="3253327"/>
            <a:ext cx="167227" cy="233549"/>
          </a:xfrm>
          <a:custGeom>
            <a:avLst/>
            <a:gdLst>
              <a:gd name="T0" fmla="*/ 20 w 204"/>
              <a:gd name="T1" fmla="*/ 87 h 285"/>
              <a:gd name="T2" fmla="*/ 49 w 204"/>
              <a:gd name="T3" fmla="*/ 64 h 285"/>
              <a:gd name="T4" fmla="*/ 66 w 204"/>
              <a:gd name="T5" fmla="*/ 64 h 285"/>
              <a:gd name="T6" fmla="*/ 72 w 204"/>
              <a:gd name="T7" fmla="*/ 73 h 285"/>
              <a:gd name="T8" fmla="*/ 78 w 204"/>
              <a:gd name="T9" fmla="*/ 64 h 285"/>
              <a:gd name="T10" fmla="*/ 92 w 204"/>
              <a:gd name="T11" fmla="*/ 64 h 285"/>
              <a:gd name="T12" fmla="*/ 122 w 204"/>
              <a:gd name="T13" fmla="*/ 87 h 285"/>
              <a:gd name="T14" fmla="*/ 122 w 204"/>
              <a:gd name="T15" fmla="*/ 117 h 285"/>
              <a:gd name="T16" fmla="*/ 104 w 204"/>
              <a:gd name="T17" fmla="*/ 117 h 285"/>
              <a:gd name="T18" fmla="*/ 104 w 204"/>
              <a:gd name="T19" fmla="*/ 91 h 285"/>
              <a:gd name="T20" fmla="*/ 98 w 204"/>
              <a:gd name="T21" fmla="*/ 91 h 285"/>
              <a:gd name="T22" fmla="*/ 98 w 204"/>
              <a:gd name="T23" fmla="*/ 117 h 285"/>
              <a:gd name="T24" fmla="*/ 43 w 204"/>
              <a:gd name="T25" fmla="*/ 117 h 285"/>
              <a:gd name="T26" fmla="*/ 43 w 204"/>
              <a:gd name="T27" fmla="*/ 91 h 285"/>
              <a:gd name="T28" fmla="*/ 38 w 204"/>
              <a:gd name="T29" fmla="*/ 91 h 285"/>
              <a:gd name="T30" fmla="*/ 38 w 204"/>
              <a:gd name="T31" fmla="*/ 117 h 285"/>
              <a:gd name="T32" fmla="*/ 20 w 204"/>
              <a:gd name="T33" fmla="*/ 117 h 285"/>
              <a:gd name="T34" fmla="*/ 20 w 204"/>
              <a:gd name="T35" fmla="*/ 87 h 285"/>
              <a:gd name="T36" fmla="*/ 72 w 204"/>
              <a:gd name="T37" fmla="*/ 57 h 285"/>
              <a:gd name="T38" fmla="*/ 93 w 204"/>
              <a:gd name="T39" fmla="*/ 35 h 285"/>
              <a:gd name="T40" fmla="*/ 72 w 204"/>
              <a:gd name="T41" fmla="*/ 14 h 285"/>
              <a:gd name="T42" fmla="*/ 50 w 204"/>
              <a:gd name="T43" fmla="*/ 35 h 285"/>
              <a:gd name="T44" fmla="*/ 72 w 204"/>
              <a:gd name="T45" fmla="*/ 57 h 285"/>
              <a:gd name="T46" fmla="*/ 43 w 204"/>
              <a:gd name="T47" fmla="*/ 285 h 285"/>
              <a:gd name="T48" fmla="*/ 98 w 204"/>
              <a:gd name="T49" fmla="*/ 285 h 285"/>
              <a:gd name="T50" fmla="*/ 124 w 204"/>
              <a:gd name="T51" fmla="*/ 147 h 285"/>
              <a:gd name="T52" fmla="*/ 17 w 204"/>
              <a:gd name="T53" fmla="*/ 147 h 285"/>
              <a:gd name="T54" fmla="*/ 43 w 204"/>
              <a:gd name="T55" fmla="*/ 285 h 285"/>
              <a:gd name="T56" fmla="*/ 204 w 204"/>
              <a:gd name="T57" fmla="*/ 29 h 285"/>
              <a:gd name="T58" fmla="*/ 166 w 204"/>
              <a:gd name="T59" fmla="*/ 58 h 285"/>
              <a:gd name="T60" fmla="*/ 135 w 204"/>
              <a:gd name="T61" fmla="*/ 73 h 285"/>
              <a:gd name="T62" fmla="*/ 144 w 204"/>
              <a:gd name="T63" fmla="*/ 55 h 285"/>
              <a:gd name="T64" fmla="*/ 122 w 204"/>
              <a:gd name="T65" fmla="*/ 29 h 285"/>
              <a:gd name="T66" fmla="*/ 163 w 204"/>
              <a:gd name="T67" fmla="*/ 0 h 285"/>
              <a:gd name="T68" fmla="*/ 204 w 204"/>
              <a:gd name="T69" fmla="*/ 29 h 285"/>
              <a:gd name="T70" fmla="*/ 187 w 204"/>
              <a:gd name="T71" fmla="*/ 36 h 285"/>
              <a:gd name="T72" fmla="*/ 185 w 204"/>
              <a:gd name="T73" fmla="*/ 34 h 285"/>
              <a:gd name="T74" fmla="*/ 141 w 204"/>
              <a:gd name="T75" fmla="*/ 34 h 285"/>
              <a:gd name="T76" fmla="*/ 139 w 204"/>
              <a:gd name="T77" fmla="*/ 36 h 285"/>
              <a:gd name="T78" fmla="*/ 141 w 204"/>
              <a:gd name="T79" fmla="*/ 39 h 285"/>
              <a:gd name="T80" fmla="*/ 185 w 204"/>
              <a:gd name="T81" fmla="*/ 39 h 285"/>
              <a:gd name="T82" fmla="*/ 187 w 204"/>
              <a:gd name="T83" fmla="*/ 36 h 285"/>
              <a:gd name="T84" fmla="*/ 187 w 204"/>
              <a:gd name="T85" fmla="*/ 22 h 285"/>
              <a:gd name="T86" fmla="*/ 185 w 204"/>
              <a:gd name="T87" fmla="*/ 20 h 285"/>
              <a:gd name="T88" fmla="*/ 141 w 204"/>
              <a:gd name="T89" fmla="*/ 20 h 285"/>
              <a:gd name="T90" fmla="*/ 139 w 204"/>
              <a:gd name="T91" fmla="*/ 22 h 285"/>
              <a:gd name="T92" fmla="*/ 141 w 204"/>
              <a:gd name="T93" fmla="*/ 25 h 285"/>
              <a:gd name="T94" fmla="*/ 185 w 204"/>
              <a:gd name="T95" fmla="*/ 25 h 285"/>
              <a:gd name="T96" fmla="*/ 187 w 204"/>
              <a:gd name="T97" fmla="*/ 22 h 285"/>
              <a:gd name="T98" fmla="*/ 0 w 204"/>
              <a:gd name="T99" fmla="*/ 141 h 285"/>
              <a:gd name="T100" fmla="*/ 141 w 204"/>
              <a:gd name="T101" fmla="*/ 141 h 285"/>
              <a:gd name="T102" fmla="*/ 141 w 204"/>
              <a:gd name="T103" fmla="*/ 121 h 285"/>
              <a:gd name="T104" fmla="*/ 0 w 204"/>
              <a:gd name="T105" fmla="*/ 121 h 285"/>
              <a:gd name="T106" fmla="*/ 0 w 204"/>
              <a:gd name="T107" fmla="*/ 141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4" h="285">
                <a:moveTo>
                  <a:pt x="20" y="87"/>
                </a:moveTo>
                <a:cubicBezTo>
                  <a:pt x="20" y="87"/>
                  <a:pt x="18" y="64"/>
                  <a:pt x="49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72" y="73"/>
                  <a:pt x="72" y="73"/>
                  <a:pt x="72" y="73"/>
                </a:cubicBezTo>
                <a:cubicBezTo>
                  <a:pt x="78" y="64"/>
                  <a:pt x="78" y="64"/>
                  <a:pt x="78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2" y="64"/>
                  <a:pt x="120" y="63"/>
                  <a:pt x="122" y="87"/>
                </a:cubicBezTo>
                <a:cubicBezTo>
                  <a:pt x="122" y="117"/>
                  <a:pt x="122" y="117"/>
                  <a:pt x="122" y="117"/>
                </a:cubicBezTo>
                <a:cubicBezTo>
                  <a:pt x="104" y="117"/>
                  <a:pt x="104" y="117"/>
                  <a:pt x="104" y="117"/>
                </a:cubicBezTo>
                <a:cubicBezTo>
                  <a:pt x="104" y="91"/>
                  <a:pt x="104" y="91"/>
                  <a:pt x="104" y="91"/>
                </a:cubicBezTo>
                <a:cubicBezTo>
                  <a:pt x="98" y="91"/>
                  <a:pt x="98" y="91"/>
                  <a:pt x="98" y="91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91"/>
                  <a:pt x="43" y="91"/>
                  <a:pt x="43" y="91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20" y="117"/>
                  <a:pt x="20" y="117"/>
                  <a:pt x="20" y="117"/>
                </a:cubicBezTo>
                <a:lnTo>
                  <a:pt x="20" y="87"/>
                </a:lnTo>
                <a:close/>
                <a:moveTo>
                  <a:pt x="72" y="57"/>
                </a:moveTo>
                <a:cubicBezTo>
                  <a:pt x="84" y="57"/>
                  <a:pt x="93" y="47"/>
                  <a:pt x="93" y="35"/>
                </a:cubicBezTo>
                <a:cubicBezTo>
                  <a:pt x="93" y="23"/>
                  <a:pt x="84" y="14"/>
                  <a:pt x="72" y="14"/>
                </a:cubicBezTo>
                <a:cubicBezTo>
                  <a:pt x="60" y="14"/>
                  <a:pt x="50" y="23"/>
                  <a:pt x="50" y="35"/>
                </a:cubicBezTo>
                <a:cubicBezTo>
                  <a:pt x="50" y="47"/>
                  <a:pt x="60" y="57"/>
                  <a:pt x="72" y="57"/>
                </a:cubicBezTo>
                <a:close/>
                <a:moveTo>
                  <a:pt x="43" y="285"/>
                </a:moveTo>
                <a:cubicBezTo>
                  <a:pt x="98" y="285"/>
                  <a:pt x="98" y="285"/>
                  <a:pt x="98" y="285"/>
                </a:cubicBezTo>
                <a:cubicBezTo>
                  <a:pt x="124" y="147"/>
                  <a:pt x="124" y="147"/>
                  <a:pt x="124" y="147"/>
                </a:cubicBezTo>
                <a:cubicBezTo>
                  <a:pt x="17" y="147"/>
                  <a:pt x="17" y="147"/>
                  <a:pt x="17" y="147"/>
                </a:cubicBezTo>
                <a:lnTo>
                  <a:pt x="43" y="285"/>
                </a:lnTo>
                <a:close/>
                <a:moveTo>
                  <a:pt x="204" y="29"/>
                </a:moveTo>
                <a:cubicBezTo>
                  <a:pt x="204" y="45"/>
                  <a:pt x="187" y="57"/>
                  <a:pt x="166" y="58"/>
                </a:cubicBezTo>
                <a:cubicBezTo>
                  <a:pt x="154" y="67"/>
                  <a:pt x="135" y="73"/>
                  <a:pt x="135" y="73"/>
                </a:cubicBezTo>
                <a:cubicBezTo>
                  <a:pt x="144" y="64"/>
                  <a:pt x="145" y="58"/>
                  <a:pt x="144" y="55"/>
                </a:cubicBezTo>
                <a:cubicBezTo>
                  <a:pt x="131" y="50"/>
                  <a:pt x="122" y="41"/>
                  <a:pt x="122" y="29"/>
                </a:cubicBezTo>
                <a:cubicBezTo>
                  <a:pt x="122" y="13"/>
                  <a:pt x="140" y="0"/>
                  <a:pt x="163" y="0"/>
                </a:cubicBezTo>
                <a:cubicBezTo>
                  <a:pt x="186" y="0"/>
                  <a:pt x="204" y="13"/>
                  <a:pt x="204" y="29"/>
                </a:cubicBezTo>
                <a:close/>
                <a:moveTo>
                  <a:pt x="187" y="36"/>
                </a:moveTo>
                <a:cubicBezTo>
                  <a:pt x="187" y="35"/>
                  <a:pt x="186" y="34"/>
                  <a:pt x="185" y="34"/>
                </a:cubicBezTo>
                <a:cubicBezTo>
                  <a:pt x="141" y="34"/>
                  <a:pt x="141" y="34"/>
                  <a:pt x="141" y="34"/>
                </a:cubicBezTo>
                <a:cubicBezTo>
                  <a:pt x="140" y="34"/>
                  <a:pt x="139" y="35"/>
                  <a:pt x="139" y="36"/>
                </a:cubicBezTo>
                <a:cubicBezTo>
                  <a:pt x="139" y="38"/>
                  <a:pt x="140" y="39"/>
                  <a:pt x="141" y="39"/>
                </a:cubicBezTo>
                <a:cubicBezTo>
                  <a:pt x="185" y="39"/>
                  <a:pt x="185" y="39"/>
                  <a:pt x="185" y="39"/>
                </a:cubicBezTo>
                <a:cubicBezTo>
                  <a:pt x="186" y="39"/>
                  <a:pt x="187" y="38"/>
                  <a:pt x="187" y="36"/>
                </a:cubicBezTo>
                <a:close/>
                <a:moveTo>
                  <a:pt x="187" y="22"/>
                </a:moveTo>
                <a:cubicBezTo>
                  <a:pt x="187" y="21"/>
                  <a:pt x="186" y="20"/>
                  <a:pt x="185" y="20"/>
                </a:cubicBezTo>
                <a:cubicBezTo>
                  <a:pt x="141" y="20"/>
                  <a:pt x="141" y="20"/>
                  <a:pt x="141" y="20"/>
                </a:cubicBezTo>
                <a:cubicBezTo>
                  <a:pt x="140" y="20"/>
                  <a:pt x="139" y="21"/>
                  <a:pt x="139" y="22"/>
                </a:cubicBezTo>
                <a:cubicBezTo>
                  <a:pt x="139" y="24"/>
                  <a:pt x="140" y="25"/>
                  <a:pt x="141" y="25"/>
                </a:cubicBezTo>
                <a:cubicBezTo>
                  <a:pt x="185" y="25"/>
                  <a:pt x="185" y="25"/>
                  <a:pt x="185" y="25"/>
                </a:cubicBezTo>
                <a:cubicBezTo>
                  <a:pt x="186" y="25"/>
                  <a:pt x="187" y="24"/>
                  <a:pt x="187" y="22"/>
                </a:cubicBezTo>
                <a:close/>
                <a:moveTo>
                  <a:pt x="0" y="141"/>
                </a:moveTo>
                <a:cubicBezTo>
                  <a:pt x="141" y="141"/>
                  <a:pt x="141" y="141"/>
                  <a:pt x="141" y="141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0" y="121"/>
                  <a:pt x="0" y="121"/>
                  <a:pt x="0" y="121"/>
                </a:cubicBezTo>
                <a:lnTo>
                  <a:pt x="0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57439" y="3209635"/>
            <a:ext cx="305168" cy="305168"/>
            <a:chOff x="2457439" y="3158769"/>
            <a:chExt cx="305168" cy="305168"/>
          </a:xfrm>
        </p:grpSpPr>
        <p:sp>
          <p:nvSpPr>
            <p:cNvPr id="64" name="椭圆 63"/>
            <p:cNvSpPr/>
            <p:nvPr/>
          </p:nvSpPr>
          <p:spPr>
            <a:xfrm>
              <a:off x="2457439" y="3158769"/>
              <a:ext cx="305168" cy="30516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endParaRPr>
            </a:p>
          </p:txBody>
        </p:sp>
        <p:sp>
          <p:nvSpPr>
            <p:cNvPr id="66" name="Freeform 21"/>
            <p:cNvSpPr>
              <a:spLocks noEditPoints="1"/>
            </p:cNvSpPr>
            <p:nvPr/>
          </p:nvSpPr>
          <p:spPr bwMode="auto">
            <a:xfrm>
              <a:off x="2507187" y="3229469"/>
              <a:ext cx="205673" cy="206541"/>
            </a:xfrm>
            <a:custGeom>
              <a:avLst/>
              <a:gdLst>
                <a:gd name="T0" fmla="*/ 274 w 274"/>
                <a:gd name="T1" fmla="*/ 128 h 275"/>
                <a:gd name="T2" fmla="*/ 120 w 274"/>
                <a:gd name="T3" fmla="*/ 134 h 275"/>
                <a:gd name="T4" fmla="*/ 114 w 274"/>
                <a:gd name="T5" fmla="*/ 120 h 275"/>
                <a:gd name="T6" fmla="*/ 125 w 274"/>
                <a:gd name="T7" fmla="*/ 123 h 275"/>
                <a:gd name="T8" fmla="*/ 263 w 274"/>
                <a:gd name="T9" fmla="*/ 24 h 275"/>
                <a:gd name="T10" fmla="*/ 125 w 274"/>
                <a:gd name="T11" fmla="*/ 66 h 275"/>
                <a:gd name="T12" fmla="*/ 122 w 274"/>
                <a:gd name="T13" fmla="*/ 68 h 275"/>
                <a:gd name="T14" fmla="*/ 114 w 274"/>
                <a:gd name="T15" fmla="*/ 18 h 275"/>
                <a:gd name="T16" fmla="*/ 269 w 274"/>
                <a:gd name="T17" fmla="*/ 13 h 275"/>
                <a:gd name="T18" fmla="*/ 141 w 274"/>
                <a:gd name="T19" fmla="*/ 93 h 275"/>
                <a:gd name="T20" fmla="*/ 148 w 274"/>
                <a:gd name="T21" fmla="*/ 88 h 275"/>
                <a:gd name="T22" fmla="*/ 150 w 274"/>
                <a:gd name="T23" fmla="*/ 76 h 275"/>
                <a:gd name="T24" fmla="*/ 202 w 274"/>
                <a:gd name="T25" fmla="*/ 35 h 275"/>
                <a:gd name="T26" fmla="*/ 141 w 274"/>
                <a:gd name="T27" fmla="*/ 70 h 275"/>
                <a:gd name="T28" fmla="*/ 133 w 274"/>
                <a:gd name="T29" fmla="*/ 73 h 275"/>
                <a:gd name="T30" fmla="*/ 119 w 274"/>
                <a:gd name="T31" fmla="*/ 83 h 275"/>
                <a:gd name="T32" fmla="*/ 85 w 274"/>
                <a:gd name="T33" fmla="*/ 52 h 275"/>
                <a:gd name="T34" fmla="*/ 60 w 274"/>
                <a:gd name="T35" fmla="*/ 71 h 275"/>
                <a:gd name="T36" fmla="*/ 36 w 274"/>
                <a:gd name="T37" fmla="*/ 52 h 275"/>
                <a:gd name="T38" fmla="*/ 2 w 274"/>
                <a:gd name="T39" fmla="*/ 140 h 275"/>
                <a:gd name="T40" fmla="*/ 2 w 274"/>
                <a:gd name="T41" fmla="*/ 140 h 275"/>
                <a:gd name="T42" fmla="*/ 22 w 274"/>
                <a:gd name="T43" fmla="*/ 140 h 275"/>
                <a:gd name="T44" fmla="*/ 22 w 274"/>
                <a:gd name="T45" fmla="*/ 140 h 275"/>
                <a:gd name="T46" fmla="*/ 29 w 274"/>
                <a:gd name="T47" fmla="*/ 84 h 275"/>
                <a:gd name="T48" fmla="*/ 43 w 274"/>
                <a:gd name="T49" fmla="*/ 275 h 275"/>
                <a:gd name="T50" fmla="*/ 57 w 274"/>
                <a:gd name="T51" fmla="*/ 147 h 275"/>
                <a:gd name="T52" fmla="*/ 63 w 274"/>
                <a:gd name="T53" fmla="*/ 261 h 275"/>
                <a:gd name="T54" fmla="*/ 77 w 274"/>
                <a:gd name="T55" fmla="*/ 275 h 275"/>
                <a:gd name="T56" fmla="*/ 91 w 274"/>
                <a:gd name="T57" fmla="*/ 83 h 275"/>
                <a:gd name="T58" fmla="*/ 98 w 274"/>
                <a:gd name="T59" fmla="*/ 102 h 275"/>
                <a:gd name="T60" fmla="*/ 109 w 274"/>
                <a:gd name="T61" fmla="*/ 112 h 275"/>
                <a:gd name="T62" fmla="*/ 113 w 274"/>
                <a:gd name="T63" fmla="*/ 111 h 275"/>
                <a:gd name="T64" fmla="*/ 141 w 274"/>
                <a:gd name="T65" fmla="*/ 93 h 275"/>
                <a:gd name="T66" fmla="*/ 84 w 274"/>
                <a:gd name="T67" fmla="*/ 24 h 275"/>
                <a:gd name="T68" fmla="*/ 36 w 274"/>
                <a:gd name="T69" fmla="*/ 2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4" h="275">
                  <a:moveTo>
                    <a:pt x="274" y="18"/>
                  </a:moveTo>
                  <a:cubicBezTo>
                    <a:pt x="274" y="128"/>
                    <a:pt x="274" y="128"/>
                    <a:pt x="274" y="128"/>
                  </a:cubicBezTo>
                  <a:cubicBezTo>
                    <a:pt x="274" y="131"/>
                    <a:pt x="272" y="134"/>
                    <a:pt x="269" y="134"/>
                  </a:cubicBezTo>
                  <a:cubicBezTo>
                    <a:pt x="120" y="134"/>
                    <a:pt x="120" y="134"/>
                    <a:pt x="120" y="134"/>
                  </a:cubicBezTo>
                  <a:cubicBezTo>
                    <a:pt x="116" y="134"/>
                    <a:pt x="114" y="131"/>
                    <a:pt x="114" y="128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263" y="123"/>
                    <a:pt x="263" y="123"/>
                    <a:pt x="263" y="123"/>
                  </a:cubicBezTo>
                  <a:cubicBezTo>
                    <a:pt x="263" y="24"/>
                    <a:pt x="263" y="24"/>
                    <a:pt x="263" y="24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5" y="66"/>
                    <a:pt x="124" y="66"/>
                    <a:pt x="124" y="67"/>
                  </a:cubicBezTo>
                  <a:cubicBezTo>
                    <a:pt x="122" y="68"/>
                    <a:pt x="122" y="68"/>
                    <a:pt x="122" y="68"/>
                  </a:cubicBezTo>
                  <a:cubicBezTo>
                    <a:pt x="120" y="63"/>
                    <a:pt x="117" y="59"/>
                    <a:pt x="114" y="56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15"/>
                    <a:pt x="116" y="13"/>
                    <a:pt x="120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72" y="13"/>
                    <a:pt x="274" y="15"/>
                    <a:pt x="274" y="18"/>
                  </a:cubicBezTo>
                  <a:close/>
                  <a:moveTo>
                    <a:pt x="141" y="93"/>
                  </a:moveTo>
                  <a:cubicBezTo>
                    <a:pt x="148" y="88"/>
                    <a:pt x="148" y="88"/>
                    <a:pt x="148" y="88"/>
                  </a:cubicBezTo>
                  <a:cubicBezTo>
                    <a:pt x="148" y="88"/>
                    <a:pt x="148" y="88"/>
                    <a:pt x="148" y="88"/>
                  </a:cubicBezTo>
                  <a:cubicBezTo>
                    <a:pt x="148" y="88"/>
                    <a:pt x="148" y="88"/>
                    <a:pt x="148" y="88"/>
                  </a:cubicBezTo>
                  <a:cubicBezTo>
                    <a:pt x="151" y="85"/>
                    <a:pt x="152" y="80"/>
                    <a:pt x="150" y="76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147" y="72"/>
                    <a:pt x="147" y="72"/>
                    <a:pt x="147" y="72"/>
                  </a:cubicBezTo>
                  <a:cubicBezTo>
                    <a:pt x="145" y="71"/>
                    <a:pt x="143" y="70"/>
                    <a:pt x="141" y="70"/>
                  </a:cubicBezTo>
                  <a:cubicBezTo>
                    <a:pt x="138" y="70"/>
                    <a:pt x="135" y="71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52"/>
                    <a:pt x="85" y="52"/>
                    <a:pt x="85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0" y="53"/>
                    <a:pt x="2" y="79"/>
                    <a:pt x="2" y="79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6"/>
                    <a:pt x="6" y="151"/>
                    <a:pt x="12" y="151"/>
                  </a:cubicBezTo>
                  <a:cubicBezTo>
                    <a:pt x="18" y="151"/>
                    <a:pt x="22" y="146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261"/>
                    <a:pt x="29" y="261"/>
                    <a:pt x="29" y="261"/>
                  </a:cubicBezTo>
                  <a:cubicBezTo>
                    <a:pt x="29" y="269"/>
                    <a:pt x="35" y="275"/>
                    <a:pt x="43" y="275"/>
                  </a:cubicBezTo>
                  <a:cubicBezTo>
                    <a:pt x="51" y="275"/>
                    <a:pt x="57" y="269"/>
                    <a:pt x="57" y="261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3" y="261"/>
                    <a:pt x="63" y="261"/>
                    <a:pt x="63" y="261"/>
                  </a:cubicBezTo>
                  <a:cubicBezTo>
                    <a:pt x="63" y="261"/>
                    <a:pt x="63" y="261"/>
                    <a:pt x="63" y="261"/>
                  </a:cubicBezTo>
                  <a:cubicBezTo>
                    <a:pt x="64" y="269"/>
                    <a:pt x="70" y="275"/>
                    <a:pt x="77" y="275"/>
                  </a:cubicBezTo>
                  <a:cubicBezTo>
                    <a:pt x="85" y="275"/>
                    <a:pt x="91" y="269"/>
                    <a:pt x="91" y="261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8" y="102"/>
                    <a:pt x="98" y="102"/>
                    <a:pt x="98" y="102"/>
                  </a:cubicBezTo>
                  <a:cubicBezTo>
                    <a:pt x="98" y="102"/>
                    <a:pt x="98" y="102"/>
                    <a:pt x="98" y="102"/>
                  </a:cubicBezTo>
                  <a:cubicBezTo>
                    <a:pt x="98" y="108"/>
                    <a:pt x="103" y="112"/>
                    <a:pt x="109" y="112"/>
                  </a:cubicBezTo>
                  <a:cubicBezTo>
                    <a:pt x="110" y="112"/>
                    <a:pt x="112" y="112"/>
                    <a:pt x="113" y="111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31" y="99"/>
                    <a:pt x="131" y="99"/>
                    <a:pt x="131" y="99"/>
                  </a:cubicBezTo>
                  <a:lnTo>
                    <a:pt x="141" y="93"/>
                  </a:lnTo>
                  <a:close/>
                  <a:moveTo>
                    <a:pt x="60" y="48"/>
                  </a:moveTo>
                  <a:cubicBezTo>
                    <a:pt x="73" y="48"/>
                    <a:pt x="84" y="37"/>
                    <a:pt x="84" y="24"/>
                  </a:cubicBezTo>
                  <a:cubicBezTo>
                    <a:pt x="84" y="11"/>
                    <a:pt x="73" y="0"/>
                    <a:pt x="60" y="0"/>
                  </a:cubicBezTo>
                  <a:cubicBezTo>
                    <a:pt x="47" y="0"/>
                    <a:pt x="36" y="11"/>
                    <a:pt x="36" y="24"/>
                  </a:cubicBezTo>
                  <a:cubicBezTo>
                    <a:pt x="36" y="37"/>
                    <a:pt x="47" y="48"/>
                    <a:pt x="60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90462" y="0"/>
            <a:ext cx="2253538" cy="513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75699" y="1551478"/>
            <a:ext cx="1801389" cy="1801389"/>
          </a:xfrm>
          <a:prstGeom prst="ellipse">
            <a:avLst/>
          </a:prstGeom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89891" y="1632684"/>
            <a:ext cx="262382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rPr>
              <a:t>工厂模式</a:t>
            </a:r>
            <a:endParaRPr kumimoji="0" lang="zh-CN" altLang="en-US" sz="4800" b="1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Times New Roman" panose="02020603050405020304" pitchFamily="18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6244598" y="1986082"/>
            <a:ext cx="1263590" cy="932181"/>
          </a:xfrm>
          <a:custGeom>
            <a:avLst/>
            <a:gdLst>
              <a:gd name="T0" fmla="*/ 690 w 701"/>
              <a:gd name="T1" fmla="*/ 145 h 517"/>
              <a:gd name="T2" fmla="*/ 357 w 701"/>
              <a:gd name="T3" fmla="*/ 2 h 517"/>
              <a:gd name="T4" fmla="*/ 351 w 701"/>
              <a:gd name="T5" fmla="*/ 0 h 517"/>
              <a:gd name="T6" fmla="*/ 344 w 701"/>
              <a:gd name="T7" fmla="*/ 2 h 517"/>
              <a:gd name="T8" fmla="*/ 11 w 701"/>
              <a:gd name="T9" fmla="*/ 145 h 517"/>
              <a:gd name="T10" fmla="*/ 0 w 701"/>
              <a:gd name="T11" fmla="*/ 164 h 517"/>
              <a:gd name="T12" fmla="*/ 11 w 701"/>
              <a:gd name="T13" fmla="*/ 183 h 517"/>
              <a:gd name="T14" fmla="*/ 344 w 701"/>
              <a:gd name="T15" fmla="*/ 326 h 517"/>
              <a:gd name="T16" fmla="*/ 357 w 701"/>
              <a:gd name="T17" fmla="*/ 326 h 517"/>
              <a:gd name="T18" fmla="*/ 616 w 701"/>
              <a:gd name="T19" fmla="*/ 215 h 517"/>
              <a:gd name="T20" fmla="*/ 616 w 701"/>
              <a:gd name="T21" fmla="*/ 329 h 517"/>
              <a:gd name="T22" fmla="*/ 592 w 701"/>
              <a:gd name="T23" fmla="*/ 371 h 517"/>
              <a:gd name="T24" fmla="*/ 616 w 701"/>
              <a:gd name="T25" fmla="*/ 413 h 517"/>
              <a:gd name="T26" fmla="*/ 616 w 701"/>
              <a:gd name="T27" fmla="*/ 452 h 517"/>
              <a:gd name="T28" fmla="*/ 650 w 701"/>
              <a:gd name="T29" fmla="*/ 452 h 517"/>
              <a:gd name="T30" fmla="*/ 650 w 701"/>
              <a:gd name="T31" fmla="*/ 413 h 517"/>
              <a:gd name="T32" fmla="*/ 673 w 701"/>
              <a:gd name="T33" fmla="*/ 371 h 517"/>
              <a:gd name="T34" fmla="*/ 650 w 701"/>
              <a:gd name="T35" fmla="*/ 329 h 517"/>
              <a:gd name="T36" fmla="*/ 650 w 701"/>
              <a:gd name="T37" fmla="*/ 200 h 517"/>
              <a:gd name="T38" fmla="*/ 690 w 701"/>
              <a:gd name="T39" fmla="*/ 183 h 517"/>
              <a:gd name="T40" fmla="*/ 701 w 701"/>
              <a:gd name="T41" fmla="*/ 164 h 517"/>
              <a:gd name="T42" fmla="*/ 690 w 701"/>
              <a:gd name="T43" fmla="*/ 145 h 517"/>
              <a:gd name="T44" fmla="*/ 351 w 701"/>
              <a:gd name="T45" fmla="*/ 355 h 517"/>
              <a:gd name="T46" fmla="*/ 336 w 701"/>
              <a:gd name="T47" fmla="*/ 352 h 517"/>
              <a:gd name="T48" fmla="*/ 128 w 701"/>
              <a:gd name="T49" fmla="*/ 263 h 517"/>
              <a:gd name="T50" fmla="*/ 128 w 701"/>
              <a:gd name="T51" fmla="*/ 386 h 517"/>
              <a:gd name="T52" fmla="*/ 327 w 701"/>
              <a:gd name="T53" fmla="*/ 517 h 517"/>
              <a:gd name="T54" fmla="*/ 374 w 701"/>
              <a:gd name="T55" fmla="*/ 517 h 517"/>
              <a:gd name="T56" fmla="*/ 573 w 701"/>
              <a:gd name="T57" fmla="*/ 386 h 517"/>
              <a:gd name="T58" fmla="*/ 573 w 701"/>
              <a:gd name="T59" fmla="*/ 263 h 517"/>
              <a:gd name="T60" fmla="*/ 365 w 701"/>
              <a:gd name="T61" fmla="*/ 352 h 517"/>
              <a:gd name="T62" fmla="*/ 351 w 701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1" h="517">
                <a:moveTo>
                  <a:pt x="690" y="145"/>
                </a:moveTo>
                <a:cubicBezTo>
                  <a:pt x="357" y="2"/>
                  <a:pt x="357" y="2"/>
                  <a:pt x="357" y="2"/>
                </a:cubicBezTo>
                <a:cubicBezTo>
                  <a:pt x="355" y="1"/>
                  <a:pt x="353" y="0"/>
                  <a:pt x="351" y="0"/>
                </a:cubicBezTo>
                <a:cubicBezTo>
                  <a:pt x="348" y="0"/>
                  <a:pt x="346" y="1"/>
                  <a:pt x="344" y="2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4" y="148"/>
                  <a:pt x="0" y="155"/>
                  <a:pt x="0" y="164"/>
                </a:cubicBezTo>
                <a:cubicBezTo>
                  <a:pt x="0" y="172"/>
                  <a:pt x="4" y="180"/>
                  <a:pt x="11" y="183"/>
                </a:cubicBezTo>
                <a:cubicBezTo>
                  <a:pt x="344" y="326"/>
                  <a:pt x="344" y="326"/>
                  <a:pt x="344" y="326"/>
                </a:cubicBezTo>
                <a:cubicBezTo>
                  <a:pt x="348" y="328"/>
                  <a:pt x="353" y="328"/>
                  <a:pt x="357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2" y="352"/>
                  <a:pt x="592" y="371"/>
                </a:cubicBezTo>
                <a:cubicBezTo>
                  <a:pt x="592" y="389"/>
                  <a:pt x="602" y="405"/>
                  <a:pt x="616" y="413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3"/>
                  <a:pt x="650" y="413"/>
                  <a:pt x="650" y="413"/>
                </a:cubicBezTo>
                <a:cubicBezTo>
                  <a:pt x="664" y="405"/>
                  <a:pt x="673" y="389"/>
                  <a:pt x="673" y="371"/>
                </a:cubicBezTo>
                <a:cubicBezTo>
                  <a:pt x="673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1" y="172"/>
                  <a:pt x="701" y="164"/>
                </a:cubicBezTo>
                <a:cubicBezTo>
                  <a:pt x="701" y="155"/>
                  <a:pt x="697" y="148"/>
                  <a:pt x="690" y="145"/>
                </a:cubicBezTo>
                <a:close/>
                <a:moveTo>
                  <a:pt x="351" y="355"/>
                </a:moveTo>
                <a:cubicBezTo>
                  <a:pt x="346" y="355"/>
                  <a:pt x="340" y="354"/>
                  <a:pt x="336" y="352"/>
                </a:cubicBezTo>
                <a:cubicBezTo>
                  <a:pt x="128" y="263"/>
                  <a:pt x="128" y="263"/>
                  <a:pt x="128" y="263"/>
                </a:cubicBezTo>
                <a:cubicBezTo>
                  <a:pt x="128" y="386"/>
                  <a:pt x="128" y="386"/>
                  <a:pt x="128" y="386"/>
                </a:cubicBezTo>
                <a:cubicBezTo>
                  <a:pt x="128" y="487"/>
                  <a:pt x="280" y="517"/>
                  <a:pt x="327" y="517"/>
                </a:cubicBezTo>
                <a:cubicBezTo>
                  <a:pt x="374" y="517"/>
                  <a:pt x="374" y="517"/>
                  <a:pt x="374" y="517"/>
                </a:cubicBezTo>
                <a:cubicBezTo>
                  <a:pt x="410" y="517"/>
                  <a:pt x="573" y="487"/>
                  <a:pt x="573" y="386"/>
                </a:cubicBezTo>
                <a:cubicBezTo>
                  <a:pt x="573" y="263"/>
                  <a:pt x="573" y="263"/>
                  <a:pt x="573" y="263"/>
                </a:cubicBezTo>
                <a:cubicBezTo>
                  <a:pt x="365" y="352"/>
                  <a:pt x="365" y="352"/>
                  <a:pt x="365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468630" y="3856355"/>
            <a:ext cx="316103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小组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成员：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储岱泽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lang="zh-CN" altLang="en-US" sz="12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sym typeface="+mn-ea"/>
              </a:rPr>
              <a:t>傅佳恒</a:t>
            </a:r>
            <a:r>
              <a:rPr lang="en-US" altLang="zh-CN" sz="12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sym typeface="+mn-ea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夏尧民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韩嘉睿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段婷婷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莫益萌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焦骜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王宜沣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周文玥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徐嘉琪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沙坚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359633" y="1711722"/>
            <a:ext cx="2374399" cy="237439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69878" y="1418789"/>
            <a:ext cx="750217" cy="750217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61882" y="2455171"/>
            <a:ext cx="750217" cy="750217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281567" y="2455171"/>
            <a:ext cx="750217" cy="750217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71724" y="3628837"/>
            <a:ext cx="750217" cy="750217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336362" y="3797042"/>
            <a:ext cx="455957" cy="457974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30" name="AutoShape 37"/>
            <p:cNvSpPr/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1" name="AutoShape 38"/>
            <p:cNvSpPr/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2" name="AutoShape 39"/>
            <p:cNvSpPr/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3" name="AutoShape 40"/>
            <p:cNvSpPr/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4" name="AutoShape 41"/>
            <p:cNvSpPr/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5" name="AutoShape 42"/>
            <p:cNvSpPr/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36" name="AutoShape 112"/>
          <p:cNvSpPr/>
          <p:nvPr/>
        </p:nvSpPr>
        <p:spPr bwMode="auto">
          <a:xfrm>
            <a:off x="3193048" y="2603166"/>
            <a:ext cx="457975" cy="45595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思源黑体 CN Medium"/>
              <a:cs typeface="+mn-cs"/>
              <a:sym typeface="Gill Sans" panose="020B0502020104020203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520002" y="2602528"/>
            <a:ext cx="313665" cy="457233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8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9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4370096" y="1594051"/>
            <a:ext cx="403807" cy="403807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41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42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370620" y="649301"/>
            <a:ext cx="1646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+mn-cs"/>
              </a:rPr>
              <a:t>Research Methods And Processes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方正兰亭黑_GBK"/>
              <a:cs typeface="+mn-cs"/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2621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工厂模式扩展内容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18515" y="1656715"/>
            <a:ext cx="2374265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、对象或组件的配置涉及到高度复杂性时</a:t>
            </a:r>
            <a:endParaRPr kumimoji="0" lang="zh-CN" altLang="en-US" sz="1600" b="1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81380" y="3486150"/>
            <a:ext cx="2466340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、需要根据不同环境轻松生成对象的不同实例时。</a:t>
            </a:r>
            <a:endParaRPr kumimoji="0" lang="zh-CN" altLang="en-US" sz="1600" b="1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34050" y="1656715"/>
            <a:ext cx="3001010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、处理很多共享相同属性的小型对象或组件时。 </a:t>
            </a:r>
            <a:endParaRPr kumimoji="0" lang="zh-CN" altLang="en-US" sz="1600" b="1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95010" y="3486150"/>
            <a:ext cx="30505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1600" b="1" kern="1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sz="1600" b="1" kern="1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、在编写只需要满足一个API契约的其他对象的实例对象时</a:t>
            </a:r>
            <a:endParaRPr lang="en-US" altLang="en-US" b="0">
              <a:latin typeface="宋体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71091" y="1001496"/>
            <a:ext cx="303657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工厂模式适用于以下几种情况：</a:t>
            </a:r>
            <a:endParaRPr kumimoji="0" lang="zh-CN" altLang="en-US" sz="1600" b="1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70620" y="649301"/>
            <a:ext cx="1646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+mn-cs"/>
              </a:rPr>
              <a:t>Research Methods And Processes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方正兰亭黑_GBK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121662" y="2749016"/>
            <a:ext cx="9956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单例模式</a:t>
            </a:r>
            <a:endParaRPr kumimoji="0" lang="zh-CN" altLang="en-US" sz="1600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47210" y="3095086"/>
            <a:ext cx="2401590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工厂可以返回一个单例实例，确保一个类只有一个实例，并提供一个全局访问点。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074160" y="2749016"/>
            <a:ext cx="9956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原型模式</a:t>
            </a:r>
            <a:endParaRPr kumimoji="0" lang="zh-CN" altLang="en-US" sz="1600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99708" y="3102071"/>
            <a:ext cx="2401590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如果创建给定类的对象成本更高，可以通过复制现有对象来创建新对象。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872129" y="2749016"/>
            <a:ext cx="11988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建造者模式</a:t>
            </a:r>
            <a:endParaRPr kumimoji="0" lang="zh-CN" altLang="en-US" sz="1600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99277" y="3095086"/>
            <a:ext cx="2401590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可以使用工厂方法在创建复杂对象的时候，将其构建和表示分离。 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4" name="Freeform 5"/>
          <p:cNvSpPr>
            <a:spLocks noEditPoints="1"/>
          </p:cNvSpPr>
          <p:nvPr/>
        </p:nvSpPr>
        <p:spPr bwMode="auto">
          <a:xfrm>
            <a:off x="1177552" y="1522694"/>
            <a:ext cx="883900" cy="1122541"/>
          </a:xfrm>
          <a:custGeom>
            <a:avLst/>
            <a:gdLst>
              <a:gd name="T0" fmla="*/ 613 w 623"/>
              <a:gd name="T1" fmla="*/ 84 h 798"/>
              <a:gd name="T2" fmla="*/ 504 w 623"/>
              <a:gd name="T3" fmla="*/ 10 h 798"/>
              <a:gd name="T4" fmla="*/ 423 w 623"/>
              <a:gd name="T5" fmla="*/ 91 h 798"/>
              <a:gd name="T6" fmla="*/ 224 w 623"/>
              <a:gd name="T7" fmla="*/ 291 h 798"/>
              <a:gd name="T8" fmla="*/ 181 w 623"/>
              <a:gd name="T9" fmla="*/ 283 h 798"/>
              <a:gd name="T10" fmla="*/ 181 w 623"/>
              <a:gd name="T11" fmla="*/ 318 h 798"/>
              <a:gd name="T12" fmla="*/ 132 w 623"/>
              <a:gd name="T13" fmla="*/ 383 h 798"/>
              <a:gd name="T14" fmla="*/ 206 w 623"/>
              <a:gd name="T15" fmla="*/ 492 h 798"/>
              <a:gd name="T16" fmla="*/ 241 w 623"/>
              <a:gd name="T17" fmla="*/ 492 h 798"/>
              <a:gd name="T18" fmla="*/ 305 w 623"/>
              <a:gd name="T19" fmla="*/ 443 h 798"/>
              <a:gd name="T20" fmla="*/ 341 w 623"/>
              <a:gd name="T21" fmla="*/ 408 h 798"/>
              <a:gd name="T22" fmla="*/ 446 w 623"/>
              <a:gd name="T23" fmla="*/ 287 h 798"/>
              <a:gd name="T24" fmla="*/ 496 w 623"/>
              <a:gd name="T25" fmla="*/ 268 h 798"/>
              <a:gd name="T26" fmla="*/ 463 w 623"/>
              <a:gd name="T27" fmla="*/ 550 h 798"/>
              <a:gd name="T28" fmla="*/ 75 w 623"/>
              <a:gd name="T29" fmla="*/ 525 h 798"/>
              <a:gd name="T30" fmla="*/ 75 w 623"/>
              <a:gd name="T31" fmla="*/ 574 h 798"/>
              <a:gd name="T32" fmla="*/ 312 w 623"/>
              <a:gd name="T33" fmla="*/ 574 h 798"/>
              <a:gd name="T34" fmla="*/ 298 w 623"/>
              <a:gd name="T35" fmla="*/ 649 h 798"/>
              <a:gd name="T36" fmla="*/ 0 w 623"/>
              <a:gd name="T37" fmla="*/ 674 h 798"/>
              <a:gd name="T38" fmla="*/ 0 w 623"/>
              <a:gd name="T39" fmla="*/ 773 h 798"/>
              <a:gd name="T40" fmla="*/ 25 w 623"/>
              <a:gd name="T41" fmla="*/ 798 h 798"/>
              <a:gd name="T42" fmla="*/ 596 w 623"/>
              <a:gd name="T43" fmla="*/ 773 h 798"/>
              <a:gd name="T44" fmla="*/ 596 w 623"/>
              <a:gd name="T45" fmla="*/ 674 h 798"/>
              <a:gd name="T46" fmla="*/ 571 w 623"/>
              <a:gd name="T47" fmla="*/ 649 h 798"/>
              <a:gd name="T48" fmla="*/ 497 w 623"/>
              <a:gd name="T49" fmla="*/ 624 h 798"/>
              <a:gd name="T50" fmla="*/ 596 w 623"/>
              <a:gd name="T51" fmla="*/ 395 h 798"/>
              <a:gd name="T52" fmla="*/ 525 w 623"/>
              <a:gd name="T53" fmla="*/ 229 h 798"/>
              <a:gd name="T54" fmla="*/ 613 w 623"/>
              <a:gd name="T55" fmla="*/ 120 h 798"/>
              <a:gd name="T56" fmla="*/ 546 w 623"/>
              <a:gd name="T57" fmla="*/ 748 h 798"/>
              <a:gd name="T58" fmla="*/ 50 w 623"/>
              <a:gd name="T59" fmla="*/ 698 h 798"/>
              <a:gd name="T60" fmla="*/ 348 w 623"/>
              <a:gd name="T61" fmla="*/ 649 h 798"/>
              <a:gd name="T62" fmla="*/ 397 w 623"/>
              <a:gd name="T63" fmla="*/ 574 h 798"/>
              <a:gd name="T64" fmla="*/ 447 w 623"/>
              <a:gd name="T65" fmla="*/ 649 h 798"/>
              <a:gd name="T66" fmla="*/ 522 w 623"/>
              <a:gd name="T67" fmla="*/ 63 h 798"/>
              <a:gd name="T68" fmla="*/ 522 w 623"/>
              <a:gd name="T69" fmla="*/ 141 h 798"/>
              <a:gd name="T70" fmla="*/ 516 w 623"/>
              <a:gd name="T71" fmla="*/ 132 h 798"/>
              <a:gd name="T72" fmla="*/ 488 w 623"/>
              <a:gd name="T73" fmla="*/ 105 h 798"/>
              <a:gd name="T74" fmla="*/ 522 w 623"/>
              <a:gd name="T75" fmla="*/ 63 h 798"/>
              <a:gd name="T76" fmla="*/ 184 w 623"/>
              <a:gd name="T77" fmla="*/ 400 h 798"/>
              <a:gd name="T78" fmla="*/ 263 w 623"/>
              <a:gd name="T79" fmla="*/ 400 h 798"/>
              <a:gd name="T80" fmla="*/ 298 w 623"/>
              <a:gd name="T81" fmla="*/ 365 h 798"/>
              <a:gd name="T82" fmla="*/ 348 w 623"/>
              <a:gd name="T83" fmla="*/ 237 h 798"/>
              <a:gd name="T84" fmla="*/ 354 w 623"/>
              <a:gd name="T85" fmla="*/ 246 h 798"/>
              <a:gd name="T86" fmla="*/ 382 w 623"/>
              <a:gd name="T87" fmla="*/ 273 h 798"/>
              <a:gd name="T88" fmla="*/ 298 w 623"/>
              <a:gd name="T89" fmla="*/ 365 h 798"/>
              <a:gd name="T90" fmla="*/ 385 w 623"/>
              <a:gd name="T91" fmla="*/ 189 h 798"/>
              <a:gd name="T92" fmla="*/ 484 w 623"/>
              <a:gd name="T93" fmla="*/ 189 h 798"/>
              <a:gd name="T94" fmla="*/ 435 w 623"/>
              <a:gd name="T95" fmla="*/ 239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3" h="798">
                <a:moveTo>
                  <a:pt x="613" y="120"/>
                </a:moveTo>
                <a:cubicBezTo>
                  <a:pt x="623" y="110"/>
                  <a:pt x="623" y="94"/>
                  <a:pt x="613" y="84"/>
                </a:cubicBezTo>
                <a:cubicBezTo>
                  <a:pt x="539" y="10"/>
                  <a:pt x="539" y="10"/>
                  <a:pt x="539" y="10"/>
                </a:cubicBezTo>
                <a:cubicBezTo>
                  <a:pt x="529" y="0"/>
                  <a:pt x="514" y="0"/>
                  <a:pt x="504" y="10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423" y="91"/>
                  <a:pt x="423" y="91"/>
                  <a:pt x="423" y="91"/>
                </a:cubicBezTo>
                <a:cubicBezTo>
                  <a:pt x="378" y="96"/>
                  <a:pt x="342" y="132"/>
                  <a:pt x="337" y="178"/>
                </a:cubicBezTo>
                <a:cubicBezTo>
                  <a:pt x="224" y="291"/>
                  <a:pt x="224" y="291"/>
                  <a:pt x="224" y="291"/>
                </a:cubicBezTo>
                <a:cubicBezTo>
                  <a:pt x="216" y="283"/>
                  <a:pt x="216" y="283"/>
                  <a:pt x="216" y="283"/>
                </a:cubicBezTo>
                <a:cubicBezTo>
                  <a:pt x="207" y="274"/>
                  <a:pt x="191" y="274"/>
                  <a:pt x="181" y="283"/>
                </a:cubicBezTo>
                <a:cubicBezTo>
                  <a:pt x="172" y="293"/>
                  <a:pt x="172" y="309"/>
                  <a:pt x="181" y="318"/>
                </a:cubicBezTo>
                <a:cubicBezTo>
                  <a:pt x="181" y="318"/>
                  <a:pt x="181" y="318"/>
                  <a:pt x="181" y="318"/>
                </a:cubicBezTo>
                <a:cubicBezTo>
                  <a:pt x="189" y="326"/>
                  <a:pt x="189" y="326"/>
                  <a:pt x="189" y="326"/>
                </a:cubicBezTo>
                <a:cubicBezTo>
                  <a:pt x="132" y="383"/>
                  <a:pt x="132" y="383"/>
                  <a:pt x="132" y="383"/>
                </a:cubicBezTo>
                <a:cubicBezTo>
                  <a:pt x="122" y="392"/>
                  <a:pt x="122" y="408"/>
                  <a:pt x="132" y="418"/>
                </a:cubicBezTo>
                <a:cubicBezTo>
                  <a:pt x="206" y="492"/>
                  <a:pt x="206" y="492"/>
                  <a:pt x="206" y="492"/>
                </a:cubicBezTo>
                <a:cubicBezTo>
                  <a:pt x="216" y="502"/>
                  <a:pt x="232" y="502"/>
                  <a:pt x="241" y="492"/>
                </a:cubicBezTo>
                <a:cubicBezTo>
                  <a:pt x="241" y="492"/>
                  <a:pt x="241" y="492"/>
                  <a:pt x="241" y="492"/>
                </a:cubicBezTo>
                <a:cubicBezTo>
                  <a:pt x="298" y="435"/>
                  <a:pt x="298" y="435"/>
                  <a:pt x="298" y="435"/>
                </a:cubicBezTo>
                <a:cubicBezTo>
                  <a:pt x="305" y="443"/>
                  <a:pt x="305" y="443"/>
                  <a:pt x="305" y="443"/>
                </a:cubicBezTo>
                <a:cubicBezTo>
                  <a:pt x="315" y="452"/>
                  <a:pt x="331" y="452"/>
                  <a:pt x="341" y="443"/>
                </a:cubicBezTo>
                <a:cubicBezTo>
                  <a:pt x="350" y="433"/>
                  <a:pt x="350" y="417"/>
                  <a:pt x="341" y="408"/>
                </a:cubicBezTo>
                <a:cubicBezTo>
                  <a:pt x="333" y="400"/>
                  <a:pt x="333" y="400"/>
                  <a:pt x="333" y="400"/>
                </a:cubicBezTo>
                <a:cubicBezTo>
                  <a:pt x="446" y="287"/>
                  <a:pt x="446" y="287"/>
                  <a:pt x="446" y="287"/>
                </a:cubicBezTo>
                <a:cubicBezTo>
                  <a:pt x="464" y="285"/>
                  <a:pt x="481" y="278"/>
                  <a:pt x="495" y="267"/>
                </a:cubicBezTo>
                <a:cubicBezTo>
                  <a:pt x="496" y="267"/>
                  <a:pt x="496" y="268"/>
                  <a:pt x="496" y="268"/>
                </a:cubicBezTo>
                <a:cubicBezTo>
                  <a:pt x="528" y="302"/>
                  <a:pt x="546" y="348"/>
                  <a:pt x="546" y="395"/>
                </a:cubicBezTo>
                <a:cubicBezTo>
                  <a:pt x="546" y="457"/>
                  <a:pt x="515" y="514"/>
                  <a:pt x="463" y="550"/>
                </a:cubicBezTo>
                <a:cubicBezTo>
                  <a:pt x="445" y="534"/>
                  <a:pt x="422" y="525"/>
                  <a:pt x="397" y="525"/>
                </a:cubicBezTo>
                <a:cubicBezTo>
                  <a:pt x="75" y="525"/>
                  <a:pt x="75" y="525"/>
                  <a:pt x="75" y="525"/>
                </a:cubicBezTo>
                <a:cubicBezTo>
                  <a:pt x="61" y="525"/>
                  <a:pt x="50" y="536"/>
                  <a:pt x="50" y="549"/>
                </a:cubicBezTo>
                <a:cubicBezTo>
                  <a:pt x="50" y="563"/>
                  <a:pt x="61" y="574"/>
                  <a:pt x="75" y="574"/>
                </a:cubicBezTo>
                <a:cubicBezTo>
                  <a:pt x="75" y="574"/>
                  <a:pt x="75" y="574"/>
                  <a:pt x="75" y="574"/>
                </a:cubicBezTo>
                <a:cubicBezTo>
                  <a:pt x="312" y="574"/>
                  <a:pt x="312" y="574"/>
                  <a:pt x="312" y="574"/>
                </a:cubicBezTo>
                <a:cubicBezTo>
                  <a:pt x="303" y="589"/>
                  <a:pt x="298" y="606"/>
                  <a:pt x="298" y="624"/>
                </a:cubicBezTo>
                <a:cubicBezTo>
                  <a:pt x="298" y="649"/>
                  <a:pt x="298" y="649"/>
                  <a:pt x="298" y="649"/>
                </a:cubicBezTo>
                <a:cubicBezTo>
                  <a:pt x="25" y="649"/>
                  <a:pt x="25" y="649"/>
                  <a:pt x="25" y="649"/>
                </a:cubicBezTo>
                <a:cubicBezTo>
                  <a:pt x="12" y="649"/>
                  <a:pt x="0" y="660"/>
                  <a:pt x="0" y="674"/>
                </a:cubicBezTo>
                <a:cubicBezTo>
                  <a:pt x="0" y="674"/>
                  <a:pt x="0" y="674"/>
                  <a:pt x="0" y="674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787"/>
                  <a:pt x="12" y="798"/>
                  <a:pt x="25" y="798"/>
                </a:cubicBezTo>
                <a:cubicBezTo>
                  <a:pt x="25" y="798"/>
                  <a:pt x="25" y="798"/>
                  <a:pt x="25" y="798"/>
                </a:cubicBezTo>
                <a:cubicBezTo>
                  <a:pt x="571" y="798"/>
                  <a:pt x="571" y="798"/>
                  <a:pt x="571" y="798"/>
                </a:cubicBezTo>
                <a:cubicBezTo>
                  <a:pt x="585" y="798"/>
                  <a:pt x="596" y="787"/>
                  <a:pt x="596" y="773"/>
                </a:cubicBezTo>
                <a:cubicBezTo>
                  <a:pt x="596" y="773"/>
                  <a:pt x="596" y="773"/>
                  <a:pt x="596" y="773"/>
                </a:cubicBezTo>
                <a:cubicBezTo>
                  <a:pt x="596" y="674"/>
                  <a:pt x="596" y="674"/>
                  <a:pt x="596" y="674"/>
                </a:cubicBezTo>
                <a:cubicBezTo>
                  <a:pt x="596" y="660"/>
                  <a:pt x="585" y="649"/>
                  <a:pt x="571" y="649"/>
                </a:cubicBezTo>
                <a:cubicBezTo>
                  <a:pt x="571" y="649"/>
                  <a:pt x="571" y="649"/>
                  <a:pt x="571" y="649"/>
                </a:cubicBezTo>
                <a:cubicBezTo>
                  <a:pt x="497" y="649"/>
                  <a:pt x="497" y="649"/>
                  <a:pt x="497" y="649"/>
                </a:cubicBezTo>
                <a:cubicBezTo>
                  <a:pt x="497" y="624"/>
                  <a:pt x="497" y="624"/>
                  <a:pt x="497" y="624"/>
                </a:cubicBezTo>
                <a:cubicBezTo>
                  <a:pt x="497" y="613"/>
                  <a:pt x="495" y="602"/>
                  <a:pt x="491" y="591"/>
                </a:cubicBezTo>
                <a:cubicBezTo>
                  <a:pt x="557" y="546"/>
                  <a:pt x="596" y="473"/>
                  <a:pt x="596" y="395"/>
                </a:cubicBezTo>
                <a:cubicBezTo>
                  <a:pt x="596" y="335"/>
                  <a:pt x="573" y="278"/>
                  <a:pt x="532" y="234"/>
                </a:cubicBezTo>
                <a:cubicBezTo>
                  <a:pt x="530" y="232"/>
                  <a:pt x="528" y="230"/>
                  <a:pt x="525" y="229"/>
                </a:cubicBezTo>
                <a:cubicBezTo>
                  <a:pt x="529" y="220"/>
                  <a:pt x="532" y="210"/>
                  <a:pt x="533" y="200"/>
                </a:cubicBezTo>
                <a:lnTo>
                  <a:pt x="613" y="120"/>
                </a:lnTo>
                <a:close/>
                <a:moveTo>
                  <a:pt x="546" y="698"/>
                </a:moveTo>
                <a:cubicBezTo>
                  <a:pt x="546" y="748"/>
                  <a:pt x="546" y="748"/>
                  <a:pt x="546" y="748"/>
                </a:cubicBezTo>
                <a:cubicBezTo>
                  <a:pt x="50" y="748"/>
                  <a:pt x="50" y="748"/>
                  <a:pt x="50" y="748"/>
                </a:cubicBezTo>
                <a:cubicBezTo>
                  <a:pt x="50" y="698"/>
                  <a:pt x="50" y="698"/>
                  <a:pt x="50" y="698"/>
                </a:cubicBezTo>
                <a:lnTo>
                  <a:pt x="546" y="698"/>
                </a:lnTo>
                <a:close/>
                <a:moveTo>
                  <a:pt x="348" y="649"/>
                </a:moveTo>
                <a:cubicBezTo>
                  <a:pt x="348" y="624"/>
                  <a:pt x="348" y="624"/>
                  <a:pt x="348" y="624"/>
                </a:cubicBezTo>
                <a:cubicBezTo>
                  <a:pt x="348" y="597"/>
                  <a:pt x="370" y="574"/>
                  <a:pt x="397" y="574"/>
                </a:cubicBezTo>
                <a:cubicBezTo>
                  <a:pt x="425" y="574"/>
                  <a:pt x="447" y="597"/>
                  <a:pt x="447" y="624"/>
                </a:cubicBezTo>
                <a:cubicBezTo>
                  <a:pt x="447" y="649"/>
                  <a:pt x="447" y="649"/>
                  <a:pt x="447" y="649"/>
                </a:cubicBezTo>
                <a:lnTo>
                  <a:pt x="348" y="649"/>
                </a:lnTo>
                <a:close/>
                <a:moveTo>
                  <a:pt x="522" y="63"/>
                </a:moveTo>
                <a:cubicBezTo>
                  <a:pt x="561" y="102"/>
                  <a:pt x="561" y="102"/>
                  <a:pt x="561" y="102"/>
                </a:cubicBezTo>
                <a:cubicBezTo>
                  <a:pt x="522" y="141"/>
                  <a:pt x="522" y="141"/>
                  <a:pt x="522" y="141"/>
                </a:cubicBezTo>
                <a:cubicBezTo>
                  <a:pt x="521" y="139"/>
                  <a:pt x="519" y="138"/>
                  <a:pt x="518" y="136"/>
                </a:cubicBezTo>
                <a:cubicBezTo>
                  <a:pt x="517" y="135"/>
                  <a:pt x="517" y="133"/>
                  <a:pt x="516" y="132"/>
                </a:cubicBezTo>
                <a:cubicBezTo>
                  <a:pt x="509" y="123"/>
                  <a:pt x="501" y="114"/>
                  <a:pt x="492" y="108"/>
                </a:cubicBezTo>
                <a:cubicBezTo>
                  <a:pt x="490" y="107"/>
                  <a:pt x="489" y="106"/>
                  <a:pt x="488" y="105"/>
                </a:cubicBezTo>
                <a:cubicBezTo>
                  <a:pt x="486" y="104"/>
                  <a:pt x="484" y="103"/>
                  <a:pt x="482" y="102"/>
                </a:cubicBezTo>
                <a:lnTo>
                  <a:pt x="522" y="63"/>
                </a:lnTo>
                <a:close/>
                <a:moveTo>
                  <a:pt x="224" y="440"/>
                </a:moveTo>
                <a:cubicBezTo>
                  <a:pt x="184" y="400"/>
                  <a:pt x="184" y="400"/>
                  <a:pt x="184" y="400"/>
                </a:cubicBezTo>
                <a:cubicBezTo>
                  <a:pt x="224" y="361"/>
                  <a:pt x="224" y="361"/>
                  <a:pt x="224" y="361"/>
                </a:cubicBezTo>
                <a:cubicBezTo>
                  <a:pt x="263" y="400"/>
                  <a:pt x="263" y="400"/>
                  <a:pt x="263" y="400"/>
                </a:cubicBezTo>
                <a:lnTo>
                  <a:pt x="224" y="440"/>
                </a:lnTo>
                <a:close/>
                <a:moveTo>
                  <a:pt x="298" y="365"/>
                </a:moveTo>
                <a:cubicBezTo>
                  <a:pt x="259" y="326"/>
                  <a:pt x="259" y="326"/>
                  <a:pt x="259" y="326"/>
                </a:cubicBezTo>
                <a:cubicBezTo>
                  <a:pt x="348" y="237"/>
                  <a:pt x="348" y="237"/>
                  <a:pt x="348" y="237"/>
                </a:cubicBezTo>
                <a:cubicBezTo>
                  <a:pt x="349" y="239"/>
                  <a:pt x="350" y="240"/>
                  <a:pt x="351" y="242"/>
                </a:cubicBezTo>
                <a:cubicBezTo>
                  <a:pt x="352" y="243"/>
                  <a:pt x="353" y="245"/>
                  <a:pt x="354" y="246"/>
                </a:cubicBezTo>
                <a:cubicBezTo>
                  <a:pt x="360" y="255"/>
                  <a:pt x="368" y="264"/>
                  <a:pt x="378" y="270"/>
                </a:cubicBezTo>
                <a:cubicBezTo>
                  <a:pt x="379" y="271"/>
                  <a:pt x="380" y="272"/>
                  <a:pt x="382" y="273"/>
                </a:cubicBezTo>
                <a:cubicBezTo>
                  <a:pt x="384" y="274"/>
                  <a:pt x="385" y="275"/>
                  <a:pt x="387" y="276"/>
                </a:cubicBezTo>
                <a:lnTo>
                  <a:pt x="298" y="365"/>
                </a:lnTo>
                <a:close/>
                <a:moveTo>
                  <a:pt x="435" y="239"/>
                </a:moveTo>
                <a:cubicBezTo>
                  <a:pt x="407" y="239"/>
                  <a:pt x="385" y="217"/>
                  <a:pt x="385" y="189"/>
                </a:cubicBezTo>
                <a:cubicBezTo>
                  <a:pt x="385" y="162"/>
                  <a:pt x="407" y="139"/>
                  <a:pt x="435" y="139"/>
                </a:cubicBezTo>
                <a:cubicBezTo>
                  <a:pt x="462" y="139"/>
                  <a:pt x="484" y="161"/>
                  <a:pt x="484" y="189"/>
                </a:cubicBezTo>
                <a:cubicBezTo>
                  <a:pt x="484" y="189"/>
                  <a:pt x="484" y="189"/>
                  <a:pt x="484" y="189"/>
                </a:cubicBezTo>
                <a:cubicBezTo>
                  <a:pt x="484" y="216"/>
                  <a:pt x="462" y="239"/>
                  <a:pt x="435" y="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>
            <a:off x="4078429" y="1587595"/>
            <a:ext cx="995811" cy="992738"/>
          </a:xfrm>
          <a:custGeom>
            <a:avLst/>
            <a:gdLst>
              <a:gd name="T0" fmla="*/ 623 w 797"/>
              <a:gd name="T1" fmla="*/ 324 h 797"/>
              <a:gd name="T2" fmla="*/ 672 w 797"/>
              <a:gd name="T3" fmla="*/ 373 h 797"/>
              <a:gd name="T4" fmla="*/ 423 w 797"/>
              <a:gd name="T5" fmla="*/ 324 h 797"/>
              <a:gd name="T6" fmla="*/ 374 w 797"/>
              <a:gd name="T7" fmla="*/ 373 h 797"/>
              <a:gd name="T8" fmla="*/ 423 w 797"/>
              <a:gd name="T9" fmla="*/ 324 h 797"/>
              <a:gd name="T10" fmla="*/ 125 w 797"/>
              <a:gd name="T11" fmla="*/ 324 h 797"/>
              <a:gd name="T12" fmla="*/ 174 w 797"/>
              <a:gd name="T13" fmla="*/ 373 h 797"/>
              <a:gd name="T14" fmla="*/ 747 w 797"/>
              <a:gd name="T15" fmla="*/ 249 h 797"/>
              <a:gd name="T16" fmla="*/ 722 w 797"/>
              <a:gd name="T17" fmla="*/ 0 h 797"/>
              <a:gd name="T18" fmla="*/ 573 w 797"/>
              <a:gd name="T19" fmla="*/ 0 h 797"/>
              <a:gd name="T20" fmla="*/ 548 w 797"/>
              <a:gd name="T21" fmla="*/ 25 h 797"/>
              <a:gd name="T22" fmla="*/ 498 w 797"/>
              <a:gd name="T23" fmla="*/ 249 h 797"/>
              <a:gd name="T24" fmla="*/ 473 w 797"/>
              <a:gd name="T25" fmla="*/ 0 h 797"/>
              <a:gd name="T26" fmla="*/ 324 w 797"/>
              <a:gd name="T27" fmla="*/ 0 h 797"/>
              <a:gd name="T28" fmla="*/ 299 w 797"/>
              <a:gd name="T29" fmla="*/ 25 h 797"/>
              <a:gd name="T30" fmla="*/ 249 w 797"/>
              <a:gd name="T31" fmla="*/ 249 h 797"/>
              <a:gd name="T32" fmla="*/ 224 w 797"/>
              <a:gd name="T33" fmla="*/ 0 h 797"/>
              <a:gd name="T34" fmla="*/ 75 w 797"/>
              <a:gd name="T35" fmla="*/ 0 h 797"/>
              <a:gd name="T36" fmla="*/ 50 w 797"/>
              <a:gd name="T37" fmla="*/ 25 h 797"/>
              <a:gd name="T38" fmla="*/ 0 w 797"/>
              <a:gd name="T39" fmla="*/ 299 h 797"/>
              <a:gd name="T40" fmla="*/ 50 w 797"/>
              <a:gd name="T41" fmla="*/ 448 h 797"/>
              <a:gd name="T42" fmla="*/ 149 w 797"/>
              <a:gd name="T43" fmla="*/ 797 h 797"/>
              <a:gd name="T44" fmla="*/ 249 w 797"/>
              <a:gd name="T45" fmla="*/ 448 h 797"/>
              <a:gd name="T46" fmla="*/ 299 w 797"/>
              <a:gd name="T47" fmla="*/ 697 h 797"/>
              <a:gd name="T48" fmla="*/ 498 w 797"/>
              <a:gd name="T49" fmla="*/ 697 h 797"/>
              <a:gd name="T50" fmla="*/ 548 w 797"/>
              <a:gd name="T51" fmla="*/ 448 h 797"/>
              <a:gd name="T52" fmla="*/ 647 w 797"/>
              <a:gd name="T53" fmla="*/ 797 h 797"/>
              <a:gd name="T54" fmla="*/ 747 w 797"/>
              <a:gd name="T55" fmla="*/ 448 h 797"/>
              <a:gd name="T56" fmla="*/ 797 w 797"/>
              <a:gd name="T57" fmla="*/ 299 h 797"/>
              <a:gd name="T58" fmla="*/ 598 w 797"/>
              <a:gd name="T59" fmla="*/ 50 h 797"/>
              <a:gd name="T60" fmla="*/ 697 w 797"/>
              <a:gd name="T61" fmla="*/ 99 h 797"/>
              <a:gd name="T62" fmla="*/ 598 w 797"/>
              <a:gd name="T63" fmla="*/ 50 h 797"/>
              <a:gd name="T64" fmla="*/ 697 w 797"/>
              <a:gd name="T65" fmla="*/ 149 h 797"/>
              <a:gd name="T66" fmla="*/ 598 w 797"/>
              <a:gd name="T67" fmla="*/ 249 h 797"/>
              <a:gd name="T68" fmla="*/ 349 w 797"/>
              <a:gd name="T69" fmla="*/ 50 h 797"/>
              <a:gd name="T70" fmla="*/ 448 w 797"/>
              <a:gd name="T71" fmla="*/ 99 h 797"/>
              <a:gd name="T72" fmla="*/ 349 w 797"/>
              <a:gd name="T73" fmla="*/ 50 h 797"/>
              <a:gd name="T74" fmla="*/ 448 w 797"/>
              <a:gd name="T75" fmla="*/ 149 h 797"/>
              <a:gd name="T76" fmla="*/ 349 w 797"/>
              <a:gd name="T77" fmla="*/ 249 h 797"/>
              <a:gd name="T78" fmla="*/ 100 w 797"/>
              <a:gd name="T79" fmla="*/ 50 h 797"/>
              <a:gd name="T80" fmla="*/ 199 w 797"/>
              <a:gd name="T81" fmla="*/ 99 h 797"/>
              <a:gd name="T82" fmla="*/ 100 w 797"/>
              <a:gd name="T83" fmla="*/ 50 h 797"/>
              <a:gd name="T84" fmla="*/ 199 w 797"/>
              <a:gd name="T85" fmla="*/ 149 h 797"/>
              <a:gd name="T86" fmla="*/ 100 w 797"/>
              <a:gd name="T87" fmla="*/ 249 h 797"/>
              <a:gd name="T88" fmla="*/ 199 w 797"/>
              <a:gd name="T89" fmla="*/ 697 h 797"/>
              <a:gd name="T90" fmla="*/ 100 w 797"/>
              <a:gd name="T91" fmla="*/ 697 h 797"/>
              <a:gd name="T92" fmla="*/ 199 w 797"/>
              <a:gd name="T93" fmla="*/ 448 h 797"/>
              <a:gd name="T94" fmla="*/ 448 w 797"/>
              <a:gd name="T95" fmla="*/ 697 h 797"/>
              <a:gd name="T96" fmla="*/ 349 w 797"/>
              <a:gd name="T97" fmla="*/ 697 h 797"/>
              <a:gd name="T98" fmla="*/ 448 w 797"/>
              <a:gd name="T99" fmla="*/ 448 h 797"/>
              <a:gd name="T100" fmla="*/ 697 w 797"/>
              <a:gd name="T101" fmla="*/ 697 h 797"/>
              <a:gd name="T102" fmla="*/ 598 w 797"/>
              <a:gd name="T103" fmla="*/ 697 h 797"/>
              <a:gd name="T104" fmla="*/ 697 w 797"/>
              <a:gd name="T105" fmla="*/ 448 h 797"/>
              <a:gd name="T106" fmla="*/ 747 w 797"/>
              <a:gd name="T107" fmla="*/ 398 h 797"/>
              <a:gd name="T108" fmla="*/ 50 w 797"/>
              <a:gd name="T109" fmla="*/ 299 h 797"/>
              <a:gd name="T110" fmla="*/ 747 w 797"/>
              <a:gd name="T111" fmla="*/ 398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97" h="797">
                <a:moveTo>
                  <a:pt x="672" y="324"/>
                </a:moveTo>
                <a:cubicBezTo>
                  <a:pt x="623" y="324"/>
                  <a:pt x="623" y="324"/>
                  <a:pt x="623" y="324"/>
                </a:cubicBezTo>
                <a:cubicBezTo>
                  <a:pt x="623" y="373"/>
                  <a:pt x="623" y="373"/>
                  <a:pt x="623" y="373"/>
                </a:cubicBezTo>
                <a:cubicBezTo>
                  <a:pt x="672" y="373"/>
                  <a:pt x="672" y="373"/>
                  <a:pt x="672" y="373"/>
                </a:cubicBezTo>
                <a:lnTo>
                  <a:pt x="672" y="324"/>
                </a:lnTo>
                <a:close/>
                <a:moveTo>
                  <a:pt x="423" y="324"/>
                </a:moveTo>
                <a:cubicBezTo>
                  <a:pt x="374" y="324"/>
                  <a:pt x="374" y="324"/>
                  <a:pt x="374" y="324"/>
                </a:cubicBezTo>
                <a:cubicBezTo>
                  <a:pt x="374" y="373"/>
                  <a:pt x="374" y="373"/>
                  <a:pt x="374" y="373"/>
                </a:cubicBezTo>
                <a:cubicBezTo>
                  <a:pt x="423" y="373"/>
                  <a:pt x="423" y="373"/>
                  <a:pt x="423" y="373"/>
                </a:cubicBezTo>
                <a:lnTo>
                  <a:pt x="423" y="324"/>
                </a:lnTo>
                <a:close/>
                <a:moveTo>
                  <a:pt x="174" y="324"/>
                </a:moveTo>
                <a:cubicBezTo>
                  <a:pt x="125" y="324"/>
                  <a:pt x="125" y="324"/>
                  <a:pt x="125" y="324"/>
                </a:cubicBezTo>
                <a:cubicBezTo>
                  <a:pt x="125" y="373"/>
                  <a:pt x="125" y="373"/>
                  <a:pt x="125" y="373"/>
                </a:cubicBezTo>
                <a:cubicBezTo>
                  <a:pt x="174" y="373"/>
                  <a:pt x="174" y="373"/>
                  <a:pt x="174" y="373"/>
                </a:cubicBezTo>
                <a:lnTo>
                  <a:pt x="174" y="324"/>
                </a:lnTo>
                <a:close/>
                <a:moveTo>
                  <a:pt x="747" y="249"/>
                </a:moveTo>
                <a:cubicBezTo>
                  <a:pt x="747" y="25"/>
                  <a:pt x="747" y="25"/>
                  <a:pt x="747" y="25"/>
                </a:cubicBezTo>
                <a:cubicBezTo>
                  <a:pt x="747" y="11"/>
                  <a:pt x="736" y="0"/>
                  <a:pt x="722" y="0"/>
                </a:cubicBezTo>
                <a:cubicBezTo>
                  <a:pt x="722" y="0"/>
                  <a:pt x="722" y="0"/>
                  <a:pt x="722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59" y="0"/>
                  <a:pt x="548" y="11"/>
                  <a:pt x="548" y="25"/>
                </a:cubicBezTo>
                <a:cubicBezTo>
                  <a:pt x="548" y="25"/>
                  <a:pt x="548" y="25"/>
                  <a:pt x="548" y="25"/>
                </a:cubicBezTo>
                <a:cubicBezTo>
                  <a:pt x="548" y="249"/>
                  <a:pt x="548" y="249"/>
                  <a:pt x="548" y="249"/>
                </a:cubicBezTo>
                <a:cubicBezTo>
                  <a:pt x="498" y="249"/>
                  <a:pt x="498" y="249"/>
                  <a:pt x="498" y="249"/>
                </a:cubicBezTo>
                <a:cubicBezTo>
                  <a:pt x="498" y="25"/>
                  <a:pt x="498" y="25"/>
                  <a:pt x="498" y="25"/>
                </a:cubicBezTo>
                <a:cubicBezTo>
                  <a:pt x="498" y="11"/>
                  <a:pt x="487" y="0"/>
                  <a:pt x="473" y="0"/>
                </a:cubicBezTo>
                <a:cubicBezTo>
                  <a:pt x="473" y="0"/>
                  <a:pt x="473" y="0"/>
                  <a:pt x="473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10" y="0"/>
                  <a:pt x="299" y="11"/>
                  <a:pt x="299" y="25"/>
                </a:cubicBezTo>
                <a:cubicBezTo>
                  <a:pt x="299" y="25"/>
                  <a:pt x="299" y="25"/>
                  <a:pt x="299" y="25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249" y="25"/>
                  <a:pt x="249" y="25"/>
                  <a:pt x="249" y="25"/>
                </a:cubicBezTo>
                <a:cubicBezTo>
                  <a:pt x="249" y="11"/>
                  <a:pt x="238" y="0"/>
                  <a:pt x="224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0"/>
                  <a:pt x="50" y="11"/>
                  <a:pt x="50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249"/>
                  <a:pt x="50" y="249"/>
                  <a:pt x="50" y="249"/>
                </a:cubicBezTo>
                <a:cubicBezTo>
                  <a:pt x="22" y="249"/>
                  <a:pt x="0" y="271"/>
                  <a:pt x="0" y="299"/>
                </a:cubicBezTo>
                <a:cubicBezTo>
                  <a:pt x="0" y="398"/>
                  <a:pt x="0" y="398"/>
                  <a:pt x="0" y="398"/>
                </a:cubicBezTo>
                <a:cubicBezTo>
                  <a:pt x="0" y="426"/>
                  <a:pt x="22" y="448"/>
                  <a:pt x="50" y="448"/>
                </a:cubicBezTo>
                <a:cubicBezTo>
                  <a:pt x="50" y="697"/>
                  <a:pt x="50" y="697"/>
                  <a:pt x="50" y="697"/>
                </a:cubicBezTo>
                <a:cubicBezTo>
                  <a:pt x="50" y="752"/>
                  <a:pt x="94" y="797"/>
                  <a:pt x="149" y="797"/>
                </a:cubicBezTo>
                <a:cubicBezTo>
                  <a:pt x="204" y="797"/>
                  <a:pt x="249" y="752"/>
                  <a:pt x="249" y="697"/>
                </a:cubicBezTo>
                <a:cubicBezTo>
                  <a:pt x="249" y="448"/>
                  <a:pt x="249" y="448"/>
                  <a:pt x="249" y="448"/>
                </a:cubicBezTo>
                <a:cubicBezTo>
                  <a:pt x="299" y="448"/>
                  <a:pt x="299" y="448"/>
                  <a:pt x="299" y="448"/>
                </a:cubicBezTo>
                <a:cubicBezTo>
                  <a:pt x="299" y="697"/>
                  <a:pt x="299" y="697"/>
                  <a:pt x="299" y="697"/>
                </a:cubicBezTo>
                <a:cubicBezTo>
                  <a:pt x="299" y="752"/>
                  <a:pt x="343" y="797"/>
                  <a:pt x="398" y="797"/>
                </a:cubicBezTo>
                <a:cubicBezTo>
                  <a:pt x="453" y="797"/>
                  <a:pt x="498" y="752"/>
                  <a:pt x="498" y="697"/>
                </a:cubicBezTo>
                <a:cubicBezTo>
                  <a:pt x="498" y="448"/>
                  <a:pt x="498" y="448"/>
                  <a:pt x="498" y="448"/>
                </a:cubicBezTo>
                <a:cubicBezTo>
                  <a:pt x="548" y="448"/>
                  <a:pt x="548" y="448"/>
                  <a:pt x="548" y="448"/>
                </a:cubicBezTo>
                <a:cubicBezTo>
                  <a:pt x="548" y="697"/>
                  <a:pt x="548" y="697"/>
                  <a:pt x="548" y="697"/>
                </a:cubicBezTo>
                <a:cubicBezTo>
                  <a:pt x="548" y="752"/>
                  <a:pt x="592" y="797"/>
                  <a:pt x="647" y="797"/>
                </a:cubicBezTo>
                <a:cubicBezTo>
                  <a:pt x="702" y="797"/>
                  <a:pt x="747" y="752"/>
                  <a:pt x="747" y="697"/>
                </a:cubicBezTo>
                <a:cubicBezTo>
                  <a:pt x="747" y="448"/>
                  <a:pt x="747" y="448"/>
                  <a:pt x="747" y="448"/>
                </a:cubicBezTo>
                <a:cubicBezTo>
                  <a:pt x="775" y="448"/>
                  <a:pt x="797" y="426"/>
                  <a:pt x="797" y="398"/>
                </a:cubicBezTo>
                <a:cubicBezTo>
                  <a:pt x="797" y="299"/>
                  <a:pt x="797" y="299"/>
                  <a:pt x="797" y="299"/>
                </a:cubicBezTo>
                <a:cubicBezTo>
                  <a:pt x="797" y="271"/>
                  <a:pt x="775" y="249"/>
                  <a:pt x="747" y="249"/>
                </a:cubicBezTo>
                <a:close/>
                <a:moveTo>
                  <a:pt x="598" y="50"/>
                </a:moveTo>
                <a:cubicBezTo>
                  <a:pt x="697" y="50"/>
                  <a:pt x="697" y="50"/>
                  <a:pt x="697" y="50"/>
                </a:cubicBezTo>
                <a:cubicBezTo>
                  <a:pt x="697" y="99"/>
                  <a:pt x="697" y="99"/>
                  <a:pt x="697" y="99"/>
                </a:cubicBezTo>
                <a:cubicBezTo>
                  <a:pt x="598" y="99"/>
                  <a:pt x="598" y="99"/>
                  <a:pt x="598" y="99"/>
                </a:cubicBezTo>
                <a:lnTo>
                  <a:pt x="598" y="50"/>
                </a:lnTo>
                <a:close/>
                <a:moveTo>
                  <a:pt x="598" y="149"/>
                </a:moveTo>
                <a:cubicBezTo>
                  <a:pt x="697" y="149"/>
                  <a:pt x="697" y="149"/>
                  <a:pt x="697" y="149"/>
                </a:cubicBezTo>
                <a:cubicBezTo>
                  <a:pt x="697" y="249"/>
                  <a:pt x="697" y="249"/>
                  <a:pt x="697" y="249"/>
                </a:cubicBezTo>
                <a:cubicBezTo>
                  <a:pt x="598" y="249"/>
                  <a:pt x="598" y="249"/>
                  <a:pt x="598" y="249"/>
                </a:cubicBezTo>
                <a:lnTo>
                  <a:pt x="598" y="149"/>
                </a:lnTo>
                <a:close/>
                <a:moveTo>
                  <a:pt x="349" y="50"/>
                </a:moveTo>
                <a:cubicBezTo>
                  <a:pt x="448" y="50"/>
                  <a:pt x="448" y="50"/>
                  <a:pt x="448" y="50"/>
                </a:cubicBezTo>
                <a:cubicBezTo>
                  <a:pt x="448" y="99"/>
                  <a:pt x="448" y="99"/>
                  <a:pt x="448" y="99"/>
                </a:cubicBezTo>
                <a:cubicBezTo>
                  <a:pt x="349" y="99"/>
                  <a:pt x="349" y="99"/>
                  <a:pt x="349" y="99"/>
                </a:cubicBezTo>
                <a:lnTo>
                  <a:pt x="349" y="50"/>
                </a:lnTo>
                <a:close/>
                <a:moveTo>
                  <a:pt x="349" y="149"/>
                </a:moveTo>
                <a:cubicBezTo>
                  <a:pt x="448" y="149"/>
                  <a:pt x="448" y="149"/>
                  <a:pt x="448" y="149"/>
                </a:cubicBezTo>
                <a:cubicBezTo>
                  <a:pt x="448" y="249"/>
                  <a:pt x="448" y="249"/>
                  <a:pt x="448" y="249"/>
                </a:cubicBezTo>
                <a:cubicBezTo>
                  <a:pt x="349" y="249"/>
                  <a:pt x="349" y="249"/>
                  <a:pt x="349" y="249"/>
                </a:cubicBezTo>
                <a:lnTo>
                  <a:pt x="349" y="149"/>
                </a:lnTo>
                <a:close/>
                <a:moveTo>
                  <a:pt x="100" y="50"/>
                </a:moveTo>
                <a:cubicBezTo>
                  <a:pt x="199" y="50"/>
                  <a:pt x="199" y="50"/>
                  <a:pt x="199" y="50"/>
                </a:cubicBezTo>
                <a:cubicBezTo>
                  <a:pt x="199" y="99"/>
                  <a:pt x="199" y="99"/>
                  <a:pt x="199" y="99"/>
                </a:cubicBezTo>
                <a:cubicBezTo>
                  <a:pt x="100" y="99"/>
                  <a:pt x="100" y="99"/>
                  <a:pt x="100" y="99"/>
                </a:cubicBezTo>
                <a:lnTo>
                  <a:pt x="100" y="50"/>
                </a:lnTo>
                <a:close/>
                <a:moveTo>
                  <a:pt x="100" y="149"/>
                </a:moveTo>
                <a:cubicBezTo>
                  <a:pt x="199" y="149"/>
                  <a:pt x="199" y="149"/>
                  <a:pt x="199" y="149"/>
                </a:cubicBezTo>
                <a:cubicBezTo>
                  <a:pt x="199" y="249"/>
                  <a:pt x="199" y="249"/>
                  <a:pt x="199" y="249"/>
                </a:cubicBezTo>
                <a:cubicBezTo>
                  <a:pt x="100" y="249"/>
                  <a:pt x="100" y="249"/>
                  <a:pt x="100" y="249"/>
                </a:cubicBezTo>
                <a:lnTo>
                  <a:pt x="100" y="149"/>
                </a:lnTo>
                <a:close/>
                <a:moveTo>
                  <a:pt x="199" y="697"/>
                </a:moveTo>
                <a:cubicBezTo>
                  <a:pt x="199" y="725"/>
                  <a:pt x="177" y="747"/>
                  <a:pt x="149" y="747"/>
                </a:cubicBezTo>
                <a:cubicBezTo>
                  <a:pt x="122" y="747"/>
                  <a:pt x="100" y="725"/>
                  <a:pt x="100" y="697"/>
                </a:cubicBezTo>
                <a:cubicBezTo>
                  <a:pt x="100" y="448"/>
                  <a:pt x="100" y="448"/>
                  <a:pt x="100" y="448"/>
                </a:cubicBezTo>
                <a:cubicBezTo>
                  <a:pt x="199" y="448"/>
                  <a:pt x="199" y="448"/>
                  <a:pt x="199" y="448"/>
                </a:cubicBezTo>
                <a:lnTo>
                  <a:pt x="199" y="697"/>
                </a:lnTo>
                <a:close/>
                <a:moveTo>
                  <a:pt x="448" y="697"/>
                </a:moveTo>
                <a:cubicBezTo>
                  <a:pt x="448" y="725"/>
                  <a:pt x="426" y="747"/>
                  <a:pt x="398" y="747"/>
                </a:cubicBezTo>
                <a:cubicBezTo>
                  <a:pt x="371" y="747"/>
                  <a:pt x="349" y="725"/>
                  <a:pt x="349" y="697"/>
                </a:cubicBezTo>
                <a:cubicBezTo>
                  <a:pt x="349" y="448"/>
                  <a:pt x="349" y="448"/>
                  <a:pt x="349" y="448"/>
                </a:cubicBezTo>
                <a:cubicBezTo>
                  <a:pt x="448" y="448"/>
                  <a:pt x="448" y="448"/>
                  <a:pt x="448" y="448"/>
                </a:cubicBezTo>
                <a:lnTo>
                  <a:pt x="448" y="697"/>
                </a:lnTo>
                <a:close/>
                <a:moveTo>
                  <a:pt x="697" y="697"/>
                </a:moveTo>
                <a:cubicBezTo>
                  <a:pt x="697" y="725"/>
                  <a:pt x="675" y="747"/>
                  <a:pt x="647" y="747"/>
                </a:cubicBezTo>
                <a:cubicBezTo>
                  <a:pt x="620" y="747"/>
                  <a:pt x="598" y="725"/>
                  <a:pt x="598" y="697"/>
                </a:cubicBezTo>
                <a:cubicBezTo>
                  <a:pt x="598" y="448"/>
                  <a:pt x="598" y="448"/>
                  <a:pt x="598" y="448"/>
                </a:cubicBezTo>
                <a:cubicBezTo>
                  <a:pt x="697" y="448"/>
                  <a:pt x="697" y="448"/>
                  <a:pt x="697" y="448"/>
                </a:cubicBezTo>
                <a:lnTo>
                  <a:pt x="697" y="697"/>
                </a:lnTo>
                <a:close/>
                <a:moveTo>
                  <a:pt x="747" y="398"/>
                </a:moveTo>
                <a:cubicBezTo>
                  <a:pt x="50" y="398"/>
                  <a:pt x="50" y="398"/>
                  <a:pt x="50" y="398"/>
                </a:cubicBezTo>
                <a:cubicBezTo>
                  <a:pt x="50" y="299"/>
                  <a:pt x="50" y="299"/>
                  <a:pt x="50" y="299"/>
                </a:cubicBezTo>
                <a:cubicBezTo>
                  <a:pt x="747" y="299"/>
                  <a:pt x="747" y="299"/>
                  <a:pt x="747" y="299"/>
                </a:cubicBezTo>
                <a:lnTo>
                  <a:pt x="747" y="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6" name="Freeform 13"/>
          <p:cNvSpPr>
            <a:spLocks noEditPoints="1"/>
          </p:cNvSpPr>
          <p:nvPr/>
        </p:nvSpPr>
        <p:spPr bwMode="auto">
          <a:xfrm>
            <a:off x="7029619" y="1498124"/>
            <a:ext cx="883900" cy="1171681"/>
          </a:xfrm>
          <a:custGeom>
            <a:avLst/>
            <a:gdLst>
              <a:gd name="T0" fmla="*/ 598 w 598"/>
              <a:gd name="T1" fmla="*/ 287 h 797"/>
              <a:gd name="T2" fmla="*/ 299 w 598"/>
              <a:gd name="T3" fmla="*/ 0 h 797"/>
              <a:gd name="T4" fmla="*/ 0 w 598"/>
              <a:gd name="T5" fmla="*/ 287 h 797"/>
              <a:gd name="T6" fmla="*/ 167 w 598"/>
              <a:gd name="T7" fmla="*/ 543 h 797"/>
              <a:gd name="T8" fmla="*/ 163 w 598"/>
              <a:gd name="T9" fmla="*/ 623 h 797"/>
              <a:gd name="T10" fmla="*/ 150 w 598"/>
              <a:gd name="T11" fmla="*/ 660 h 797"/>
              <a:gd name="T12" fmla="*/ 212 w 598"/>
              <a:gd name="T13" fmla="*/ 723 h 797"/>
              <a:gd name="T14" fmla="*/ 225 w 598"/>
              <a:gd name="T15" fmla="*/ 723 h 797"/>
              <a:gd name="T16" fmla="*/ 299 w 598"/>
              <a:gd name="T17" fmla="*/ 797 h 797"/>
              <a:gd name="T18" fmla="*/ 374 w 598"/>
              <a:gd name="T19" fmla="*/ 723 h 797"/>
              <a:gd name="T20" fmla="*/ 386 w 598"/>
              <a:gd name="T21" fmla="*/ 723 h 797"/>
              <a:gd name="T22" fmla="*/ 449 w 598"/>
              <a:gd name="T23" fmla="*/ 660 h 797"/>
              <a:gd name="T24" fmla="*/ 436 w 598"/>
              <a:gd name="T25" fmla="*/ 623 h 797"/>
              <a:gd name="T26" fmla="*/ 432 w 598"/>
              <a:gd name="T27" fmla="*/ 543 h 797"/>
              <a:gd name="T28" fmla="*/ 598 w 598"/>
              <a:gd name="T29" fmla="*/ 287 h 797"/>
              <a:gd name="T30" fmla="*/ 225 w 598"/>
              <a:gd name="T31" fmla="*/ 355 h 797"/>
              <a:gd name="T32" fmla="*/ 249 w 598"/>
              <a:gd name="T33" fmla="*/ 305 h 797"/>
              <a:gd name="T34" fmla="*/ 277 w 598"/>
              <a:gd name="T35" fmla="*/ 360 h 797"/>
              <a:gd name="T36" fmla="*/ 322 w 598"/>
              <a:gd name="T37" fmla="*/ 360 h 797"/>
              <a:gd name="T38" fmla="*/ 349 w 598"/>
              <a:gd name="T39" fmla="*/ 305 h 797"/>
              <a:gd name="T40" fmla="*/ 374 w 598"/>
              <a:gd name="T41" fmla="*/ 355 h 797"/>
              <a:gd name="T42" fmla="*/ 374 w 598"/>
              <a:gd name="T43" fmla="*/ 512 h 797"/>
              <a:gd name="T44" fmla="*/ 225 w 598"/>
              <a:gd name="T45" fmla="*/ 512 h 797"/>
              <a:gd name="T46" fmla="*/ 225 w 598"/>
              <a:gd name="T47" fmla="*/ 355 h 797"/>
              <a:gd name="T48" fmla="*/ 200 w 598"/>
              <a:gd name="T49" fmla="*/ 586 h 797"/>
              <a:gd name="T50" fmla="*/ 212 w 598"/>
              <a:gd name="T51" fmla="*/ 573 h 797"/>
              <a:gd name="T52" fmla="*/ 386 w 598"/>
              <a:gd name="T53" fmla="*/ 573 h 797"/>
              <a:gd name="T54" fmla="*/ 399 w 598"/>
              <a:gd name="T55" fmla="*/ 586 h 797"/>
              <a:gd name="T56" fmla="*/ 386 w 598"/>
              <a:gd name="T57" fmla="*/ 598 h 797"/>
              <a:gd name="T58" fmla="*/ 212 w 598"/>
              <a:gd name="T59" fmla="*/ 598 h 797"/>
              <a:gd name="T60" fmla="*/ 200 w 598"/>
              <a:gd name="T61" fmla="*/ 586 h 797"/>
              <a:gd name="T62" fmla="*/ 299 w 598"/>
              <a:gd name="T63" fmla="*/ 747 h 797"/>
              <a:gd name="T64" fmla="*/ 274 w 598"/>
              <a:gd name="T65" fmla="*/ 723 h 797"/>
              <a:gd name="T66" fmla="*/ 324 w 598"/>
              <a:gd name="T67" fmla="*/ 723 h 797"/>
              <a:gd name="T68" fmla="*/ 299 w 598"/>
              <a:gd name="T69" fmla="*/ 747 h 797"/>
              <a:gd name="T70" fmla="*/ 386 w 598"/>
              <a:gd name="T71" fmla="*/ 673 h 797"/>
              <a:gd name="T72" fmla="*/ 212 w 598"/>
              <a:gd name="T73" fmla="*/ 673 h 797"/>
              <a:gd name="T74" fmla="*/ 200 w 598"/>
              <a:gd name="T75" fmla="*/ 660 h 797"/>
              <a:gd name="T76" fmla="*/ 212 w 598"/>
              <a:gd name="T77" fmla="*/ 648 h 797"/>
              <a:gd name="T78" fmla="*/ 386 w 598"/>
              <a:gd name="T79" fmla="*/ 648 h 797"/>
              <a:gd name="T80" fmla="*/ 399 w 598"/>
              <a:gd name="T81" fmla="*/ 660 h 797"/>
              <a:gd name="T82" fmla="*/ 386 w 598"/>
              <a:gd name="T83" fmla="*/ 673 h 797"/>
              <a:gd name="T84" fmla="*/ 424 w 598"/>
              <a:gd name="T85" fmla="*/ 491 h 797"/>
              <a:gd name="T86" fmla="*/ 424 w 598"/>
              <a:gd name="T87" fmla="*/ 355 h 797"/>
              <a:gd name="T88" fmla="*/ 471 w 598"/>
              <a:gd name="T89" fmla="*/ 261 h 797"/>
              <a:gd name="T90" fmla="*/ 460 w 598"/>
              <a:gd name="T91" fmla="*/ 227 h 797"/>
              <a:gd name="T92" fmla="*/ 426 w 598"/>
              <a:gd name="T93" fmla="*/ 238 h 797"/>
              <a:gd name="T94" fmla="*/ 399 w 598"/>
              <a:gd name="T95" fmla="*/ 293 h 797"/>
              <a:gd name="T96" fmla="*/ 371 w 598"/>
              <a:gd name="T97" fmla="*/ 238 h 797"/>
              <a:gd name="T98" fmla="*/ 327 w 598"/>
              <a:gd name="T99" fmla="*/ 238 h 797"/>
              <a:gd name="T100" fmla="*/ 299 w 598"/>
              <a:gd name="T101" fmla="*/ 293 h 797"/>
              <a:gd name="T102" fmla="*/ 272 w 598"/>
              <a:gd name="T103" fmla="*/ 238 h 797"/>
              <a:gd name="T104" fmla="*/ 227 w 598"/>
              <a:gd name="T105" fmla="*/ 238 h 797"/>
              <a:gd name="T106" fmla="*/ 200 w 598"/>
              <a:gd name="T107" fmla="*/ 293 h 797"/>
              <a:gd name="T108" fmla="*/ 172 w 598"/>
              <a:gd name="T109" fmla="*/ 238 h 797"/>
              <a:gd name="T110" fmla="*/ 139 w 598"/>
              <a:gd name="T111" fmla="*/ 227 h 797"/>
              <a:gd name="T112" fmla="*/ 128 w 598"/>
              <a:gd name="T113" fmla="*/ 261 h 797"/>
              <a:gd name="T114" fmla="*/ 175 w 598"/>
              <a:gd name="T115" fmla="*/ 355 h 797"/>
              <a:gd name="T116" fmla="*/ 175 w 598"/>
              <a:gd name="T117" fmla="*/ 491 h 797"/>
              <a:gd name="T118" fmla="*/ 50 w 598"/>
              <a:gd name="T119" fmla="*/ 287 h 797"/>
              <a:gd name="T120" fmla="*/ 299 w 598"/>
              <a:gd name="T121" fmla="*/ 50 h 797"/>
              <a:gd name="T122" fmla="*/ 548 w 598"/>
              <a:gd name="T123" fmla="*/ 287 h 797"/>
              <a:gd name="T124" fmla="*/ 424 w 598"/>
              <a:gd name="T125" fmla="*/ 491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8" h="797">
                <a:moveTo>
                  <a:pt x="598" y="287"/>
                </a:moveTo>
                <a:cubicBezTo>
                  <a:pt x="598" y="129"/>
                  <a:pt x="464" y="0"/>
                  <a:pt x="299" y="0"/>
                </a:cubicBezTo>
                <a:cubicBezTo>
                  <a:pt x="134" y="0"/>
                  <a:pt x="0" y="129"/>
                  <a:pt x="0" y="287"/>
                </a:cubicBezTo>
                <a:cubicBezTo>
                  <a:pt x="0" y="399"/>
                  <a:pt x="68" y="496"/>
                  <a:pt x="167" y="543"/>
                </a:cubicBezTo>
                <a:cubicBezTo>
                  <a:pt x="146" y="565"/>
                  <a:pt x="144" y="599"/>
                  <a:pt x="163" y="623"/>
                </a:cubicBezTo>
                <a:cubicBezTo>
                  <a:pt x="154" y="634"/>
                  <a:pt x="150" y="647"/>
                  <a:pt x="150" y="660"/>
                </a:cubicBezTo>
                <a:cubicBezTo>
                  <a:pt x="150" y="695"/>
                  <a:pt x="178" y="723"/>
                  <a:pt x="212" y="723"/>
                </a:cubicBezTo>
                <a:cubicBezTo>
                  <a:pt x="225" y="723"/>
                  <a:pt x="225" y="723"/>
                  <a:pt x="225" y="723"/>
                </a:cubicBezTo>
                <a:cubicBezTo>
                  <a:pt x="225" y="764"/>
                  <a:pt x="258" y="797"/>
                  <a:pt x="299" y="797"/>
                </a:cubicBezTo>
                <a:cubicBezTo>
                  <a:pt x="340" y="797"/>
                  <a:pt x="374" y="764"/>
                  <a:pt x="374" y="723"/>
                </a:cubicBezTo>
                <a:cubicBezTo>
                  <a:pt x="386" y="723"/>
                  <a:pt x="386" y="723"/>
                  <a:pt x="386" y="723"/>
                </a:cubicBezTo>
                <a:cubicBezTo>
                  <a:pt x="421" y="723"/>
                  <a:pt x="449" y="695"/>
                  <a:pt x="449" y="660"/>
                </a:cubicBezTo>
                <a:cubicBezTo>
                  <a:pt x="449" y="647"/>
                  <a:pt x="444" y="634"/>
                  <a:pt x="436" y="623"/>
                </a:cubicBezTo>
                <a:cubicBezTo>
                  <a:pt x="454" y="599"/>
                  <a:pt x="453" y="565"/>
                  <a:pt x="432" y="543"/>
                </a:cubicBezTo>
                <a:cubicBezTo>
                  <a:pt x="530" y="496"/>
                  <a:pt x="598" y="399"/>
                  <a:pt x="598" y="287"/>
                </a:cubicBezTo>
                <a:close/>
                <a:moveTo>
                  <a:pt x="225" y="355"/>
                </a:moveTo>
                <a:cubicBezTo>
                  <a:pt x="249" y="305"/>
                  <a:pt x="249" y="305"/>
                  <a:pt x="249" y="305"/>
                </a:cubicBezTo>
                <a:cubicBezTo>
                  <a:pt x="277" y="360"/>
                  <a:pt x="277" y="360"/>
                  <a:pt x="277" y="360"/>
                </a:cubicBezTo>
                <a:cubicBezTo>
                  <a:pt x="285" y="377"/>
                  <a:pt x="313" y="377"/>
                  <a:pt x="322" y="360"/>
                </a:cubicBezTo>
                <a:cubicBezTo>
                  <a:pt x="349" y="305"/>
                  <a:pt x="349" y="305"/>
                  <a:pt x="349" y="305"/>
                </a:cubicBezTo>
                <a:cubicBezTo>
                  <a:pt x="374" y="355"/>
                  <a:pt x="374" y="355"/>
                  <a:pt x="374" y="355"/>
                </a:cubicBezTo>
                <a:cubicBezTo>
                  <a:pt x="374" y="512"/>
                  <a:pt x="374" y="512"/>
                  <a:pt x="374" y="512"/>
                </a:cubicBezTo>
                <a:cubicBezTo>
                  <a:pt x="325" y="527"/>
                  <a:pt x="273" y="527"/>
                  <a:pt x="225" y="512"/>
                </a:cubicBezTo>
                <a:lnTo>
                  <a:pt x="225" y="355"/>
                </a:lnTo>
                <a:close/>
                <a:moveTo>
                  <a:pt x="200" y="586"/>
                </a:moveTo>
                <a:cubicBezTo>
                  <a:pt x="200" y="579"/>
                  <a:pt x="205" y="573"/>
                  <a:pt x="212" y="573"/>
                </a:cubicBezTo>
                <a:cubicBezTo>
                  <a:pt x="386" y="573"/>
                  <a:pt x="386" y="573"/>
                  <a:pt x="386" y="573"/>
                </a:cubicBezTo>
                <a:cubicBezTo>
                  <a:pt x="393" y="573"/>
                  <a:pt x="399" y="579"/>
                  <a:pt x="399" y="586"/>
                </a:cubicBezTo>
                <a:cubicBezTo>
                  <a:pt x="399" y="593"/>
                  <a:pt x="393" y="598"/>
                  <a:pt x="386" y="598"/>
                </a:cubicBezTo>
                <a:cubicBezTo>
                  <a:pt x="212" y="598"/>
                  <a:pt x="212" y="598"/>
                  <a:pt x="212" y="598"/>
                </a:cubicBezTo>
                <a:cubicBezTo>
                  <a:pt x="205" y="598"/>
                  <a:pt x="200" y="592"/>
                  <a:pt x="200" y="586"/>
                </a:cubicBezTo>
                <a:close/>
                <a:moveTo>
                  <a:pt x="299" y="747"/>
                </a:moveTo>
                <a:cubicBezTo>
                  <a:pt x="285" y="747"/>
                  <a:pt x="274" y="736"/>
                  <a:pt x="274" y="723"/>
                </a:cubicBezTo>
                <a:cubicBezTo>
                  <a:pt x="324" y="723"/>
                  <a:pt x="324" y="723"/>
                  <a:pt x="324" y="723"/>
                </a:cubicBezTo>
                <a:cubicBezTo>
                  <a:pt x="324" y="736"/>
                  <a:pt x="313" y="747"/>
                  <a:pt x="299" y="747"/>
                </a:cubicBezTo>
                <a:close/>
                <a:moveTo>
                  <a:pt x="386" y="673"/>
                </a:moveTo>
                <a:cubicBezTo>
                  <a:pt x="212" y="673"/>
                  <a:pt x="212" y="673"/>
                  <a:pt x="212" y="673"/>
                </a:cubicBezTo>
                <a:cubicBezTo>
                  <a:pt x="205" y="673"/>
                  <a:pt x="200" y="667"/>
                  <a:pt x="200" y="660"/>
                </a:cubicBezTo>
                <a:cubicBezTo>
                  <a:pt x="200" y="653"/>
                  <a:pt x="205" y="648"/>
                  <a:pt x="212" y="648"/>
                </a:cubicBezTo>
                <a:cubicBezTo>
                  <a:pt x="386" y="648"/>
                  <a:pt x="386" y="648"/>
                  <a:pt x="386" y="648"/>
                </a:cubicBezTo>
                <a:cubicBezTo>
                  <a:pt x="393" y="648"/>
                  <a:pt x="399" y="654"/>
                  <a:pt x="399" y="660"/>
                </a:cubicBezTo>
                <a:cubicBezTo>
                  <a:pt x="399" y="667"/>
                  <a:pt x="393" y="673"/>
                  <a:pt x="386" y="673"/>
                </a:cubicBezTo>
                <a:close/>
                <a:moveTo>
                  <a:pt x="424" y="491"/>
                </a:moveTo>
                <a:cubicBezTo>
                  <a:pt x="424" y="355"/>
                  <a:pt x="424" y="355"/>
                  <a:pt x="424" y="355"/>
                </a:cubicBezTo>
                <a:cubicBezTo>
                  <a:pt x="471" y="261"/>
                  <a:pt x="471" y="261"/>
                  <a:pt x="471" y="261"/>
                </a:cubicBezTo>
                <a:cubicBezTo>
                  <a:pt x="477" y="248"/>
                  <a:pt x="472" y="233"/>
                  <a:pt x="460" y="227"/>
                </a:cubicBezTo>
                <a:cubicBezTo>
                  <a:pt x="447" y="221"/>
                  <a:pt x="433" y="226"/>
                  <a:pt x="426" y="238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371" y="238"/>
                  <a:pt x="371" y="238"/>
                  <a:pt x="371" y="238"/>
                </a:cubicBezTo>
                <a:cubicBezTo>
                  <a:pt x="363" y="221"/>
                  <a:pt x="335" y="221"/>
                  <a:pt x="327" y="238"/>
                </a:cubicBezTo>
                <a:cubicBezTo>
                  <a:pt x="299" y="293"/>
                  <a:pt x="299" y="293"/>
                  <a:pt x="299" y="293"/>
                </a:cubicBezTo>
                <a:cubicBezTo>
                  <a:pt x="272" y="238"/>
                  <a:pt x="272" y="238"/>
                  <a:pt x="272" y="238"/>
                </a:cubicBezTo>
                <a:cubicBezTo>
                  <a:pt x="263" y="221"/>
                  <a:pt x="236" y="221"/>
                  <a:pt x="227" y="238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72" y="238"/>
                  <a:pt x="172" y="238"/>
                  <a:pt x="172" y="238"/>
                </a:cubicBezTo>
                <a:cubicBezTo>
                  <a:pt x="166" y="226"/>
                  <a:pt x="151" y="221"/>
                  <a:pt x="139" y="227"/>
                </a:cubicBezTo>
                <a:cubicBezTo>
                  <a:pt x="126" y="234"/>
                  <a:pt x="122" y="248"/>
                  <a:pt x="128" y="261"/>
                </a:cubicBezTo>
                <a:cubicBezTo>
                  <a:pt x="175" y="355"/>
                  <a:pt x="175" y="355"/>
                  <a:pt x="175" y="355"/>
                </a:cubicBezTo>
                <a:cubicBezTo>
                  <a:pt x="175" y="491"/>
                  <a:pt x="175" y="491"/>
                  <a:pt x="175" y="491"/>
                </a:cubicBezTo>
                <a:cubicBezTo>
                  <a:pt x="100" y="450"/>
                  <a:pt x="50" y="374"/>
                  <a:pt x="50" y="287"/>
                </a:cubicBezTo>
                <a:cubicBezTo>
                  <a:pt x="50" y="156"/>
                  <a:pt x="162" y="50"/>
                  <a:pt x="299" y="50"/>
                </a:cubicBezTo>
                <a:cubicBezTo>
                  <a:pt x="437" y="50"/>
                  <a:pt x="548" y="156"/>
                  <a:pt x="548" y="287"/>
                </a:cubicBezTo>
                <a:cubicBezTo>
                  <a:pt x="548" y="374"/>
                  <a:pt x="498" y="450"/>
                  <a:pt x="424" y="4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028426" y="2122758"/>
            <a:ext cx="0" cy="1140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174297" y="2122758"/>
            <a:ext cx="0" cy="1140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2621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工厂模式扩展内容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64741" y="1001496"/>
            <a:ext cx="589026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在设计模式中，工厂模式可以与其他设计模式结合使用，例如：</a:t>
            </a:r>
            <a:endParaRPr kumimoji="0" lang="zh-CN" altLang="en-US" sz="1600" b="1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422" y="1227015"/>
            <a:ext cx="8807157" cy="37670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203200" y="1227015"/>
            <a:ext cx="3532554" cy="3767016"/>
          </a:xfrm>
          <a:prstGeom prst="parallelogram">
            <a:avLst>
              <a:gd name="adj" fmla="val 48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17" name="矩形 16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/>
          <p:nvPr/>
        </p:nvSpPr>
        <p:spPr>
          <a:xfrm>
            <a:off x="3475089" y="2349005"/>
            <a:ext cx="540157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Medium"/>
                <a:ea typeface="思源黑体 CN Medium"/>
                <a:cs typeface="+mn-cs"/>
              </a:rPr>
              <a:t>在Caffe的源码中，工厂模式主要应用于创建不同类型的求解器（solver）和层（layer）。该模式允许在不指定对象具体类的情况下创建对象，使得系统在不修改原代码的情况下能够引入新的求解器或层类型。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黑体 CN Medium"/>
              <a:ea typeface="思源黑体 CN Medium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70253" y="1797538"/>
            <a:ext cx="2055901" cy="205590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18" name="TextBox 38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 txBox="1"/>
          <p:nvPr/>
        </p:nvSpPr>
        <p:spPr>
          <a:xfrm>
            <a:off x="1436216" y="2287263"/>
            <a:ext cx="13239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R="0" lvl="0" indent="0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总</a:t>
            </a:r>
            <a:r>
              <a:rPr lang="en-US" altLang="zh-CN" sz="4000" dirty="0">
                <a:solidFill>
                  <a:schemeClr val="bg1"/>
                </a:solidFill>
              </a:rPr>
              <a:t> </a:t>
            </a:r>
            <a:r>
              <a:rPr lang="zh-CN" altLang="en-US" sz="4000" dirty="0">
                <a:solidFill>
                  <a:schemeClr val="bg1"/>
                </a:solidFill>
              </a:rPr>
              <a:t>结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13936" y="2945874"/>
            <a:ext cx="968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chemeClr val="bg1"/>
                </a:solidFill>
                <a:latin typeface="Century Gothic" panose="020B0502020202020204"/>
                <a:ea typeface="方正兰亭黑_GBK"/>
              </a:rPr>
              <a:t>THANK YOU</a:t>
            </a:r>
            <a:endParaRPr lang="zh-CN" altLang="en-US" sz="1100" dirty="0">
              <a:solidFill>
                <a:schemeClr val="bg1"/>
              </a:solidFill>
              <a:latin typeface="Century Gothic" panose="020B0502020202020204"/>
              <a:ea typeface="方正兰亭黑_GBK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22357" y="3348610"/>
            <a:ext cx="3516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总结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620" y="649301"/>
            <a:ext cx="13965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+mn-cs"/>
              </a:rPr>
              <a:t>Paper Summary And Thanks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方正兰亭黑_GBK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381264" y="2368540"/>
            <a:ext cx="527934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思源黑体 CN Medium"/>
                <a:cs typeface="+mn-cs"/>
              </a:rPr>
              <a:t>THANK YOU FOR YOUR </a:t>
            </a: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思源黑体 CN Medium"/>
                <a:cs typeface="+mn-cs"/>
              </a:rPr>
              <a:t>LISTENING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思源黑体 CN Medium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3481" y="3223720"/>
            <a:ext cx="16226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答辩学生：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焦骜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62607" y="3223720"/>
            <a:ext cx="16226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指导老师：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史扬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8313" y="3209635"/>
            <a:ext cx="305168" cy="3051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65" name="Freeform 27"/>
          <p:cNvSpPr>
            <a:spLocks noEditPoints="1"/>
          </p:cNvSpPr>
          <p:nvPr/>
        </p:nvSpPr>
        <p:spPr bwMode="auto">
          <a:xfrm>
            <a:off x="537284" y="3253327"/>
            <a:ext cx="167227" cy="233549"/>
          </a:xfrm>
          <a:custGeom>
            <a:avLst/>
            <a:gdLst>
              <a:gd name="T0" fmla="*/ 20 w 204"/>
              <a:gd name="T1" fmla="*/ 87 h 285"/>
              <a:gd name="T2" fmla="*/ 49 w 204"/>
              <a:gd name="T3" fmla="*/ 64 h 285"/>
              <a:gd name="T4" fmla="*/ 66 w 204"/>
              <a:gd name="T5" fmla="*/ 64 h 285"/>
              <a:gd name="T6" fmla="*/ 72 w 204"/>
              <a:gd name="T7" fmla="*/ 73 h 285"/>
              <a:gd name="T8" fmla="*/ 78 w 204"/>
              <a:gd name="T9" fmla="*/ 64 h 285"/>
              <a:gd name="T10" fmla="*/ 92 w 204"/>
              <a:gd name="T11" fmla="*/ 64 h 285"/>
              <a:gd name="T12" fmla="*/ 122 w 204"/>
              <a:gd name="T13" fmla="*/ 87 h 285"/>
              <a:gd name="T14" fmla="*/ 122 w 204"/>
              <a:gd name="T15" fmla="*/ 117 h 285"/>
              <a:gd name="T16" fmla="*/ 104 w 204"/>
              <a:gd name="T17" fmla="*/ 117 h 285"/>
              <a:gd name="T18" fmla="*/ 104 w 204"/>
              <a:gd name="T19" fmla="*/ 91 h 285"/>
              <a:gd name="T20" fmla="*/ 98 w 204"/>
              <a:gd name="T21" fmla="*/ 91 h 285"/>
              <a:gd name="T22" fmla="*/ 98 w 204"/>
              <a:gd name="T23" fmla="*/ 117 h 285"/>
              <a:gd name="T24" fmla="*/ 43 w 204"/>
              <a:gd name="T25" fmla="*/ 117 h 285"/>
              <a:gd name="T26" fmla="*/ 43 w 204"/>
              <a:gd name="T27" fmla="*/ 91 h 285"/>
              <a:gd name="T28" fmla="*/ 38 w 204"/>
              <a:gd name="T29" fmla="*/ 91 h 285"/>
              <a:gd name="T30" fmla="*/ 38 w 204"/>
              <a:gd name="T31" fmla="*/ 117 h 285"/>
              <a:gd name="T32" fmla="*/ 20 w 204"/>
              <a:gd name="T33" fmla="*/ 117 h 285"/>
              <a:gd name="T34" fmla="*/ 20 w 204"/>
              <a:gd name="T35" fmla="*/ 87 h 285"/>
              <a:gd name="T36" fmla="*/ 72 w 204"/>
              <a:gd name="T37" fmla="*/ 57 h 285"/>
              <a:gd name="T38" fmla="*/ 93 w 204"/>
              <a:gd name="T39" fmla="*/ 35 h 285"/>
              <a:gd name="T40" fmla="*/ 72 w 204"/>
              <a:gd name="T41" fmla="*/ 14 h 285"/>
              <a:gd name="T42" fmla="*/ 50 w 204"/>
              <a:gd name="T43" fmla="*/ 35 h 285"/>
              <a:gd name="T44" fmla="*/ 72 w 204"/>
              <a:gd name="T45" fmla="*/ 57 h 285"/>
              <a:gd name="T46" fmla="*/ 43 w 204"/>
              <a:gd name="T47" fmla="*/ 285 h 285"/>
              <a:gd name="T48" fmla="*/ 98 w 204"/>
              <a:gd name="T49" fmla="*/ 285 h 285"/>
              <a:gd name="T50" fmla="*/ 124 w 204"/>
              <a:gd name="T51" fmla="*/ 147 h 285"/>
              <a:gd name="T52" fmla="*/ 17 w 204"/>
              <a:gd name="T53" fmla="*/ 147 h 285"/>
              <a:gd name="T54" fmla="*/ 43 w 204"/>
              <a:gd name="T55" fmla="*/ 285 h 285"/>
              <a:gd name="T56" fmla="*/ 204 w 204"/>
              <a:gd name="T57" fmla="*/ 29 h 285"/>
              <a:gd name="T58" fmla="*/ 166 w 204"/>
              <a:gd name="T59" fmla="*/ 58 h 285"/>
              <a:gd name="T60" fmla="*/ 135 w 204"/>
              <a:gd name="T61" fmla="*/ 73 h 285"/>
              <a:gd name="T62" fmla="*/ 144 w 204"/>
              <a:gd name="T63" fmla="*/ 55 h 285"/>
              <a:gd name="T64" fmla="*/ 122 w 204"/>
              <a:gd name="T65" fmla="*/ 29 h 285"/>
              <a:gd name="T66" fmla="*/ 163 w 204"/>
              <a:gd name="T67" fmla="*/ 0 h 285"/>
              <a:gd name="T68" fmla="*/ 204 w 204"/>
              <a:gd name="T69" fmla="*/ 29 h 285"/>
              <a:gd name="T70" fmla="*/ 187 w 204"/>
              <a:gd name="T71" fmla="*/ 36 h 285"/>
              <a:gd name="T72" fmla="*/ 185 w 204"/>
              <a:gd name="T73" fmla="*/ 34 h 285"/>
              <a:gd name="T74" fmla="*/ 141 w 204"/>
              <a:gd name="T75" fmla="*/ 34 h 285"/>
              <a:gd name="T76" fmla="*/ 139 w 204"/>
              <a:gd name="T77" fmla="*/ 36 h 285"/>
              <a:gd name="T78" fmla="*/ 141 w 204"/>
              <a:gd name="T79" fmla="*/ 39 h 285"/>
              <a:gd name="T80" fmla="*/ 185 w 204"/>
              <a:gd name="T81" fmla="*/ 39 h 285"/>
              <a:gd name="T82" fmla="*/ 187 w 204"/>
              <a:gd name="T83" fmla="*/ 36 h 285"/>
              <a:gd name="T84" fmla="*/ 187 w 204"/>
              <a:gd name="T85" fmla="*/ 22 h 285"/>
              <a:gd name="T86" fmla="*/ 185 w 204"/>
              <a:gd name="T87" fmla="*/ 20 h 285"/>
              <a:gd name="T88" fmla="*/ 141 w 204"/>
              <a:gd name="T89" fmla="*/ 20 h 285"/>
              <a:gd name="T90" fmla="*/ 139 w 204"/>
              <a:gd name="T91" fmla="*/ 22 h 285"/>
              <a:gd name="T92" fmla="*/ 141 w 204"/>
              <a:gd name="T93" fmla="*/ 25 h 285"/>
              <a:gd name="T94" fmla="*/ 185 w 204"/>
              <a:gd name="T95" fmla="*/ 25 h 285"/>
              <a:gd name="T96" fmla="*/ 187 w 204"/>
              <a:gd name="T97" fmla="*/ 22 h 285"/>
              <a:gd name="T98" fmla="*/ 0 w 204"/>
              <a:gd name="T99" fmla="*/ 141 h 285"/>
              <a:gd name="T100" fmla="*/ 141 w 204"/>
              <a:gd name="T101" fmla="*/ 141 h 285"/>
              <a:gd name="T102" fmla="*/ 141 w 204"/>
              <a:gd name="T103" fmla="*/ 121 h 285"/>
              <a:gd name="T104" fmla="*/ 0 w 204"/>
              <a:gd name="T105" fmla="*/ 121 h 285"/>
              <a:gd name="T106" fmla="*/ 0 w 204"/>
              <a:gd name="T107" fmla="*/ 141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4" h="285">
                <a:moveTo>
                  <a:pt x="20" y="87"/>
                </a:moveTo>
                <a:cubicBezTo>
                  <a:pt x="20" y="87"/>
                  <a:pt x="18" y="64"/>
                  <a:pt x="49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72" y="73"/>
                  <a:pt x="72" y="73"/>
                  <a:pt x="72" y="73"/>
                </a:cubicBezTo>
                <a:cubicBezTo>
                  <a:pt x="78" y="64"/>
                  <a:pt x="78" y="64"/>
                  <a:pt x="78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2" y="64"/>
                  <a:pt x="120" y="63"/>
                  <a:pt x="122" y="87"/>
                </a:cubicBezTo>
                <a:cubicBezTo>
                  <a:pt x="122" y="117"/>
                  <a:pt x="122" y="117"/>
                  <a:pt x="122" y="117"/>
                </a:cubicBezTo>
                <a:cubicBezTo>
                  <a:pt x="104" y="117"/>
                  <a:pt x="104" y="117"/>
                  <a:pt x="104" y="117"/>
                </a:cubicBezTo>
                <a:cubicBezTo>
                  <a:pt x="104" y="91"/>
                  <a:pt x="104" y="91"/>
                  <a:pt x="104" y="91"/>
                </a:cubicBezTo>
                <a:cubicBezTo>
                  <a:pt x="98" y="91"/>
                  <a:pt x="98" y="91"/>
                  <a:pt x="98" y="91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91"/>
                  <a:pt x="43" y="91"/>
                  <a:pt x="43" y="91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20" y="117"/>
                  <a:pt x="20" y="117"/>
                  <a:pt x="20" y="117"/>
                </a:cubicBezTo>
                <a:lnTo>
                  <a:pt x="20" y="87"/>
                </a:lnTo>
                <a:close/>
                <a:moveTo>
                  <a:pt x="72" y="57"/>
                </a:moveTo>
                <a:cubicBezTo>
                  <a:pt x="84" y="57"/>
                  <a:pt x="93" y="47"/>
                  <a:pt x="93" y="35"/>
                </a:cubicBezTo>
                <a:cubicBezTo>
                  <a:pt x="93" y="23"/>
                  <a:pt x="84" y="14"/>
                  <a:pt x="72" y="14"/>
                </a:cubicBezTo>
                <a:cubicBezTo>
                  <a:pt x="60" y="14"/>
                  <a:pt x="50" y="23"/>
                  <a:pt x="50" y="35"/>
                </a:cubicBezTo>
                <a:cubicBezTo>
                  <a:pt x="50" y="47"/>
                  <a:pt x="60" y="57"/>
                  <a:pt x="72" y="57"/>
                </a:cubicBezTo>
                <a:close/>
                <a:moveTo>
                  <a:pt x="43" y="285"/>
                </a:moveTo>
                <a:cubicBezTo>
                  <a:pt x="98" y="285"/>
                  <a:pt x="98" y="285"/>
                  <a:pt x="98" y="285"/>
                </a:cubicBezTo>
                <a:cubicBezTo>
                  <a:pt x="124" y="147"/>
                  <a:pt x="124" y="147"/>
                  <a:pt x="124" y="147"/>
                </a:cubicBezTo>
                <a:cubicBezTo>
                  <a:pt x="17" y="147"/>
                  <a:pt x="17" y="147"/>
                  <a:pt x="17" y="147"/>
                </a:cubicBezTo>
                <a:lnTo>
                  <a:pt x="43" y="285"/>
                </a:lnTo>
                <a:close/>
                <a:moveTo>
                  <a:pt x="204" y="29"/>
                </a:moveTo>
                <a:cubicBezTo>
                  <a:pt x="204" y="45"/>
                  <a:pt x="187" y="57"/>
                  <a:pt x="166" y="58"/>
                </a:cubicBezTo>
                <a:cubicBezTo>
                  <a:pt x="154" y="67"/>
                  <a:pt x="135" y="73"/>
                  <a:pt x="135" y="73"/>
                </a:cubicBezTo>
                <a:cubicBezTo>
                  <a:pt x="144" y="64"/>
                  <a:pt x="145" y="58"/>
                  <a:pt x="144" y="55"/>
                </a:cubicBezTo>
                <a:cubicBezTo>
                  <a:pt x="131" y="50"/>
                  <a:pt x="122" y="41"/>
                  <a:pt x="122" y="29"/>
                </a:cubicBezTo>
                <a:cubicBezTo>
                  <a:pt x="122" y="13"/>
                  <a:pt x="140" y="0"/>
                  <a:pt x="163" y="0"/>
                </a:cubicBezTo>
                <a:cubicBezTo>
                  <a:pt x="186" y="0"/>
                  <a:pt x="204" y="13"/>
                  <a:pt x="204" y="29"/>
                </a:cubicBezTo>
                <a:close/>
                <a:moveTo>
                  <a:pt x="187" y="36"/>
                </a:moveTo>
                <a:cubicBezTo>
                  <a:pt x="187" y="35"/>
                  <a:pt x="186" y="34"/>
                  <a:pt x="185" y="34"/>
                </a:cubicBezTo>
                <a:cubicBezTo>
                  <a:pt x="141" y="34"/>
                  <a:pt x="141" y="34"/>
                  <a:pt x="141" y="34"/>
                </a:cubicBezTo>
                <a:cubicBezTo>
                  <a:pt x="140" y="34"/>
                  <a:pt x="139" y="35"/>
                  <a:pt x="139" y="36"/>
                </a:cubicBezTo>
                <a:cubicBezTo>
                  <a:pt x="139" y="38"/>
                  <a:pt x="140" y="39"/>
                  <a:pt x="141" y="39"/>
                </a:cubicBezTo>
                <a:cubicBezTo>
                  <a:pt x="185" y="39"/>
                  <a:pt x="185" y="39"/>
                  <a:pt x="185" y="39"/>
                </a:cubicBezTo>
                <a:cubicBezTo>
                  <a:pt x="186" y="39"/>
                  <a:pt x="187" y="38"/>
                  <a:pt x="187" y="36"/>
                </a:cubicBezTo>
                <a:close/>
                <a:moveTo>
                  <a:pt x="187" y="22"/>
                </a:moveTo>
                <a:cubicBezTo>
                  <a:pt x="187" y="21"/>
                  <a:pt x="186" y="20"/>
                  <a:pt x="185" y="20"/>
                </a:cubicBezTo>
                <a:cubicBezTo>
                  <a:pt x="141" y="20"/>
                  <a:pt x="141" y="20"/>
                  <a:pt x="141" y="20"/>
                </a:cubicBezTo>
                <a:cubicBezTo>
                  <a:pt x="140" y="20"/>
                  <a:pt x="139" y="21"/>
                  <a:pt x="139" y="22"/>
                </a:cubicBezTo>
                <a:cubicBezTo>
                  <a:pt x="139" y="24"/>
                  <a:pt x="140" y="25"/>
                  <a:pt x="141" y="25"/>
                </a:cubicBezTo>
                <a:cubicBezTo>
                  <a:pt x="185" y="25"/>
                  <a:pt x="185" y="25"/>
                  <a:pt x="185" y="25"/>
                </a:cubicBezTo>
                <a:cubicBezTo>
                  <a:pt x="186" y="25"/>
                  <a:pt x="187" y="24"/>
                  <a:pt x="187" y="22"/>
                </a:cubicBezTo>
                <a:close/>
                <a:moveTo>
                  <a:pt x="0" y="141"/>
                </a:moveTo>
                <a:cubicBezTo>
                  <a:pt x="141" y="141"/>
                  <a:pt x="141" y="141"/>
                  <a:pt x="141" y="141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0" y="121"/>
                  <a:pt x="0" y="121"/>
                  <a:pt x="0" y="121"/>
                </a:cubicBezTo>
                <a:lnTo>
                  <a:pt x="0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57439" y="3209635"/>
            <a:ext cx="305168" cy="305168"/>
            <a:chOff x="2457439" y="3158769"/>
            <a:chExt cx="305168" cy="305168"/>
          </a:xfrm>
        </p:grpSpPr>
        <p:sp>
          <p:nvSpPr>
            <p:cNvPr id="64" name="椭圆 63"/>
            <p:cNvSpPr/>
            <p:nvPr/>
          </p:nvSpPr>
          <p:spPr>
            <a:xfrm>
              <a:off x="2457439" y="3158769"/>
              <a:ext cx="305168" cy="30516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endParaRPr>
            </a:p>
          </p:txBody>
        </p:sp>
        <p:sp>
          <p:nvSpPr>
            <p:cNvPr id="66" name="Freeform 21"/>
            <p:cNvSpPr>
              <a:spLocks noEditPoints="1"/>
            </p:cNvSpPr>
            <p:nvPr/>
          </p:nvSpPr>
          <p:spPr bwMode="auto">
            <a:xfrm>
              <a:off x="2507187" y="3229469"/>
              <a:ext cx="205673" cy="206541"/>
            </a:xfrm>
            <a:custGeom>
              <a:avLst/>
              <a:gdLst>
                <a:gd name="T0" fmla="*/ 274 w 274"/>
                <a:gd name="T1" fmla="*/ 128 h 275"/>
                <a:gd name="T2" fmla="*/ 120 w 274"/>
                <a:gd name="T3" fmla="*/ 134 h 275"/>
                <a:gd name="T4" fmla="*/ 114 w 274"/>
                <a:gd name="T5" fmla="*/ 120 h 275"/>
                <a:gd name="T6" fmla="*/ 125 w 274"/>
                <a:gd name="T7" fmla="*/ 123 h 275"/>
                <a:gd name="T8" fmla="*/ 263 w 274"/>
                <a:gd name="T9" fmla="*/ 24 h 275"/>
                <a:gd name="T10" fmla="*/ 125 w 274"/>
                <a:gd name="T11" fmla="*/ 66 h 275"/>
                <a:gd name="T12" fmla="*/ 122 w 274"/>
                <a:gd name="T13" fmla="*/ 68 h 275"/>
                <a:gd name="T14" fmla="*/ 114 w 274"/>
                <a:gd name="T15" fmla="*/ 18 h 275"/>
                <a:gd name="T16" fmla="*/ 269 w 274"/>
                <a:gd name="T17" fmla="*/ 13 h 275"/>
                <a:gd name="T18" fmla="*/ 141 w 274"/>
                <a:gd name="T19" fmla="*/ 93 h 275"/>
                <a:gd name="T20" fmla="*/ 148 w 274"/>
                <a:gd name="T21" fmla="*/ 88 h 275"/>
                <a:gd name="T22" fmla="*/ 150 w 274"/>
                <a:gd name="T23" fmla="*/ 76 h 275"/>
                <a:gd name="T24" fmla="*/ 202 w 274"/>
                <a:gd name="T25" fmla="*/ 35 h 275"/>
                <a:gd name="T26" fmla="*/ 141 w 274"/>
                <a:gd name="T27" fmla="*/ 70 h 275"/>
                <a:gd name="T28" fmla="*/ 133 w 274"/>
                <a:gd name="T29" fmla="*/ 73 h 275"/>
                <a:gd name="T30" fmla="*/ 119 w 274"/>
                <a:gd name="T31" fmla="*/ 83 h 275"/>
                <a:gd name="T32" fmla="*/ 85 w 274"/>
                <a:gd name="T33" fmla="*/ 52 h 275"/>
                <a:gd name="T34" fmla="*/ 60 w 274"/>
                <a:gd name="T35" fmla="*/ 71 h 275"/>
                <a:gd name="T36" fmla="*/ 36 w 274"/>
                <a:gd name="T37" fmla="*/ 52 h 275"/>
                <a:gd name="T38" fmla="*/ 2 w 274"/>
                <a:gd name="T39" fmla="*/ 140 h 275"/>
                <a:gd name="T40" fmla="*/ 2 w 274"/>
                <a:gd name="T41" fmla="*/ 140 h 275"/>
                <a:gd name="T42" fmla="*/ 22 w 274"/>
                <a:gd name="T43" fmla="*/ 140 h 275"/>
                <a:gd name="T44" fmla="*/ 22 w 274"/>
                <a:gd name="T45" fmla="*/ 140 h 275"/>
                <a:gd name="T46" fmla="*/ 29 w 274"/>
                <a:gd name="T47" fmla="*/ 84 h 275"/>
                <a:gd name="T48" fmla="*/ 43 w 274"/>
                <a:gd name="T49" fmla="*/ 275 h 275"/>
                <a:gd name="T50" fmla="*/ 57 w 274"/>
                <a:gd name="T51" fmla="*/ 147 h 275"/>
                <a:gd name="T52" fmla="*/ 63 w 274"/>
                <a:gd name="T53" fmla="*/ 261 h 275"/>
                <a:gd name="T54" fmla="*/ 77 w 274"/>
                <a:gd name="T55" fmla="*/ 275 h 275"/>
                <a:gd name="T56" fmla="*/ 91 w 274"/>
                <a:gd name="T57" fmla="*/ 83 h 275"/>
                <a:gd name="T58" fmla="*/ 98 w 274"/>
                <a:gd name="T59" fmla="*/ 102 h 275"/>
                <a:gd name="T60" fmla="*/ 109 w 274"/>
                <a:gd name="T61" fmla="*/ 112 h 275"/>
                <a:gd name="T62" fmla="*/ 113 w 274"/>
                <a:gd name="T63" fmla="*/ 111 h 275"/>
                <a:gd name="T64" fmla="*/ 141 w 274"/>
                <a:gd name="T65" fmla="*/ 93 h 275"/>
                <a:gd name="T66" fmla="*/ 84 w 274"/>
                <a:gd name="T67" fmla="*/ 24 h 275"/>
                <a:gd name="T68" fmla="*/ 36 w 274"/>
                <a:gd name="T69" fmla="*/ 2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4" h="275">
                  <a:moveTo>
                    <a:pt x="274" y="18"/>
                  </a:moveTo>
                  <a:cubicBezTo>
                    <a:pt x="274" y="128"/>
                    <a:pt x="274" y="128"/>
                    <a:pt x="274" y="128"/>
                  </a:cubicBezTo>
                  <a:cubicBezTo>
                    <a:pt x="274" y="131"/>
                    <a:pt x="272" y="134"/>
                    <a:pt x="269" y="134"/>
                  </a:cubicBezTo>
                  <a:cubicBezTo>
                    <a:pt x="120" y="134"/>
                    <a:pt x="120" y="134"/>
                    <a:pt x="120" y="134"/>
                  </a:cubicBezTo>
                  <a:cubicBezTo>
                    <a:pt x="116" y="134"/>
                    <a:pt x="114" y="131"/>
                    <a:pt x="114" y="128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263" y="123"/>
                    <a:pt x="263" y="123"/>
                    <a:pt x="263" y="123"/>
                  </a:cubicBezTo>
                  <a:cubicBezTo>
                    <a:pt x="263" y="24"/>
                    <a:pt x="263" y="24"/>
                    <a:pt x="263" y="24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5" y="66"/>
                    <a:pt x="124" y="66"/>
                    <a:pt x="124" y="67"/>
                  </a:cubicBezTo>
                  <a:cubicBezTo>
                    <a:pt x="122" y="68"/>
                    <a:pt x="122" y="68"/>
                    <a:pt x="122" y="68"/>
                  </a:cubicBezTo>
                  <a:cubicBezTo>
                    <a:pt x="120" y="63"/>
                    <a:pt x="117" y="59"/>
                    <a:pt x="114" y="56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15"/>
                    <a:pt x="116" y="13"/>
                    <a:pt x="120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72" y="13"/>
                    <a:pt x="274" y="15"/>
                    <a:pt x="274" y="18"/>
                  </a:cubicBezTo>
                  <a:close/>
                  <a:moveTo>
                    <a:pt x="141" y="93"/>
                  </a:moveTo>
                  <a:cubicBezTo>
                    <a:pt x="148" y="88"/>
                    <a:pt x="148" y="88"/>
                    <a:pt x="148" y="88"/>
                  </a:cubicBezTo>
                  <a:cubicBezTo>
                    <a:pt x="148" y="88"/>
                    <a:pt x="148" y="88"/>
                    <a:pt x="148" y="88"/>
                  </a:cubicBezTo>
                  <a:cubicBezTo>
                    <a:pt x="148" y="88"/>
                    <a:pt x="148" y="88"/>
                    <a:pt x="148" y="88"/>
                  </a:cubicBezTo>
                  <a:cubicBezTo>
                    <a:pt x="151" y="85"/>
                    <a:pt x="152" y="80"/>
                    <a:pt x="150" y="76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147" y="72"/>
                    <a:pt x="147" y="72"/>
                    <a:pt x="147" y="72"/>
                  </a:cubicBezTo>
                  <a:cubicBezTo>
                    <a:pt x="145" y="71"/>
                    <a:pt x="143" y="70"/>
                    <a:pt x="141" y="70"/>
                  </a:cubicBezTo>
                  <a:cubicBezTo>
                    <a:pt x="138" y="70"/>
                    <a:pt x="135" y="71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52"/>
                    <a:pt x="85" y="52"/>
                    <a:pt x="85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0" y="53"/>
                    <a:pt x="2" y="79"/>
                    <a:pt x="2" y="79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6"/>
                    <a:pt x="6" y="151"/>
                    <a:pt x="12" y="151"/>
                  </a:cubicBezTo>
                  <a:cubicBezTo>
                    <a:pt x="18" y="151"/>
                    <a:pt x="22" y="146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261"/>
                    <a:pt x="29" y="261"/>
                    <a:pt x="29" y="261"/>
                  </a:cubicBezTo>
                  <a:cubicBezTo>
                    <a:pt x="29" y="269"/>
                    <a:pt x="35" y="275"/>
                    <a:pt x="43" y="275"/>
                  </a:cubicBezTo>
                  <a:cubicBezTo>
                    <a:pt x="51" y="275"/>
                    <a:pt x="57" y="269"/>
                    <a:pt x="57" y="261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3" y="261"/>
                    <a:pt x="63" y="261"/>
                    <a:pt x="63" y="261"/>
                  </a:cubicBezTo>
                  <a:cubicBezTo>
                    <a:pt x="63" y="261"/>
                    <a:pt x="63" y="261"/>
                    <a:pt x="63" y="261"/>
                  </a:cubicBezTo>
                  <a:cubicBezTo>
                    <a:pt x="64" y="269"/>
                    <a:pt x="70" y="275"/>
                    <a:pt x="77" y="275"/>
                  </a:cubicBezTo>
                  <a:cubicBezTo>
                    <a:pt x="85" y="275"/>
                    <a:pt x="91" y="269"/>
                    <a:pt x="91" y="261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8" y="102"/>
                    <a:pt x="98" y="102"/>
                    <a:pt x="98" y="102"/>
                  </a:cubicBezTo>
                  <a:cubicBezTo>
                    <a:pt x="98" y="102"/>
                    <a:pt x="98" y="102"/>
                    <a:pt x="98" y="102"/>
                  </a:cubicBezTo>
                  <a:cubicBezTo>
                    <a:pt x="98" y="108"/>
                    <a:pt x="103" y="112"/>
                    <a:pt x="109" y="112"/>
                  </a:cubicBezTo>
                  <a:cubicBezTo>
                    <a:pt x="110" y="112"/>
                    <a:pt x="112" y="112"/>
                    <a:pt x="113" y="111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31" y="99"/>
                    <a:pt x="131" y="99"/>
                    <a:pt x="131" y="99"/>
                  </a:cubicBezTo>
                  <a:lnTo>
                    <a:pt x="141" y="93"/>
                  </a:lnTo>
                  <a:close/>
                  <a:moveTo>
                    <a:pt x="60" y="48"/>
                  </a:moveTo>
                  <a:cubicBezTo>
                    <a:pt x="73" y="48"/>
                    <a:pt x="84" y="37"/>
                    <a:pt x="84" y="24"/>
                  </a:cubicBezTo>
                  <a:cubicBezTo>
                    <a:pt x="84" y="11"/>
                    <a:pt x="73" y="0"/>
                    <a:pt x="60" y="0"/>
                  </a:cubicBezTo>
                  <a:cubicBezTo>
                    <a:pt x="47" y="0"/>
                    <a:pt x="36" y="11"/>
                    <a:pt x="36" y="24"/>
                  </a:cubicBezTo>
                  <a:cubicBezTo>
                    <a:pt x="36" y="37"/>
                    <a:pt x="47" y="48"/>
                    <a:pt x="60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90462" y="0"/>
            <a:ext cx="2253538" cy="513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75699" y="1551478"/>
            <a:ext cx="1801389" cy="1801389"/>
          </a:xfrm>
          <a:prstGeom prst="ellipse">
            <a:avLst/>
          </a:prstGeom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89891" y="1660624"/>
            <a:ext cx="1706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rPr>
              <a:t>谢谢！</a:t>
            </a:r>
            <a:endParaRPr kumimoji="0" lang="zh-CN" altLang="en-US" sz="4000" b="0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Times New Roman" panose="02020603050405020304" pitchFamily="18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6244598" y="1986082"/>
            <a:ext cx="1263590" cy="932181"/>
          </a:xfrm>
          <a:custGeom>
            <a:avLst/>
            <a:gdLst>
              <a:gd name="T0" fmla="*/ 690 w 701"/>
              <a:gd name="T1" fmla="*/ 145 h 517"/>
              <a:gd name="T2" fmla="*/ 357 w 701"/>
              <a:gd name="T3" fmla="*/ 2 h 517"/>
              <a:gd name="T4" fmla="*/ 351 w 701"/>
              <a:gd name="T5" fmla="*/ 0 h 517"/>
              <a:gd name="T6" fmla="*/ 344 w 701"/>
              <a:gd name="T7" fmla="*/ 2 h 517"/>
              <a:gd name="T8" fmla="*/ 11 w 701"/>
              <a:gd name="T9" fmla="*/ 145 h 517"/>
              <a:gd name="T10" fmla="*/ 0 w 701"/>
              <a:gd name="T11" fmla="*/ 164 h 517"/>
              <a:gd name="T12" fmla="*/ 11 w 701"/>
              <a:gd name="T13" fmla="*/ 183 h 517"/>
              <a:gd name="T14" fmla="*/ 344 w 701"/>
              <a:gd name="T15" fmla="*/ 326 h 517"/>
              <a:gd name="T16" fmla="*/ 357 w 701"/>
              <a:gd name="T17" fmla="*/ 326 h 517"/>
              <a:gd name="T18" fmla="*/ 616 w 701"/>
              <a:gd name="T19" fmla="*/ 215 h 517"/>
              <a:gd name="T20" fmla="*/ 616 w 701"/>
              <a:gd name="T21" fmla="*/ 329 h 517"/>
              <a:gd name="T22" fmla="*/ 592 w 701"/>
              <a:gd name="T23" fmla="*/ 371 h 517"/>
              <a:gd name="T24" fmla="*/ 616 w 701"/>
              <a:gd name="T25" fmla="*/ 413 h 517"/>
              <a:gd name="T26" fmla="*/ 616 w 701"/>
              <a:gd name="T27" fmla="*/ 452 h 517"/>
              <a:gd name="T28" fmla="*/ 650 w 701"/>
              <a:gd name="T29" fmla="*/ 452 h 517"/>
              <a:gd name="T30" fmla="*/ 650 w 701"/>
              <a:gd name="T31" fmla="*/ 413 h 517"/>
              <a:gd name="T32" fmla="*/ 673 w 701"/>
              <a:gd name="T33" fmla="*/ 371 h 517"/>
              <a:gd name="T34" fmla="*/ 650 w 701"/>
              <a:gd name="T35" fmla="*/ 329 h 517"/>
              <a:gd name="T36" fmla="*/ 650 w 701"/>
              <a:gd name="T37" fmla="*/ 200 h 517"/>
              <a:gd name="T38" fmla="*/ 690 w 701"/>
              <a:gd name="T39" fmla="*/ 183 h 517"/>
              <a:gd name="T40" fmla="*/ 701 w 701"/>
              <a:gd name="T41" fmla="*/ 164 h 517"/>
              <a:gd name="T42" fmla="*/ 690 w 701"/>
              <a:gd name="T43" fmla="*/ 145 h 517"/>
              <a:gd name="T44" fmla="*/ 351 w 701"/>
              <a:gd name="T45" fmla="*/ 355 h 517"/>
              <a:gd name="T46" fmla="*/ 336 w 701"/>
              <a:gd name="T47" fmla="*/ 352 h 517"/>
              <a:gd name="T48" fmla="*/ 128 w 701"/>
              <a:gd name="T49" fmla="*/ 263 h 517"/>
              <a:gd name="T50" fmla="*/ 128 w 701"/>
              <a:gd name="T51" fmla="*/ 386 h 517"/>
              <a:gd name="T52" fmla="*/ 327 w 701"/>
              <a:gd name="T53" fmla="*/ 517 h 517"/>
              <a:gd name="T54" fmla="*/ 374 w 701"/>
              <a:gd name="T55" fmla="*/ 517 h 517"/>
              <a:gd name="T56" fmla="*/ 573 w 701"/>
              <a:gd name="T57" fmla="*/ 386 h 517"/>
              <a:gd name="T58" fmla="*/ 573 w 701"/>
              <a:gd name="T59" fmla="*/ 263 h 517"/>
              <a:gd name="T60" fmla="*/ 365 w 701"/>
              <a:gd name="T61" fmla="*/ 352 h 517"/>
              <a:gd name="T62" fmla="*/ 351 w 701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1" h="517">
                <a:moveTo>
                  <a:pt x="690" y="145"/>
                </a:moveTo>
                <a:cubicBezTo>
                  <a:pt x="357" y="2"/>
                  <a:pt x="357" y="2"/>
                  <a:pt x="357" y="2"/>
                </a:cubicBezTo>
                <a:cubicBezTo>
                  <a:pt x="355" y="1"/>
                  <a:pt x="353" y="0"/>
                  <a:pt x="351" y="0"/>
                </a:cubicBezTo>
                <a:cubicBezTo>
                  <a:pt x="348" y="0"/>
                  <a:pt x="346" y="1"/>
                  <a:pt x="344" y="2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4" y="148"/>
                  <a:pt x="0" y="155"/>
                  <a:pt x="0" y="164"/>
                </a:cubicBezTo>
                <a:cubicBezTo>
                  <a:pt x="0" y="172"/>
                  <a:pt x="4" y="180"/>
                  <a:pt x="11" y="183"/>
                </a:cubicBezTo>
                <a:cubicBezTo>
                  <a:pt x="344" y="326"/>
                  <a:pt x="344" y="326"/>
                  <a:pt x="344" y="326"/>
                </a:cubicBezTo>
                <a:cubicBezTo>
                  <a:pt x="348" y="328"/>
                  <a:pt x="353" y="328"/>
                  <a:pt x="357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2" y="352"/>
                  <a:pt x="592" y="371"/>
                </a:cubicBezTo>
                <a:cubicBezTo>
                  <a:pt x="592" y="389"/>
                  <a:pt x="602" y="405"/>
                  <a:pt x="616" y="413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3"/>
                  <a:pt x="650" y="413"/>
                  <a:pt x="650" y="413"/>
                </a:cubicBezTo>
                <a:cubicBezTo>
                  <a:pt x="664" y="405"/>
                  <a:pt x="673" y="389"/>
                  <a:pt x="673" y="371"/>
                </a:cubicBezTo>
                <a:cubicBezTo>
                  <a:pt x="673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1" y="172"/>
                  <a:pt x="701" y="164"/>
                </a:cubicBezTo>
                <a:cubicBezTo>
                  <a:pt x="701" y="155"/>
                  <a:pt x="697" y="148"/>
                  <a:pt x="690" y="145"/>
                </a:cubicBezTo>
                <a:close/>
                <a:moveTo>
                  <a:pt x="351" y="355"/>
                </a:moveTo>
                <a:cubicBezTo>
                  <a:pt x="346" y="355"/>
                  <a:pt x="340" y="354"/>
                  <a:pt x="336" y="352"/>
                </a:cubicBezTo>
                <a:cubicBezTo>
                  <a:pt x="128" y="263"/>
                  <a:pt x="128" y="263"/>
                  <a:pt x="128" y="263"/>
                </a:cubicBezTo>
                <a:cubicBezTo>
                  <a:pt x="128" y="386"/>
                  <a:pt x="128" y="386"/>
                  <a:pt x="128" y="386"/>
                </a:cubicBezTo>
                <a:cubicBezTo>
                  <a:pt x="128" y="487"/>
                  <a:pt x="280" y="517"/>
                  <a:pt x="327" y="517"/>
                </a:cubicBezTo>
                <a:cubicBezTo>
                  <a:pt x="374" y="517"/>
                  <a:pt x="374" y="517"/>
                  <a:pt x="374" y="517"/>
                </a:cubicBezTo>
                <a:cubicBezTo>
                  <a:pt x="410" y="517"/>
                  <a:pt x="573" y="487"/>
                  <a:pt x="573" y="386"/>
                </a:cubicBezTo>
                <a:cubicBezTo>
                  <a:pt x="573" y="263"/>
                  <a:pt x="573" y="263"/>
                  <a:pt x="573" y="263"/>
                </a:cubicBezTo>
                <a:cubicBezTo>
                  <a:pt x="365" y="352"/>
                  <a:pt x="365" y="352"/>
                  <a:pt x="365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381264" y="2368540"/>
            <a:ext cx="527934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思源黑体 CN Medium"/>
                <a:cs typeface="+mn-cs"/>
              </a:rPr>
              <a:t>基于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思源黑体 CN Medium"/>
                <a:cs typeface="+mn-cs"/>
              </a:rPr>
              <a:t>My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思源黑体 CN Medium"/>
                <a:cs typeface="+mn-cs"/>
              </a:rPr>
              <a:t>Batis</a:t>
            </a:r>
            <a:r>
              <a: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思源黑体 CN Medium"/>
                <a:cs typeface="+mn-cs"/>
              </a:rPr>
              <a:t>的组合模式简介</a:t>
            </a:r>
            <a:endParaRPr kumimoji="0" lang="zh-CN" altLang="en-US" sz="2400" b="1" i="1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思源黑体 CN Medium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3481" y="3223720"/>
            <a:ext cx="16226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汇报人：沙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坚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62607" y="3223720"/>
            <a:ext cx="16226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指导老师：史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扬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8313" y="3209635"/>
            <a:ext cx="305168" cy="3051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65" name="Freeform 27"/>
          <p:cNvSpPr>
            <a:spLocks noEditPoints="1"/>
          </p:cNvSpPr>
          <p:nvPr/>
        </p:nvSpPr>
        <p:spPr bwMode="auto">
          <a:xfrm>
            <a:off x="537284" y="3253327"/>
            <a:ext cx="167227" cy="233549"/>
          </a:xfrm>
          <a:custGeom>
            <a:avLst/>
            <a:gdLst>
              <a:gd name="T0" fmla="*/ 20 w 204"/>
              <a:gd name="T1" fmla="*/ 87 h 285"/>
              <a:gd name="T2" fmla="*/ 49 w 204"/>
              <a:gd name="T3" fmla="*/ 64 h 285"/>
              <a:gd name="T4" fmla="*/ 66 w 204"/>
              <a:gd name="T5" fmla="*/ 64 h 285"/>
              <a:gd name="T6" fmla="*/ 72 w 204"/>
              <a:gd name="T7" fmla="*/ 73 h 285"/>
              <a:gd name="T8" fmla="*/ 78 w 204"/>
              <a:gd name="T9" fmla="*/ 64 h 285"/>
              <a:gd name="T10" fmla="*/ 92 w 204"/>
              <a:gd name="T11" fmla="*/ 64 h 285"/>
              <a:gd name="T12" fmla="*/ 122 w 204"/>
              <a:gd name="T13" fmla="*/ 87 h 285"/>
              <a:gd name="T14" fmla="*/ 122 w 204"/>
              <a:gd name="T15" fmla="*/ 117 h 285"/>
              <a:gd name="T16" fmla="*/ 104 w 204"/>
              <a:gd name="T17" fmla="*/ 117 h 285"/>
              <a:gd name="T18" fmla="*/ 104 w 204"/>
              <a:gd name="T19" fmla="*/ 91 h 285"/>
              <a:gd name="T20" fmla="*/ 98 w 204"/>
              <a:gd name="T21" fmla="*/ 91 h 285"/>
              <a:gd name="T22" fmla="*/ 98 w 204"/>
              <a:gd name="T23" fmla="*/ 117 h 285"/>
              <a:gd name="T24" fmla="*/ 43 w 204"/>
              <a:gd name="T25" fmla="*/ 117 h 285"/>
              <a:gd name="T26" fmla="*/ 43 w 204"/>
              <a:gd name="T27" fmla="*/ 91 h 285"/>
              <a:gd name="T28" fmla="*/ 38 w 204"/>
              <a:gd name="T29" fmla="*/ 91 h 285"/>
              <a:gd name="T30" fmla="*/ 38 w 204"/>
              <a:gd name="T31" fmla="*/ 117 h 285"/>
              <a:gd name="T32" fmla="*/ 20 w 204"/>
              <a:gd name="T33" fmla="*/ 117 h 285"/>
              <a:gd name="T34" fmla="*/ 20 w 204"/>
              <a:gd name="T35" fmla="*/ 87 h 285"/>
              <a:gd name="T36" fmla="*/ 72 w 204"/>
              <a:gd name="T37" fmla="*/ 57 h 285"/>
              <a:gd name="T38" fmla="*/ 93 w 204"/>
              <a:gd name="T39" fmla="*/ 35 h 285"/>
              <a:gd name="T40" fmla="*/ 72 w 204"/>
              <a:gd name="T41" fmla="*/ 14 h 285"/>
              <a:gd name="T42" fmla="*/ 50 w 204"/>
              <a:gd name="T43" fmla="*/ 35 h 285"/>
              <a:gd name="T44" fmla="*/ 72 w 204"/>
              <a:gd name="T45" fmla="*/ 57 h 285"/>
              <a:gd name="T46" fmla="*/ 43 w 204"/>
              <a:gd name="T47" fmla="*/ 285 h 285"/>
              <a:gd name="T48" fmla="*/ 98 w 204"/>
              <a:gd name="T49" fmla="*/ 285 h 285"/>
              <a:gd name="T50" fmla="*/ 124 w 204"/>
              <a:gd name="T51" fmla="*/ 147 h 285"/>
              <a:gd name="T52" fmla="*/ 17 w 204"/>
              <a:gd name="T53" fmla="*/ 147 h 285"/>
              <a:gd name="T54" fmla="*/ 43 w 204"/>
              <a:gd name="T55" fmla="*/ 285 h 285"/>
              <a:gd name="T56" fmla="*/ 204 w 204"/>
              <a:gd name="T57" fmla="*/ 29 h 285"/>
              <a:gd name="T58" fmla="*/ 166 w 204"/>
              <a:gd name="T59" fmla="*/ 58 h 285"/>
              <a:gd name="T60" fmla="*/ 135 w 204"/>
              <a:gd name="T61" fmla="*/ 73 h 285"/>
              <a:gd name="T62" fmla="*/ 144 w 204"/>
              <a:gd name="T63" fmla="*/ 55 h 285"/>
              <a:gd name="T64" fmla="*/ 122 w 204"/>
              <a:gd name="T65" fmla="*/ 29 h 285"/>
              <a:gd name="T66" fmla="*/ 163 w 204"/>
              <a:gd name="T67" fmla="*/ 0 h 285"/>
              <a:gd name="T68" fmla="*/ 204 w 204"/>
              <a:gd name="T69" fmla="*/ 29 h 285"/>
              <a:gd name="T70" fmla="*/ 187 w 204"/>
              <a:gd name="T71" fmla="*/ 36 h 285"/>
              <a:gd name="T72" fmla="*/ 185 w 204"/>
              <a:gd name="T73" fmla="*/ 34 h 285"/>
              <a:gd name="T74" fmla="*/ 141 w 204"/>
              <a:gd name="T75" fmla="*/ 34 h 285"/>
              <a:gd name="T76" fmla="*/ 139 w 204"/>
              <a:gd name="T77" fmla="*/ 36 h 285"/>
              <a:gd name="T78" fmla="*/ 141 w 204"/>
              <a:gd name="T79" fmla="*/ 39 h 285"/>
              <a:gd name="T80" fmla="*/ 185 w 204"/>
              <a:gd name="T81" fmla="*/ 39 h 285"/>
              <a:gd name="T82" fmla="*/ 187 w 204"/>
              <a:gd name="T83" fmla="*/ 36 h 285"/>
              <a:gd name="T84" fmla="*/ 187 w 204"/>
              <a:gd name="T85" fmla="*/ 22 h 285"/>
              <a:gd name="T86" fmla="*/ 185 w 204"/>
              <a:gd name="T87" fmla="*/ 20 h 285"/>
              <a:gd name="T88" fmla="*/ 141 w 204"/>
              <a:gd name="T89" fmla="*/ 20 h 285"/>
              <a:gd name="T90" fmla="*/ 139 w 204"/>
              <a:gd name="T91" fmla="*/ 22 h 285"/>
              <a:gd name="T92" fmla="*/ 141 w 204"/>
              <a:gd name="T93" fmla="*/ 25 h 285"/>
              <a:gd name="T94" fmla="*/ 185 w 204"/>
              <a:gd name="T95" fmla="*/ 25 h 285"/>
              <a:gd name="T96" fmla="*/ 187 w 204"/>
              <a:gd name="T97" fmla="*/ 22 h 285"/>
              <a:gd name="T98" fmla="*/ 0 w 204"/>
              <a:gd name="T99" fmla="*/ 141 h 285"/>
              <a:gd name="T100" fmla="*/ 141 w 204"/>
              <a:gd name="T101" fmla="*/ 141 h 285"/>
              <a:gd name="T102" fmla="*/ 141 w 204"/>
              <a:gd name="T103" fmla="*/ 121 h 285"/>
              <a:gd name="T104" fmla="*/ 0 w 204"/>
              <a:gd name="T105" fmla="*/ 121 h 285"/>
              <a:gd name="T106" fmla="*/ 0 w 204"/>
              <a:gd name="T107" fmla="*/ 141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4" h="285">
                <a:moveTo>
                  <a:pt x="20" y="87"/>
                </a:moveTo>
                <a:cubicBezTo>
                  <a:pt x="20" y="87"/>
                  <a:pt x="18" y="64"/>
                  <a:pt x="49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72" y="73"/>
                  <a:pt x="72" y="73"/>
                  <a:pt x="72" y="73"/>
                </a:cubicBezTo>
                <a:cubicBezTo>
                  <a:pt x="78" y="64"/>
                  <a:pt x="78" y="64"/>
                  <a:pt x="78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2" y="64"/>
                  <a:pt x="120" y="63"/>
                  <a:pt x="122" y="87"/>
                </a:cubicBezTo>
                <a:cubicBezTo>
                  <a:pt x="122" y="117"/>
                  <a:pt x="122" y="117"/>
                  <a:pt x="122" y="117"/>
                </a:cubicBezTo>
                <a:cubicBezTo>
                  <a:pt x="104" y="117"/>
                  <a:pt x="104" y="117"/>
                  <a:pt x="104" y="117"/>
                </a:cubicBezTo>
                <a:cubicBezTo>
                  <a:pt x="104" y="91"/>
                  <a:pt x="104" y="91"/>
                  <a:pt x="104" y="91"/>
                </a:cubicBezTo>
                <a:cubicBezTo>
                  <a:pt x="98" y="91"/>
                  <a:pt x="98" y="91"/>
                  <a:pt x="98" y="91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91"/>
                  <a:pt x="43" y="91"/>
                  <a:pt x="43" y="91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20" y="117"/>
                  <a:pt x="20" y="117"/>
                  <a:pt x="20" y="117"/>
                </a:cubicBezTo>
                <a:lnTo>
                  <a:pt x="20" y="87"/>
                </a:lnTo>
                <a:close/>
                <a:moveTo>
                  <a:pt x="72" y="57"/>
                </a:moveTo>
                <a:cubicBezTo>
                  <a:pt x="84" y="57"/>
                  <a:pt x="93" y="47"/>
                  <a:pt x="93" y="35"/>
                </a:cubicBezTo>
                <a:cubicBezTo>
                  <a:pt x="93" y="23"/>
                  <a:pt x="84" y="14"/>
                  <a:pt x="72" y="14"/>
                </a:cubicBezTo>
                <a:cubicBezTo>
                  <a:pt x="60" y="14"/>
                  <a:pt x="50" y="23"/>
                  <a:pt x="50" y="35"/>
                </a:cubicBezTo>
                <a:cubicBezTo>
                  <a:pt x="50" y="47"/>
                  <a:pt x="60" y="57"/>
                  <a:pt x="72" y="57"/>
                </a:cubicBezTo>
                <a:close/>
                <a:moveTo>
                  <a:pt x="43" y="285"/>
                </a:moveTo>
                <a:cubicBezTo>
                  <a:pt x="98" y="285"/>
                  <a:pt x="98" y="285"/>
                  <a:pt x="98" y="285"/>
                </a:cubicBezTo>
                <a:cubicBezTo>
                  <a:pt x="124" y="147"/>
                  <a:pt x="124" y="147"/>
                  <a:pt x="124" y="147"/>
                </a:cubicBezTo>
                <a:cubicBezTo>
                  <a:pt x="17" y="147"/>
                  <a:pt x="17" y="147"/>
                  <a:pt x="17" y="147"/>
                </a:cubicBezTo>
                <a:lnTo>
                  <a:pt x="43" y="285"/>
                </a:lnTo>
                <a:close/>
                <a:moveTo>
                  <a:pt x="204" y="29"/>
                </a:moveTo>
                <a:cubicBezTo>
                  <a:pt x="204" y="45"/>
                  <a:pt x="187" y="57"/>
                  <a:pt x="166" y="58"/>
                </a:cubicBezTo>
                <a:cubicBezTo>
                  <a:pt x="154" y="67"/>
                  <a:pt x="135" y="73"/>
                  <a:pt x="135" y="73"/>
                </a:cubicBezTo>
                <a:cubicBezTo>
                  <a:pt x="144" y="64"/>
                  <a:pt x="145" y="58"/>
                  <a:pt x="144" y="55"/>
                </a:cubicBezTo>
                <a:cubicBezTo>
                  <a:pt x="131" y="50"/>
                  <a:pt x="122" y="41"/>
                  <a:pt x="122" y="29"/>
                </a:cubicBezTo>
                <a:cubicBezTo>
                  <a:pt x="122" y="13"/>
                  <a:pt x="140" y="0"/>
                  <a:pt x="163" y="0"/>
                </a:cubicBezTo>
                <a:cubicBezTo>
                  <a:pt x="186" y="0"/>
                  <a:pt x="204" y="13"/>
                  <a:pt x="204" y="29"/>
                </a:cubicBezTo>
                <a:close/>
                <a:moveTo>
                  <a:pt x="187" y="36"/>
                </a:moveTo>
                <a:cubicBezTo>
                  <a:pt x="187" y="35"/>
                  <a:pt x="186" y="34"/>
                  <a:pt x="185" y="34"/>
                </a:cubicBezTo>
                <a:cubicBezTo>
                  <a:pt x="141" y="34"/>
                  <a:pt x="141" y="34"/>
                  <a:pt x="141" y="34"/>
                </a:cubicBezTo>
                <a:cubicBezTo>
                  <a:pt x="140" y="34"/>
                  <a:pt x="139" y="35"/>
                  <a:pt x="139" y="36"/>
                </a:cubicBezTo>
                <a:cubicBezTo>
                  <a:pt x="139" y="38"/>
                  <a:pt x="140" y="39"/>
                  <a:pt x="141" y="39"/>
                </a:cubicBezTo>
                <a:cubicBezTo>
                  <a:pt x="185" y="39"/>
                  <a:pt x="185" y="39"/>
                  <a:pt x="185" y="39"/>
                </a:cubicBezTo>
                <a:cubicBezTo>
                  <a:pt x="186" y="39"/>
                  <a:pt x="187" y="38"/>
                  <a:pt x="187" y="36"/>
                </a:cubicBezTo>
                <a:close/>
                <a:moveTo>
                  <a:pt x="187" y="22"/>
                </a:moveTo>
                <a:cubicBezTo>
                  <a:pt x="187" y="21"/>
                  <a:pt x="186" y="20"/>
                  <a:pt x="185" y="20"/>
                </a:cubicBezTo>
                <a:cubicBezTo>
                  <a:pt x="141" y="20"/>
                  <a:pt x="141" y="20"/>
                  <a:pt x="141" y="20"/>
                </a:cubicBezTo>
                <a:cubicBezTo>
                  <a:pt x="140" y="20"/>
                  <a:pt x="139" y="21"/>
                  <a:pt x="139" y="22"/>
                </a:cubicBezTo>
                <a:cubicBezTo>
                  <a:pt x="139" y="24"/>
                  <a:pt x="140" y="25"/>
                  <a:pt x="141" y="25"/>
                </a:cubicBezTo>
                <a:cubicBezTo>
                  <a:pt x="185" y="25"/>
                  <a:pt x="185" y="25"/>
                  <a:pt x="185" y="25"/>
                </a:cubicBezTo>
                <a:cubicBezTo>
                  <a:pt x="186" y="25"/>
                  <a:pt x="187" y="24"/>
                  <a:pt x="187" y="22"/>
                </a:cubicBezTo>
                <a:close/>
                <a:moveTo>
                  <a:pt x="0" y="141"/>
                </a:moveTo>
                <a:cubicBezTo>
                  <a:pt x="141" y="141"/>
                  <a:pt x="141" y="141"/>
                  <a:pt x="141" y="141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0" y="121"/>
                  <a:pt x="0" y="121"/>
                  <a:pt x="0" y="121"/>
                </a:cubicBezTo>
                <a:lnTo>
                  <a:pt x="0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57439" y="3209635"/>
            <a:ext cx="305168" cy="305168"/>
            <a:chOff x="2457439" y="3158769"/>
            <a:chExt cx="305168" cy="305168"/>
          </a:xfrm>
        </p:grpSpPr>
        <p:sp>
          <p:nvSpPr>
            <p:cNvPr id="64" name="椭圆 63"/>
            <p:cNvSpPr/>
            <p:nvPr/>
          </p:nvSpPr>
          <p:spPr>
            <a:xfrm>
              <a:off x="2457439" y="3158769"/>
              <a:ext cx="305168" cy="30516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endParaRPr>
            </a:p>
          </p:txBody>
        </p:sp>
        <p:sp>
          <p:nvSpPr>
            <p:cNvPr id="66" name="Freeform 21"/>
            <p:cNvSpPr>
              <a:spLocks noEditPoints="1"/>
            </p:cNvSpPr>
            <p:nvPr/>
          </p:nvSpPr>
          <p:spPr bwMode="auto">
            <a:xfrm>
              <a:off x="2507187" y="3229469"/>
              <a:ext cx="205673" cy="206541"/>
            </a:xfrm>
            <a:custGeom>
              <a:avLst/>
              <a:gdLst>
                <a:gd name="T0" fmla="*/ 274 w 274"/>
                <a:gd name="T1" fmla="*/ 128 h 275"/>
                <a:gd name="T2" fmla="*/ 120 w 274"/>
                <a:gd name="T3" fmla="*/ 134 h 275"/>
                <a:gd name="T4" fmla="*/ 114 w 274"/>
                <a:gd name="T5" fmla="*/ 120 h 275"/>
                <a:gd name="T6" fmla="*/ 125 w 274"/>
                <a:gd name="T7" fmla="*/ 123 h 275"/>
                <a:gd name="T8" fmla="*/ 263 w 274"/>
                <a:gd name="T9" fmla="*/ 24 h 275"/>
                <a:gd name="T10" fmla="*/ 125 w 274"/>
                <a:gd name="T11" fmla="*/ 66 h 275"/>
                <a:gd name="T12" fmla="*/ 122 w 274"/>
                <a:gd name="T13" fmla="*/ 68 h 275"/>
                <a:gd name="T14" fmla="*/ 114 w 274"/>
                <a:gd name="T15" fmla="*/ 18 h 275"/>
                <a:gd name="T16" fmla="*/ 269 w 274"/>
                <a:gd name="T17" fmla="*/ 13 h 275"/>
                <a:gd name="T18" fmla="*/ 141 w 274"/>
                <a:gd name="T19" fmla="*/ 93 h 275"/>
                <a:gd name="T20" fmla="*/ 148 w 274"/>
                <a:gd name="T21" fmla="*/ 88 h 275"/>
                <a:gd name="T22" fmla="*/ 150 w 274"/>
                <a:gd name="T23" fmla="*/ 76 h 275"/>
                <a:gd name="T24" fmla="*/ 202 w 274"/>
                <a:gd name="T25" fmla="*/ 35 h 275"/>
                <a:gd name="T26" fmla="*/ 141 w 274"/>
                <a:gd name="T27" fmla="*/ 70 h 275"/>
                <a:gd name="T28" fmla="*/ 133 w 274"/>
                <a:gd name="T29" fmla="*/ 73 h 275"/>
                <a:gd name="T30" fmla="*/ 119 w 274"/>
                <a:gd name="T31" fmla="*/ 83 h 275"/>
                <a:gd name="T32" fmla="*/ 85 w 274"/>
                <a:gd name="T33" fmla="*/ 52 h 275"/>
                <a:gd name="T34" fmla="*/ 60 w 274"/>
                <a:gd name="T35" fmla="*/ 71 h 275"/>
                <a:gd name="T36" fmla="*/ 36 w 274"/>
                <a:gd name="T37" fmla="*/ 52 h 275"/>
                <a:gd name="T38" fmla="*/ 2 w 274"/>
                <a:gd name="T39" fmla="*/ 140 h 275"/>
                <a:gd name="T40" fmla="*/ 2 w 274"/>
                <a:gd name="T41" fmla="*/ 140 h 275"/>
                <a:gd name="T42" fmla="*/ 22 w 274"/>
                <a:gd name="T43" fmla="*/ 140 h 275"/>
                <a:gd name="T44" fmla="*/ 22 w 274"/>
                <a:gd name="T45" fmla="*/ 140 h 275"/>
                <a:gd name="T46" fmla="*/ 29 w 274"/>
                <a:gd name="T47" fmla="*/ 84 h 275"/>
                <a:gd name="T48" fmla="*/ 43 w 274"/>
                <a:gd name="T49" fmla="*/ 275 h 275"/>
                <a:gd name="T50" fmla="*/ 57 w 274"/>
                <a:gd name="T51" fmla="*/ 147 h 275"/>
                <a:gd name="T52" fmla="*/ 63 w 274"/>
                <a:gd name="T53" fmla="*/ 261 h 275"/>
                <a:gd name="T54" fmla="*/ 77 w 274"/>
                <a:gd name="T55" fmla="*/ 275 h 275"/>
                <a:gd name="T56" fmla="*/ 91 w 274"/>
                <a:gd name="T57" fmla="*/ 83 h 275"/>
                <a:gd name="T58" fmla="*/ 98 w 274"/>
                <a:gd name="T59" fmla="*/ 102 h 275"/>
                <a:gd name="T60" fmla="*/ 109 w 274"/>
                <a:gd name="T61" fmla="*/ 112 h 275"/>
                <a:gd name="T62" fmla="*/ 113 w 274"/>
                <a:gd name="T63" fmla="*/ 111 h 275"/>
                <a:gd name="T64" fmla="*/ 141 w 274"/>
                <a:gd name="T65" fmla="*/ 93 h 275"/>
                <a:gd name="T66" fmla="*/ 84 w 274"/>
                <a:gd name="T67" fmla="*/ 24 h 275"/>
                <a:gd name="T68" fmla="*/ 36 w 274"/>
                <a:gd name="T69" fmla="*/ 2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4" h="275">
                  <a:moveTo>
                    <a:pt x="274" y="18"/>
                  </a:moveTo>
                  <a:cubicBezTo>
                    <a:pt x="274" y="128"/>
                    <a:pt x="274" y="128"/>
                    <a:pt x="274" y="128"/>
                  </a:cubicBezTo>
                  <a:cubicBezTo>
                    <a:pt x="274" y="131"/>
                    <a:pt x="272" y="134"/>
                    <a:pt x="269" y="134"/>
                  </a:cubicBezTo>
                  <a:cubicBezTo>
                    <a:pt x="120" y="134"/>
                    <a:pt x="120" y="134"/>
                    <a:pt x="120" y="134"/>
                  </a:cubicBezTo>
                  <a:cubicBezTo>
                    <a:pt x="116" y="134"/>
                    <a:pt x="114" y="131"/>
                    <a:pt x="114" y="128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263" y="123"/>
                    <a:pt x="263" y="123"/>
                    <a:pt x="263" y="123"/>
                  </a:cubicBezTo>
                  <a:cubicBezTo>
                    <a:pt x="263" y="24"/>
                    <a:pt x="263" y="24"/>
                    <a:pt x="263" y="24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5" y="66"/>
                    <a:pt x="124" y="66"/>
                    <a:pt x="124" y="67"/>
                  </a:cubicBezTo>
                  <a:cubicBezTo>
                    <a:pt x="122" y="68"/>
                    <a:pt x="122" y="68"/>
                    <a:pt x="122" y="68"/>
                  </a:cubicBezTo>
                  <a:cubicBezTo>
                    <a:pt x="120" y="63"/>
                    <a:pt x="117" y="59"/>
                    <a:pt x="114" y="56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15"/>
                    <a:pt x="116" y="13"/>
                    <a:pt x="120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72" y="13"/>
                    <a:pt x="274" y="15"/>
                    <a:pt x="274" y="18"/>
                  </a:cubicBezTo>
                  <a:close/>
                  <a:moveTo>
                    <a:pt x="141" y="93"/>
                  </a:moveTo>
                  <a:cubicBezTo>
                    <a:pt x="148" y="88"/>
                    <a:pt x="148" y="88"/>
                    <a:pt x="148" y="88"/>
                  </a:cubicBezTo>
                  <a:cubicBezTo>
                    <a:pt x="148" y="88"/>
                    <a:pt x="148" y="88"/>
                    <a:pt x="148" y="88"/>
                  </a:cubicBezTo>
                  <a:cubicBezTo>
                    <a:pt x="148" y="88"/>
                    <a:pt x="148" y="88"/>
                    <a:pt x="148" y="88"/>
                  </a:cubicBezTo>
                  <a:cubicBezTo>
                    <a:pt x="151" y="85"/>
                    <a:pt x="152" y="80"/>
                    <a:pt x="150" y="76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147" y="72"/>
                    <a:pt x="147" y="72"/>
                    <a:pt x="147" y="72"/>
                  </a:cubicBezTo>
                  <a:cubicBezTo>
                    <a:pt x="145" y="71"/>
                    <a:pt x="143" y="70"/>
                    <a:pt x="141" y="70"/>
                  </a:cubicBezTo>
                  <a:cubicBezTo>
                    <a:pt x="138" y="70"/>
                    <a:pt x="135" y="71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52"/>
                    <a:pt x="85" y="52"/>
                    <a:pt x="85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0" y="53"/>
                    <a:pt x="2" y="79"/>
                    <a:pt x="2" y="79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6"/>
                    <a:pt x="6" y="151"/>
                    <a:pt x="12" y="151"/>
                  </a:cubicBezTo>
                  <a:cubicBezTo>
                    <a:pt x="18" y="151"/>
                    <a:pt x="22" y="146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261"/>
                    <a:pt x="29" y="261"/>
                    <a:pt x="29" y="261"/>
                  </a:cubicBezTo>
                  <a:cubicBezTo>
                    <a:pt x="29" y="269"/>
                    <a:pt x="35" y="275"/>
                    <a:pt x="43" y="275"/>
                  </a:cubicBezTo>
                  <a:cubicBezTo>
                    <a:pt x="51" y="275"/>
                    <a:pt x="57" y="269"/>
                    <a:pt x="57" y="261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3" y="261"/>
                    <a:pt x="63" y="261"/>
                    <a:pt x="63" y="261"/>
                  </a:cubicBezTo>
                  <a:cubicBezTo>
                    <a:pt x="63" y="261"/>
                    <a:pt x="63" y="261"/>
                    <a:pt x="63" y="261"/>
                  </a:cubicBezTo>
                  <a:cubicBezTo>
                    <a:pt x="64" y="269"/>
                    <a:pt x="70" y="275"/>
                    <a:pt x="77" y="275"/>
                  </a:cubicBezTo>
                  <a:cubicBezTo>
                    <a:pt x="85" y="275"/>
                    <a:pt x="91" y="269"/>
                    <a:pt x="91" y="261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8" y="102"/>
                    <a:pt x="98" y="102"/>
                    <a:pt x="98" y="102"/>
                  </a:cubicBezTo>
                  <a:cubicBezTo>
                    <a:pt x="98" y="102"/>
                    <a:pt x="98" y="102"/>
                    <a:pt x="98" y="102"/>
                  </a:cubicBezTo>
                  <a:cubicBezTo>
                    <a:pt x="98" y="108"/>
                    <a:pt x="103" y="112"/>
                    <a:pt x="109" y="112"/>
                  </a:cubicBezTo>
                  <a:cubicBezTo>
                    <a:pt x="110" y="112"/>
                    <a:pt x="112" y="112"/>
                    <a:pt x="113" y="111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31" y="99"/>
                    <a:pt x="131" y="99"/>
                    <a:pt x="131" y="99"/>
                  </a:cubicBezTo>
                  <a:lnTo>
                    <a:pt x="141" y="93"/>
                  </a:lnTo>
                  <a:close/>
                  <a:moveTo>
                    <a:pt x="60" y="48"/>
                  </a:moveTo>
                  <a:cubicBezTo>
                    <a:pt x="73" y="48"/>
                    <a:pt x="84" y="37"/>
                    <a:pt x="84" y="24"/>
                  </a:cubicBezTo>
                  <a:cubicBezTo>
                    <a:pt x="84" y="11"/>
                    <a:pt x="73" y="0"/>
                    <a:pt x="60" y="0"/>
                  </a:cubicBezTo>
                  <a:cubicBezTo>
                    <a:pt x="47" y="0"/>
                    <a:pt x="36" y="11"/>
                    <a:pt x="36" y="24"/>
                  </a:cubicBezTo>
                  <a:cubicBezTo>
                    <a:pt x="36" y="37"/>
                    <a:pt x="47" y="48"/>
                    <a:pt x="60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90462" y="0"/>
            <a:ext cx="2253538" cy="513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75699" y="1551478"/>
            <a:ext cx="1801389" cy="1801389"/>
          </a:xfrm>
          <a:prstGeom prst="ellipse">
            <a:avLst/>
          </a:prstGeom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89891" y="1511399"/>
            <a:ext cx="29387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rPr>
              <a:t>组合模式</a:t>
            </a:r>
            <a:endParaRPr kumimoji="0" lang="zh-CN" altLang="en-US" sz="5400" b="1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Times New Roman" panose="02020603050405020304" pitchFamily="18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6244598" y="1986082"/>
            <a:ext cx="1263590" cy="932181"/>
          </a:xfrm>
          <a:custGeom>
            <a:avLst/>
            <a:gdLst>
              <a:gd name="T0" fmla="*/ 690 w 701"/>
              <a:gd name="T1" fmla="*/ 145 h 517"/>
              <a:gd name="T2" fmla="*/ 357 w 701"/>
              <a:gd name="T3" fmla="*/ 2 h 517"/>
              <a:gd name="T4" fmla="*/ 351 w 701"/>
              <a:gd name="T5" fmla="*/ 0 h 517"/>
              <a:gd name="T6" fmla="*/ 344 w 701"/>
              <a:gd name="T7" fmla="*/ 2 h 517"/>
              <a:gd name="T8" fmla="*/ 11 w 701"/>
              <a:gd name="T9" fmla="*/ 145 h 517"/>
              <a:gd name="T10" fmla="*/ 0 w 701"/>
              <a:gd name="T11" fmla="*/ 164 h 517"/>
              <a:gd name="T12" fmla="*/ 11 w 701"/>
              <a:gd name="T13" fmla="*/ 183 h 517"/>
              <a:gd name="T14" fmla="*/ 344 w 701"/>
              <a:gd name="T15" fmla="*/ 326 h 517"/>
              <a:gd name="T16" fmla="*/ 357 w 701"/>
              <a:gd name="T17" fmla="*/ 326 h 517"/>
              <a:gd name="T18" fmla="*/ 616 w 701"/>
              <a:gd name="T19" fmla="*/ 215 h 517"/>
              <a:gd name="T20" fmla="*/ 616 w 701"/>
              <a:gd name="T21" fmla="*/ 329 h 517"/>
              <a:gd name="T22" fmla="*/ 592 w 701"/>
              <a:gd name="T23" fmla="*/ 371 h 517"/>
              <a:gd name="T24" fmla="*/ 616 w 701"/>
              <a:gd name="T25" fmla="*/ 413 h 517"/>
              <a:gd name="T26" fmla="*/ 616 w 701"/>
              <a:gd name="T27" fmla="*/ 452 h 517"/>
              <a:gd name="T28" fmla="*/ 650 w 701"/>
              <a:gd name="T29" fmla="*/ 452 h 517"/>
              <a:gd name="T30" fmla="*/ 650 w 701"/>
              <a:gd name="T31" fmla="*/ 413 h 517"/>
              <a:gd name="T32" fmla="*/ 673 w 701"/>
              <a:gd name="T33" fmla="*/ 371 h 517"/>
              <a:gd name="T34" fmla="*/ 650 w 701"/>
              <a:gd name="T35" fmla="*/ 329 h 517"/>
              <a:gd name="T36" fmla="*/ 650 w 701"/>
              <a:gd name="T37" fmla="*/ 200 h 517"/>
              <a:gd name="T38" fmla="*/ 690 w 701"/>
              <a:gd name="T39" fmla="*/ 183 h 517"/>
              <a:gd name="T40" fmla="*/ 701 w 701"/>
              <a:gd name="T41" fmla="*/ 164 h 517"/>
              <a:gd name="T42" fmla="*/ 690 w 701"/>
              <a:gd name="T43" fmla="*/ 145 h 517"/>
              <a:gd name="T44" fmla="*/ 351 w 701"/>
              <a:gd name="T45" fmla="*/ 355 h 517"/>
              <a:gd name="T46" fmla="*/ 336 w 701"/>
              <a:gd name="T47" fmla="*/ 352 h 517"/>
              <a:gd name="T48" fmla="*/ 128 w 701"/>
              <a:gd name="T49" fmla="*/ 263 h 517"/>
              <a:gd name="T50" fmla="*/ 128 w 701"/>
              <a:gd name="T51" fmla="*/ 386 h 517"/>
              <a:gd name="T52" fmla="*/ 327 w 701"/>
              <a:gd name="T53" fmla="*/ 517 h 517"/>
              <a:gd name="T54" fmla="*/ 374 w 701"/>
              <a:gd name="T55" fmla="*/ 517 h 517"/>
              <a:gd name="T56" fmla="*/ 573 w 701"/>
              <a:gd name="T57" fmla="*/ 386 h 517"/>
              <a:gd name="T58" fmla="*/ 573 w 701"/>
              <a:gd name="T59" fmla="*/ 263 h 517"/>
              <a:gd name="T60" fmla="*/ 365 w 701"/>
              <a:gd name="T61" fmla="*/ 352 h 517"/>
              <a:gd name="T62" fmla="*/ 351 w 701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1" h="517">
                <a:moveTo>
                  <a:pt x="690" y="145"/>
                </a:moveTo>
                <a:cubicBezTo>
                  <a:pt x="357" y="2"/>
                  <a:pt x="357" y="2"/>
                  <a:pt x="357" y="2"/>
                </a:cubicBezTo>
                <a:cubicBezTo>
                  <a:pt x="355" y="1"/>
                  <a:pt x="353" y="0"/>
                  <a:pt x="351" y="0"/>
                </a:cubicBezTo>
                <a:cubicBezTo>
                  <a:pt x="348" y="0"/>
                  <a:pt x="346" y="1"/>
                  <a:pt x="344" y="2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4" y="148"/>
                  <a:pt x="0" y="155"/>
                  <a:pt x="0" y="164"/>
                </a:cubicBezTo>
                <a:cubicBezTo>
                  <a:pt x="0" y="172"/>
                  <a:pt x="4" y="180"/>
                  <a:pt x="11" y="183"/>
                </a:cubicBezTo>
                <a:cubicBezTo>
                  <a:pt x="344" y="326"/>
                  <a:pt x="344" y="326"/>
                  <a:pt x="344" y="326"/>
                </a:cubicBezTo>
                <a:cubicBezTo>
                  <a:pt x="348" y="328"/>
                  <a:pt x="353" y="328"/>
                  <a:pt x="357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2" y="352"/>
                  <a:pt x="592" y="371"/>
                </a:cubicBezTo>
                <a:cubicBezTo>
                  <a:pt x="592" y="389"/>
                  <a:pt x="602" y="405"/>
                  <a:pt x="616" y="413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3"/>
                  <a:pt x="650" y="413"/>
                  <a:pt x="650" y="413"/>
                </a:cubicBezTo>
                <a:cubicBezTo>
                  <a:pt x="664" y="405"/>
                  <a:pt x="673" y="389"/>
                  <a:pt x="673" y="371"/>
                </a:cubicBezTo>
                <a:cubicBezTo>
                  <a:pt x="673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1" y="172"/>
                  <a:pt x="701" y="164"/>
                </a:cubicBezTo>
                <a:cubicBezTo>
                  <a:pt x="701" y="155"/>
                  <a:pt x="697" y="148"/>
                  <a:pt x="690" y="145"/>
                </a:cubicBezTo>
                <a:close/>
                <a:moveTo>
                  <a:pt x="351" y="355"/>
                </a:moveTo>
                <a:cubicBezTo>
                  <a:pt x="346" y="355"/>
                  <a:pt x="340" y="354"/>
                  <a:pt x="336" y="352"/>
                </a:cubicBezTo>
                <a:cubicBezTo>
                  <a:pt x="128" y="263"/>
                  <a:pt x="128" y="263"/>
                  <a:pt x="128" y="263"/>
                </a:cubicBezTo>
                <a:cubicBezTo>
                  <a:pt x="128" y="386"/>
                  <a:pt x="128" y="386"/>
                  <a:pt x="128" y="386"/>
                </a:cubicBezTo>
                <a:cubicBezTo>
                  <a:pt x="128" y="487"/>
                  <a:pt x="280" y="517"/>
                  <a:pt x="327" y="517"/>
                </a:cubicBezTo>
                <a:cubicBezTo>
                  <a:pt x="374" y="517"/>
                  <a:pt x="374" y="517"/>
                  <a:pt x="374" y="517"/>
                </a:cubicBezTo>
                <a:cubicBezTo>
                  <a:pt x="410" y="517"/>
                  <a:pt x="573" y="487"/>
                  <a:pt x="573" y="386"/>
                </a:cubicBezTo>
                <a:cubicBezTo>
                  <a:pt x="573" y="263"/>
                  <a:pt x="573" y="263"/>
                  <a:pt x="573" y="263"/>
                </a:cubicBezTo>
                <a:cubicBezTo>
                  <a:pt x="365" y="352"/>
                  <a:pt x="365" y="352"/>
                  <a:pt x="365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468630" y="3856355"/>
            <a:ext cx="316103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小组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成员：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储岱泽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lang="zh-CN" altLang="en-US" sz="12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sym typeface="+mn-ea"/>
              </a:rPr>
              <a:t>傅佳恒</a:t>
            </a:r>
            <a:r>
              <a:rPr lang="en-US" altLang="zh-CN" sz="12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sym typeface="+mn-ea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夏尧民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韩嘉睿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段婷婷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莫益萌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焦骜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王宜沣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周文玥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徐嘉琪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沙坚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87680" y="1009015"/>
            <a:ext cx="3264535" cy="1470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2135" y="1716405"/>
            <a:ext cx="3095625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组合模式是一种结构性设计模式，用于将对象组织成树形结构以表示“部分-整体”的层次关系。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2768" y="1273512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组合模式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52885" y="1173382"/>
            <a:ext cx="2932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2019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组合模式简介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620" y="649301"/>
            <a:ext cx="1693545" cy="19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+mn-cs"/>
              </a:rPr>
              <a:t>Introduction to Combination Mode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方正兰亭黑_GBK"/>
              <a:cs typeface="+mn-cs"/>
            </a:endParaRP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24680" y="338455"/>
            <a:ext cx="4321175" cy="181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55795" y="2433320"/>
            <a:ext cx="4407535" cy="22917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87680" y="2640330"/>
            <a:ext cx="3048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组合模式组成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Component（组件接口）：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组合中的对象声明接口。在适当的情况下，它实现所有类共有接口的默认行为。</a:t>
            </a:r>
            <a:endParaRPr lang="zh-CN" altLang="en-US"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200" b="1">
                <a:solidFill>
                  <a:schemeClr val="accent6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Leaf（叶子节点）：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在组合中表示叶子结点对象，叶子结点没有子结点。它实现了组件接口，但通常并不包含子组件。</a:t>
            </a:r>
            <a:endParaRPr lang="zh-CN" altLang="en-US"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200" b="1">
                <a:solidFill>
                  <a:srgbClr val="00B0F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Composite（复合节点）：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定义有枝节点行为，用来存储子部件，在组件接口中实现与子部件有关操作。</a:t>
            </a:r>
            <a:endParaRPr lang="zh-CN" altLang="en-US"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66311" y="1071363"/>
            <a:ext cx="665629" cy="665629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67075" y="2196019"/>
            <a:ext cx="665629" cy="665629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967581" y="3493177"/>
            <a:ext cx="665629" cy="665629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718685" y="990600"/>
            <a:ext cx="175387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rPr>
              <a:t>MyBatis</a:t>
            </a: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rPr>
              <a:t>简介</a:t>
            </a:r>
            <a:endParaRPr kumimoji="0" lang="zh-CN" altLang="en-US" sz="1600" b="1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18685" y="1267460"/>
            <a:ext cx="4194175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MyBatis 是一款优秀的</a:t>
            </a: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持久层框架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，它支持定制化 SQL、存储过程以及高级映射。MyBatis 避免了几乎所有的 JDBC 代码和手动设置参数以及获取结果集。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718685" y="2087880"/>
            <a:ext cx="156337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1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  <a:sym typeface="+mn-ea"/>
              </a:rPr>
              <a:t>MyBatis</a:t>
            </a:r>
            <a:r>
              <a:rPr lang="zh-CN" altLang="en-US" sz="1600" b="1" kern="1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  <a:sym typeface="+mn-ea"/>
              </a:rPr>
              <a:t>优点</a:t>
            </a:r>
            <a:endParaRPr lang="zh-CN" altLang="en-US" sz="1600" b="1" kern="10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18488" y="2424931"/>
            <a:ext cx="4759600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①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简化了数据库操作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，</a:t>
            </a: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提供了灵活的SQL处理方式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②支持高级映射，将数据库中的表和Java对象进行映射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         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③提供了缓存机制，缓存查询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结果，提高查询性能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718685" y="3356610"/>
            <a:ext cx="223647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1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  <a:sym typeface="+mn-ea"/>
              </a:rPr>
              <a:t>MyBatis</a:t>
            </a:r>
            <a:r>
              <a:rPr lang="zh-CN" altLang="en-US" sz="1600" b="1" kern="1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  <a:sym typeface="+mn-ea"/>
              </a:rPr>
              <a:t>框架架构</a:t>
            </a:r>
            <a:endParaRPr lang="zh-CN" altLang="en-US" sz="1600" b="1" kern="10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8534" y="3693754"/>
            <a:ext cx="4759600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①API接口层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②数据处理层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③基础支撑层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grpSp>
        <p:nvGrpSpPr>
          <p:cNvPr id="19" name="Group 112"/>
          <p:cNvGrpSpPr/>
          <p:nvPr/>
        </p:nvGrpSpPr>
        <p:grpSpPr>
          <a:xfrm>
            <a:off x="4134919" y="1243616"/>
            <a:ext cx="342764" cy="321122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20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23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24" name="AutoShape 112"/>
          <p:cNvSpPr/>
          <p:nvPr/>
        </p:nvSpPr>
        <p:spPr bwMode="auto">
          <a:xfrm>
            <a:off x="4135342" y="2357929"/>
            <a:ext cx="343320" cy="34180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思源黑体 CN Medium"/>
              <a:cs typeface="+mn-cs"/>
              <a:sym typeface="Gill Sans" panose="020B0502020104020203" charset="0"/>
            </a:endParaRPr>
          </a:p>
        </p:txBody>
      </p:sp>
      <p:grpSp>
        <p:nvGrpSpPr>
          <p:cNvPr id="26" name="Group 124"/>
          <p:cNvGrpSpPr/>
          <p:nvPr/>
        </p:nvGrpSpPr>
        <p:grpSpPr>
          <a:xfrm>
            <a:off x="4135998" y="3693588"/>
            <a:ext cx="342764" cy="288365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27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28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29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34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18707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My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Batis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简介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0620" y="649301"/>
            <a:ext cx="1175385" cy="19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+mn-cs"/>
              </a:rPr>
              <a:t>Introduction to Mybatis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方正兰亭黑_GBK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050" y="1362075"/>
            <a:ext cx="3747135" cy="28460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8313" y="1428414"/>
            <a:ext cx="2291943" cy="2291943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453661" y="1423142"/>
            <a:ext cx="2291943" cy="2291943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439009" y="1428415"/>
            <a:ext cx="2291943" cy="2291943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34174" y="1977323"/>
            <a:ext cx="176022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楷_CNKI" panose="02000500000000000000" charset="-122"/>
                <a:ea typeface="华光中楷_CNKI" panose="02000500000000000000" charset="-122"/>
                <a:cs typeface="华光中楷_CNKI" panose="02000500000000000000" charset="-122"/>
              </a:rPr>
              <a:t>Component角色</a:t>
            </a:r>
            <a:endParaRPr kumimoji="0" lang="zh-CN" altLang="en-US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楷_CNKI" panose="02000500000000000000" charset="-122"/>
              <a:ea typeface="华光中楷_CNKI" panose="02000500000000000000" charset="-122"/>
              <a:cs typeface="华光中楷_CNKI" panose="0200050000000000000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6096" y="2391257"/>
            <a:ext cx="1936376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SqlNode扮演组合模式中的Component角色，Sql标签会解析成SqlNode对象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775402" y="1984682"/>
            <a:ext cx="164846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楷_CNKI" panose="02000500000000000000" charset="-122"/>
                <a:ea typeface="华光中楷_CNKI" panose="02000500000000000000" charset="-122"/>
                <a:cs typeface="华光中楷_CNKI" panose="02000500000000000000" charset="-122"/>
              </a:rPr>
              <a:t>Composite角色</a:t>
            </a:r>
            <a:endParaRPr kumimoji="0" lang="zh-CN" altLang="en-US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楷_CNKI" panose="02000500000000000000" charset="-122"/>
              <a:ea typeface="华光中楷_CNKI" panose="02000500000000000000" charset="-122"/>
              <a:cs typeface="华光中楷_CNKI" panose="020005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31444" y="2398616"/>
            <a:ext cx="1936376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MixedSqlNodeIfSqlNode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，解析&lt;otherwise&gt;标签类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077934" y="1978056"/>
            <a:ext cx="101409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1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楷_CNKI" panose="02000500000000000000" charset="-122"/>
                <a:ea typeface="华光中楷_CNKI" panose="02000500000000000000" charset="-122"/>
                <a:cs typeface="Times New Roman" panose="02020603050405020304" pitchFamily="18" charset="0"/>
                <a:sym typeface="+mn-ea"/>
              </a:rPr>
              <a:t>Le</a:t>
            </a:r>
            <a:r>
              <a:rPr lang="en-US" altLang="zh-CN" b="1" kern="1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楷_CNKI" panose="02000500000000000000" charset="-122"/>
                <a:ea typeface="华光中楷_CNKI" panose="02000500000000000000" charset="-122"/>
                <a:cs typeface="Times New Roman" panose="02020603050405020304" pitchFamily="18" charset="0"/>
                <a:sym typeface="+mn-ea"/>
              </a:rPr>
              <a:t>af</a:t>
            </a:r>
            <a:r>
              <a:rPr lang="zh-CN" altLang="en-US" b="1" kern="1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楷_CNKI" panose="02000500000000000000" charset="-122"/>
                <a:ea typeface="华光中楷_CNKI" panose="02000500000000000000" charset="-122"/>
                <a:cs typeface="Times New Roman" panose="02020603050405020304" pitchFamily="18" charset="0"/>
                <a:sym typeface="+mn-ea"/>
              </a:rPr>
              <a:t>角色</a:t>
            </a:r>
            <a:endParaRPr lang="zh-CN" altLang="en-US" b="1" kern="1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楷_CNKI" panose="02000500000000000000" charset="-122"/>
              <a:ea typeface="华光中楷_CNKI" panose="02000500000000000000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16793" y="2391990"/>
            <a:ext cx="1936376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TextSqlNode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、TrimSqlNode、IfSqlNode</a:t>
            </a:r>
            <a:r>
              <a:rPr lang="en-US" altLang="zh-CN" sz="105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sym typeface="+mn-ea"/>
              </a:rPr>
              <a:t>扮演组合模式中的Le</a:t>
            </a:r>
            <a:r>
              <a:rPr lang="en-US" altLang="zh-CN" sz="105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思源黑体 CN Medium"/>
                <a:sym typeface="+mn-ea"/>
              </a:rPr>
              <a:t>af角色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522909" y="2016266"/>
            <a:ext cx="1105693" cy="1105693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56433" y="2016266"/>
            <a:ext cx="1105693" cy="1105693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17" name="AutoShape 112"/>
          <p:cNvSpPr/>
          <p:nvPr/>
        </p:nvSpPr>
        <p:spPr bwMode="auto">
          <a:xfrm>
            <a:off x="5843881" y="2325650"/>
            <a:ext cx="490451" cy="48829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思源黑体 CN Medium"/>
              <a:cs typeface="+mn-cs"/>
              <a:sym typeface="Gill Sans" panose="020B0502020104020203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02728" y="2324284"/>
            <a:ext cx="335907" cy="489656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19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20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1407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源码分析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620" y="649301"/>
            <a:ext cx="1094105" cy="19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+mn-cs"/>
              </a:rPr>
              <a:t>Source code analysis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方正兰亭黑_GBK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1407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源码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分析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620" y="649301"/>
            <a:ext cx="1094105" cy="19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+mn-cs"/>
              </a:rPr>
              <a:t>Source code analysis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方正兰亭黑_GBK"/>
              <a:cs typeface="+mn-cs"/>
            </a:endParaRPr>
          </a:p>
        </p:txBody>
      </p:sp>
      <p:pic>
        <p:nvPicPr>
          <p:cNvPr id="1208806187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7550" y="197803"/>
            <a:ext cx="5274310" cy="47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66495" y="1091565"/>
            <a:ext cx="1540510" cy="1026160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311389" y="1420428"/>
            <a:ext cx="13004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楷_CNKI" panose="02000500000000000000" charset="-122"/>
                <a:ea typeface="华光中楷_CNKI" panose="02000500000000000000" charset="-122"/>
                <a:cs typeface="华光中楷_CNKI" panose="02000500000000000000" charset="-122"/>
              </a:rPr>
              <a:t>Component</a:t>
            </a:r>
            <a:endParaRPr kumimoji="0" lang="zh-CN" altLang="en-US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楷_CNKI" panose="02000500000000000000" charset="-122"/>
              <a:ea typeface="华光中楷_CNKI" panose="02000500000000000000" charset="-122"/>
              <a:cs typeface="华光中楷_CNKI" panose="02000500000000000000" charset="-122"/>
            </a:endParaRP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1407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源码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分析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620" y="649301"/>
            <a:ext cx="1094105" cy="19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+mn-cs"/>
              </a:rPr>
              <a:t>Source code analysis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方正兰亭黑_GBK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65450" y="1251268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00" b="0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SqlNode</a:t>
            </a:r>
            <a:r>
              <a:rPr lang="zh-CN" sz="1000" b="0">
                <a:ea typeface="宋体" pitchFamily="2" charset="-122"/>
              </a:rPr>
              <a:t>就是扮演组合模式中的</a:t>
            </a:r>
            <a:r>
              <a:rPr lang="en-US" sz="1000" b="0">
                <a:latin typeface="Calibri" panose="020F0502020204030204" pitchFamily="34" charset="0"/>
                <a:ea typeface="宋体" pitchFamily="2" charset="-122"/>
              </a:rPr>
              <a:t>Component</a:t>
            </a:r>
            <a:r>
              <a:rPr lang="zh-CN" sz="1000" b="0">
                <a:ea typeface="宋体" pitchFamily="2" charset="-122"/>
              </a:rPr>
              <a:t>角色，</a:t>
            </a:r>
            <a:r>
              <a:rPr lang="en-US" sz="1000" b="0">
                <a:latin typeface="Calibri" panose="020F0502020204030204" pitchFamily="34" charset="0"/>
                <a:ea typeface="宋体" pitchFamily="2" charset="-122"/>
              </a:rPr>
              <a:t>Sql</a:t>
            </a:r>
            <a:r>
              <a:rPr lang="zh-CN" sz="1000" b="0">
                <a:ea typeface="宋体" pitchFamily="2" charset="-122"/>
              </a:rPr>
              <a:t>标签会解析成</a:t>
            </a:r>
            <a:r>
              <a:rPr lang="en-US" sz="1000" b="0">
                <a:latin typeface="Calibri" panose="020F0502020204030204" pitchFamily="34" charset="0"/>
                <a:ea typeface="宋体" pitchFamily="2" charset="-122"/>
              </a:rPr>
              <a:t>SqlNode</a:t>
            </a:r>
            <a:r>
              <a:rPr lang="zh-CN" sz="1000" b="0">
                <a:ea typeface="宋体" pitchFamily="2" charset="-122"/>
              </a:rPr>
              <a:t>对象</a:t>
            </a:r>
            <a:r>
              <a:rPr lang="en-US" sz="1000" b="0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public interface SqlNode {  boolean apply(DynamicContext context);}</a:t>
            </a:r>
            <a:endParaRPr lang="en-US" altLang="en-US" sz="1000" b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1166495" y="2713990"/>
            <a:ext cx="1540510" cy="1026160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 bwMode="auto">
          <a:xfrm>
            <a:off x="1367269" y="3042853"/>
            <a:ext cx="1188720" cy="3683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1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楷_CNKI" panose="02000500000000000000" charset="-122"/>
                <a:ea typeface="华光中楷_CNKI" panose="02000500000000000000" charset="-122"/>
                <a:cs typeface="华光中楷_CNKI" panose="02000500000000000000" charset="-122"/>
                <a:sym typeface="+mn-ea"/>
              </a:rPr>
              <a:t>Composite</a:t>
            </a:r>
            <a:endParaRPr kumimoji="0" lang="zh-CN" altLang="en-US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楷_CNKI" panose="02000500000000000000" charset="-122"/>
              <a:ea typeface="华光中楷_CNKI" panose="02000500000000000000" charset="-122"/>
              <a:cs typeface="华光中楷_CNKI" panose="020005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37840" y="2418080"/>
            <a:ext cx="5080000" cy="2399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00" b="0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MixedSqlNode</a:t>
            </a:r>
            <a:r>
              <a:rPr lang="zh-CN" sz="1000" b="0">
                <a:ea typeface="宋体" pitchFamily="2" charset="-122"/>
              </a:rPr>
              <a:t>类扮演组合模式的</a:t>
            </a:r>
            <a:r>
              <a:rPr lang="en-US" sz="1000" b="0">
                <a:latin typeface="Calibri" panose="020F0502020204030204" pitchFamily="34" charset="0"/>
                <a:ea typeface="宋体" pitchFamily="2" charset="-122"/>
              </a:rPr>
              <a:t>Composite</a:t>
            </a:r>
            <a:r>
              <a:rPr lang="zh-CN" sz="1000" b="0">
                <a:ea typeface="宋体" pitchFamily="2" charset="-122"/>
              </a:rPr>
              <a:t>角色：它也是解析</a:t>
            </a:r>
            <a:r>
              <a:rPr lang="en-US" sz="1000" b="0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&lt;otherwise&gt;</a:t>
            </a:r>
            <a:r>
              <a:rPr lang="zh-CN" sz="1000" b="0">
                <a:ea typeface="宋体" pitchFamily="2" charset="-122"/>
              </a:rPr>
              <a:t>标签的类</a:t>
            </a:r>
            <a:r>
              <a:rPr lang="en-US" sz="1000" b="0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public class MixedSqlNode implements SqlNode {  private final List&lt;SqlNode&gt; contents;   public MixedSqlNode(List&lt;SqlNode&gt; contents) {    this.contents = contents;  }   @Override  public boolean apply(DynamicContext context) {    contents.forEach(node -&gt; node.apply(context));    return true;  }}</a:t>
            </a:r>
            <a:endParaRPr lang="zh-CN" altLang="en-US" sz="1000" b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57040" y="704215"/>
            <a:ext cx="665480" cy="650240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56635" y="2142679"/>
            <a:ext cx="665629" cy="665629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257141" y="3889417"/>
            <a:ext cx="665629" cy="665629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008245" y="647700"/>
            <a:ext cx="175387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rPr>
              <a:t>Caffe</a:t>
            </a: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rPr>
              <a:t>简介</a:t>
            </a:r>
            <a:endParaRPr kumimoji="0" lang="zh-CN" altLang="en-US" sz="1600" b="1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08245" y="924560"/>
            <a:ext cx="419417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Caffe的全称是Convolutional Architecture for Fast Feature Embedding，最初由伯克利视觉与学习中心（Berkeley Vision and Learning Center）开发和维护</a:t>
            </a:r>
            <a:r>
              <a:rPr lang="zh-CN" altLang="en-US" sz="105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，</a:t>
            </a:r>
            <a:r>
              <a:rPr lang="en-US" altLang="zh-CN" sz="105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是一个古老而又优秀的深度学习训练框架。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015865" y="2142490"/>
            <a:ext cx="211391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kern="1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  <a:sym typeface="+mn-ea"/>
              </a:rPr>
              <a:t>caffe</a:t>
            </a:r>
            <a:r>
              <a:rPr lang="zh-CN" altLang="en-US" sz="1600" b="1" kern="1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  <a:sym typeface="+mn-ea"/>
              </a:rPr>
              <a:t>的一些</a:t>
            </a:r>
            <a:r>
              <a:rPr lang="zh-CN" altLang="en-US" sz="1600" b="1" kern="1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  <a:sym typeface="+mn-ea"/>
              </a:rPr>
              <a:t>重要特性</a:t>
            </a:r>
            <a:endParaRPr lang="zh-CN" altLang="en-US" sz="1600" b="1" kern="10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62328" y="2424931"/>
            <a:ext cx="4759600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①</a:t>
            </a: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Caffe的设计重点是速度和效率。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②Caffe特别适用于卷积神经网络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         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③Caffe允许用户定义、训练和部署深度学习模型。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④Caffe支持用户定义和修改网络结构，以满足不同应用的需求。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⑤Caffe可以在多种操作系统上运行，包括Linux、Windows和macOS。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008245" y="3752850"/>
            <a:ext cx="223647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1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  <a:sym typeface="+mn-ea"/>
              </a:rPr>
              <a:t>Caffe</a:t>
            </a:r>
            <a:r>
              <a:rPr lang="zh-CN" altLang="en-US" sz="1600" b="1" kern="10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  <a:sym typeface="+mn-ea"/>
              </a:rPr>
              <a:t>框架架构</a:t>
            </a:r>
            <a:endParaRPr lang="zh-CN" altLang="en-US" sz="1600" b="1" kern="10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08094" y="4089994"/>
            <a:ext cx="4759600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①Solver（求解器）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                   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④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Blob（数据块）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② Layer（层）                           ⑤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 Proto（协议）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③Feature Map（特征图）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grpSp>
        <p:nvGrpSpPr>
          <p:cNvPr id="19" name="Group 112"/>
          <p:cNvGrpSpPr/>
          <p:nvPr/>
        </p:nvGrpSpPr>
        <p:grpSpPr>
          <a:xfrm>
            <a:off x="4424479" y="900716"/>
            <a:ext cx="342764" cy="321122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20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23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24" name="AutoShape 112"/>
          <p:cNvSpPr/>
          <p:nvPr/>
        </p:nvSpPr>
        <p:spPr bwMode="auto">
          <a:xfrm>
            <a:off x="4424902" y="2304589"/>
            <a:ext cx="343320" cy="34180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思源黑体 CN Medium"/>
              <a:cs typeface="+mn-cs"/>
              <a:sym typeface="Gill Sans" panose="020B0502020104020203" charset="0"/>
            </a:endParaRPr>
          </a:p>
        </p:txBody>
      </p:sp>
      <p:grpSp>
        <p:nvGrpSpPr>
          <p:cNvPr id="26" name="Group 124"/>
          <p:cNvGrpSpPr/>
          <p:nvPr/>
        </p:nvGrpSpPr>
        <p:grpSpPr>
          <a:xfrm>
            <a:off x="4425558" y="4089828"/>
            <a:ext cx="342764" cy="288365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27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28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29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34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2031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sym typeface="+mn-ea"/>
              </a:rPr>
              <a:t>什么是</a:t>
            </a:r>
            <a:r>
              <a:rPr lang="en-US" altLang="zh-CN" sz="2400" b="1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sym typeface="+mn-ea"/>
              </a:rPr>
              <a:t>Caffe</a:t>
            </a:r>
            <a:r>
              <a:rPr lang="zh-CN" altLang="en-US" sz="2400" b="1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sym typeface="+mn-ea"/>
              </a:rPr>
              <a:t>？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0620" y="649301"/>
            <a:ext cx="1049655" cy="19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+mn-cs"/>
              </a:rPr>
              <a:t>Introduction to Caffe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方正兰亭黑_GBK"/>
              <a:cs typeface="+mn-cs"/>
            </a:endParaRPr>
          </a:p>
        </p:txBody>
      </p:sp>
      <p:pic>
        <p:nvPicPr>
          <p:cNvPr id="2013218522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" y="1600835"/>
            <a:ext cx="4041140" cy="2291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185091" y="1062441"/>
            <a:ext cx="1762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b="1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sym typeface="+mn-ea"/>
              </a:rPr>
              <a:t>caffe</a:t>
            </a:r>
            <a:r>
              <a:rPr lang="zh-CN" altLang="en-US" sz="1800" b="1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sym typeface="+mn-ea"/>
              </a:rPr>
              <a:t>框架组成图</a:t>
            </a:r>
            <a:endParaRPr lang="zh-CN" altLang="en-US" sz="1800" b="1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57835" y="1029335"/>
            <a:ext cx="1540510" cy="1026160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975157" y="1358198"/>
            <a:ext cx="5556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楷_CNKI" panose="02000500000000000000" charset="-122"/>
                <a:ea typeface="华光中楷_CNKI" panose="02000500000000000000" charset="-122"/>
                <a:cs typeface="华光中楷_CNKI" panose="02000500000000000000" charset="-122"/>
              </a:rPr>
              <a:t>Le</a:t>
            </a:r>
            <a:r>
              <a:rPr kumimoji="0" lang="en-US" altLang="zh-CN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楷_CNKI" panose="02000500000000000000" charset="-122"/>
                <a:ea typeface="华光中楷_CNKI" panose="02000500000000000000" charset="-122"/>
                <a:cs typeface="华光中楷_CNKI" panose="02000500000000000000" charset="-122"/>
              </a:rPr>
              <a:t>af</a:t>
            </a:r>
            <a:endParaRPr kumimoji="0" lang="en-US" altLang="zh-CN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楷_CNKI" panose="02000500000000000000" charset="-122"/>
              <a:ea typeface="华光中楷_CNKI" panose="02000500000000000000" charset="-122"/>
              <a:cs typeface="华光中楷_CNKI" panose="02000500000000000000" charset="-122"/>
            </a:endParaRP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1407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源码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分析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620" y="649301"/>
            <a:ext cx="1094105" cy="19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+mn-cs"/>
              </a:rPr>
              <a:t>Source code analysis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方正兰亭黑_GBK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8375" y="557530"/>
            <a:ext cx="700722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200" b="1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TextSqlNode</a:t>
            </a:r>
            <a:r>
              <a:rPr lang="en-US" sz="1200" b="0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TextSqlNode</a:t>
            </a:r>
            <a:r>
              <a:rPr lang="zh-CN" sz="1200" b="0">
                <a:ea typeface="宋体" pitchFamily="2" charset="-122"/>
              </a:rPr>
              <a:t>是包含</a:t>
            </a:r>
            <a:r>
              <a:rPr lang="en-US" sz="1200" b="0">
                <a:latin typeface="Calibri" panose="020F0502020204030204" pitchFamily="34" charset="0"/>
                <a:ea typeface="宋体" pitchFamily="2" charset="-122"/>
              </a:rPr>
              <a:t>${}</a:t>
            </a:r>
            <a:r>
              <a:rPr lang="zh-CN" sz="1200" b="0">
                <a:ea typeface="宋体" pitchFamily="2" charset="-122"/>
              </a:rPr>
              <a:t>的动态</a:t>
            </a:r>
            <a:r>
              <a:rPr lang="en-US" sz="1200" b="0">
                <a:latin typeface="Calibri" panose="020F0502020204030204" pitchFamily="34" charset="0"/>
                <a:ea typeface="宋体" pitchFamily="2" charset="-122"/>
              </a:rPr>
              <a:t>sql</a:t>
            </a:r>
            <a:r>
              <a:rPr lang="zh-CN" sz="1200" b="0">
                <a:ea typeface="宋体" pitchFamily="2" charset="-122"/>
              </a:rPr>
              <a:t>片段，它的</a:t>
            </a:r>
            <a:r>
              <a:rPr lang="en-US" sz="1200" b="0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apply()</a:t>
            </a:r>
            <a:r>
              <a:rPr lang="zh-CN" sz="1200" b="0">
                <a:ea typeface="宋体" pitchFamily="2" charset="-122"/>
              </a:rPr>
              <a:t>方法的实现：</a:t>
            </a:r>
            <a:r>
              <a:rPr lang="en-US" sz="1200" b="0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  @Override  public boolean apply(DynamicContext context) {    GenericTokenParser parser = createParser(new BindingTokenParser(context, injectionFilter));    context.appendSql(parser.parse(text));    return true;  }</a:t>
            </a:r>
            <a:endParaRPr lang="en-US" sz="1200" b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en-US" altLang="en-US" sz="1200" b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835" y="2536190"/>
            <a:ext cx="392811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200" b="1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TrimSqlNode</a:t>
            </a:r>
            <a:r>
              <a:rPr lang="en-US" sz="1200" b="0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TrimSqlNode</a:t>
            </a:r>
            <a:r>
              <a:rPr lang="zh-CN" sz="1200" b="0">
                <a:ea typeface="宋体" pitchFamily="2" charset="-122"/>
              </a:rPr>
              <a:t>是解析出的</a:t>
            </a:r>
            <a:r>
              <a:rPr lang="en-US" sz="1200" b="0">
                <a:latin typeface="Calibri" panose="020F0502020204030204" pitchFamily="34" charset="0"/>
                <a:ea typeface="宋体" pitchFamily="2" charset="-122"/>
              </a:rPr>
              <a:t>trim</a:t>
            </a:r>
            <a:r>
              <a:rPr lang="zh-CN" sz="1200" b="0">
                <a:ea typeface="宋体" pitchFamily="2" charset="-122"/>
              </a:rPr>
              <a:t>标签的对象，</a:t>
            </a:r>
            <a:r>
              <a:rPr lang="en-US" altLang="zh-CN" sz="1200" b="0">
                <a:ea typeface="宋体" pitchFamily="2" charset="-122"/>
              </a:rPr>
              <a:t>apply</a:t>
            </a:r>
            <a:r>
              <a:rPr lang="zh-CN" altLang="en-US" sz="1200" b="0">
                <a:ea typeface="宋体" pitchFamily="2" charset="-122"/>
              </a:rPr>
              <a:t>方法实现</a:t>
            </a:r>
            <a:r>
              <a:rPr lang="en-US" sz="1200" b="0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  private final SqlNode contents;  @Override  public boolean apply(DynamicContext context) {    FilteredDynamicContext filteredDynamicContext = new FilteredDynamicContext(context);    boolean result = contents.apply(filteredDynamicContext);    filteredDynamicContext.applyAll();    return result;  }</a:t>
            </a:r>
            <a:endParaRPr lang="en-US" altLang="en-US" sz="1200" b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0" y="2310765"/>
            <a:ext cx="411543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200" b="1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IfSqlNode</a:t>
            </a:r>
            <a:r>
              <a:rPr lang="en-US" sz="1200" b="0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IfSqlNode</a:t>
            </a:r>
            <a:r>
              <a:rPr lang="zh-CN" sz="1200" b="0">
                <a:ea typeface="宋体" pitchFamily="2" charset="-122"/>
              </a:rPr>
              <a:t>是解析出</a:t>
            </a:r>
            <a:r>
              <a:rPr lang="en-US" sz="1200" b="0">
                <a:latin typeface="Calibri" panose="020F0502020204030204" pitchFamily="34" charset="0"/>
                <a:ea typeface="宋体" pitchFamily="2" charset="-122"/>
              </a:rPr>
              <a:t>if </a:t>
            </a:r>
            <a:r>
              <a:rPr lang="zh-CN" sz="1200" b="0">
                <a:ea typeface="宋体" pitchFamily="2" charset="-122"/>
              </a:rPr>
              <a:t>标签、</a:t>
            </a:r>
            <a:r>
              <a:rPr lang="en-US" sz="1200" b="0">
                <a:latin typeface="Calibri" panose="020F0502020204030204" pitchFamily="34" charset="0"/>
                <a:ea typeface="宋体" pitchFamily="2" charset="-122"/>
              </a:rPr>
              <a:t>when</a:t>
            </a:r>
            <a:r>
              <a:rPr lang="zh-CN" sz="1200" b="0">
                <a:ea typeface="宋体" pitchFamily="2" charset="-122"/>
              </a:rPr>
              <a:t>标签的类，</a:t>
            </a:r>
            <a:r>
              <a:rPr lang="en-US" altLang="zh-CN" sz="1200" b="0">
                <a:ea typeface="宋体" pitchFamily="2" charset="-122"/>
              </a:rPr>
              <a:t>apply</a:t>
            </a:r>
            <a:r>
              <a:rPr lang="zh-CN" altLang="en-US" sz="1200" b="0">
                <a:ea typeface="宋体" pitchFamily="2" charset="-122"/>
              </a:rPr>
              <a:t>方法实现</a:t>
            </a:r>
            <a:r>
              <a:rPr lang="en-US" sz="1200" b="0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  @Override  public boolean apply(DynamicContext context) {    if (evaluator.evaluateBoolean(test, context.getBindings())) {      contents.apply(context);      return true;    }    return false;  }</a:t>
            </a:r>
            <a:endParaRPr lang="en-US" altLang="en-US" sz="1200" b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2325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组合模式优缺点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620" y="649301"/>
            <a:ext cx="2557780" cy="19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+mn-cs"/>
              </a:rPr>
              <a:t>Advantages and disadvantages of combination mode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方正兰亭黑_GBK"/>
              <a:cs typeface="+mn-cs"/>
            </a:endParaRPr>
          </a:p>
        </p:txBody>
      </p:sp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3516001" y="1646250"/>
            <a:ext cx="1967066" cy="19670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4187247" y="1403571"/>
            <a:ext cx="621516" cy="621516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3269330" y="2262159"/>
            <a:ext cx="621516" cy="621516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>
            <a:off x="5108223" y="2262159"/>
            <a:ext cx="621516" cy="621516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1" name="椭圆 20"/>
          <p:cNvSpPr/>
          <p:nvPr>
            <p:custDataLst>
              <p:tags r:id="rId5"/>
            </p:custDataLst>
          </p:nvPr>
        </p:nvSpPr>
        <p:spPr>
          <a:xfrm>
            <a:off x="4188776" y="3234480"/>
            <a:ext cx="621516" cy="621516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325170" y="3373829"/>
            <a:ext cx="377737" cy="379408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30" name="AutoShape 37"/>
            <p:cNvSpPr/>
            <p:nvPr>
              <p:custDataLst>
                <p:tags r:id="rId6"/>
              </p:custDataLst>
            </p:nvPr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1" name="AutoShape 38"/>
            <p:cNvSpPr/>
            <p:nvPr>
              <p:custDataLst>
                <p:tags r:id="rId7"/>
              </p:custDataLst>
            </p:nvPr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2" name="AutoShape 39"/>
            <p:cNvSpPr/>
            <p:nvPr>
              <p:custDataLst>
                <p:tags r:id="rId8"/>
              </p:custDataLst>
            </p:nvPr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3" name="AutoShape 40"/>
            <p:cNvSpPr/>
            <p:nvPr>
              <p:custDataLst>
                <p:tags r:id="rId9"/>
              </p:custDataLst>
            </p:nvPr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4" name="AutoShape 41"/>
            <p:cNvSpPr/>
            <p:nvPr>
              <p:custDataLst>
                <p:tags r:id="rId10"/>
              </p:custDataLst>
            </p:nvPr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5" name="AutoShape 42"/>
            <p:cNvSpPr/>
            <p:nvPr>
              <p:custDataLst>
                <p:tags r:id="rId11"/>
              </p:custDataLst>
            </p:nvPr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36" name="AutoShape 112"/>
          <p:cNvSpPr/>
          <p:nvPr>
            <p:custDataLst>
              <p:tags r:id="rId12"/>
            </p:custDataLst>
          </p:nvPr>
        </p:nvSpPr>
        <p:spPr bwMode="auto">
          <a:xfrm>
            <a:off x="3377994" y="2384765"/>
            <a:ext cx="379408" cy="37773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思源黑体 CN Medium"/>
              <a:cs typeface="+mn-cs"/>
              <a:sym typeface="Gill Sans" panose="020B0502020104020203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05754" y="2384237"/>
            <a:ext cx="259855" cy="37879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8" name="AutoShape 113"/>
            <p:cNvSpPr/>
            <p:nvPr>
              <p:custDataLst>
                <p:tags r:id="rId13"/>
              </p:custDataLst>
            </p:nvPr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9" name="AutoShape 114"/>
            <p:cNvSpPr/>
            <p:nvPr>
              <p:custDataLst>
                <p:tags r:id="rId14"/>
              </p:custDataLst>
            </p:nvPr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4353117" y="1548766"/>
            <a:ext cx="334533" cy="33453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" name="AutoShape 126"/>
            <p:cNvSpPr/>
            <p:nvPr>
              <p:custDataLst>
                <p:tags r:id="rId15"/>
              </p:custDataLst>
            </p:nvPr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5" name="AutoShape 127"/>
            <p:cNvSpPr/>
            <p:nvPr>
              <p:custDataLst>
                <p:tags r:id="rId16"/>
              </p:custDataLst>
            </p:nvPr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190" y="1210310"/>
            <a:ext cx="906780" cy="419735"/>
            <a:chOff x="6062702" y="1550318"/>
            <a:chExt cx="2077687" cy="419786"/>
          </a:xfrm>
        </p:grpSpPr>
        <p:sp>
          <p:nvSpPr>
            <p:cNvPr id="7" name="平行四边形 6"/>
            <p:cNvSpPr/>
            <p:nvPr>
              <p:custDataLst>
                <p:tags r:id="rId17"/>
              </p:custDataLst>
            </p:nvPr>
          </p:nvSpPr>
          <p:spPr>
            <a:xfrm>
              <a:off x="6062702" y="1550318"/>
              <a:ext cx="2077687" cy="419786"/>
            </a:xfrm>
            <a:prstGeom prst="parallelogram">
              <a:avLst>
                <a:gd name="adj" fmla="val 470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8"/>
              </p:custDataLst>
            </p:nvPr>
          </p:nvSpPr>
          <p:spPr bwMode="auto">
            <a:xfrm>
              <a:off x="6315866" y="1572545"/>
              <a:ext cx="1722676" cy="3683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/>
                  <a:ea typeface="思源宋体 CN Heavy"/>
                  <a:cs typeface="Times New Roman" panose="02020603050405020304" pitchFamily="18" charset="0"/>
                </a:rPr>
                <a:t>优点</a:t>
              </a:r>
              <a:endParaRPr kumimoji="0" lang="zh-CN" altLang="en-US" sz="1800" b="0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58535" y="1181100"/>
            <a:ext cx="906780" cy="419735"/>
            <a:chOff x="6062702" y="1550318"/>
            <a:chExt cx="2077687" cy="419786"/>
          </a:xfrm>
        </p:grpSpPr>
        <p:sp>
          <p:nvSpPr>
            <p:cNvPr id="10" name="平行四边形 9"/>
            <p:cNvSpPr/>
            <p:nvPr>
              <p:custDataLst>
                <p:tags r:id="rId19"/>
              </p:custDataLst>
            </p:nvPr>
          </p:nvSpPr>
          <p:spPr>
            <a:xfrm>
              <a:off x="6062702" y="1550318"/>
              <a:ext cx="2077687" cy="419786"/>
            </a:xfrm>
            <a:prstGeom prst="parallelogram">
              <a:avLst>
                <a:gd name="adj" fmla="val 470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20"/>
              </p:custDataLst>
            </p:nvPr>
          </p:nvSpPr>
          <p:spPr bwMode="auto">
            <a:xfrm>
              <a:off x="6315866" y="1572545"/>
              <a:ext cx="1722676" cy="3683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/>
                  <a:ea typeface="思源宋体 CN Heavy"/>
                  <a:cs typeface="Times New Roman" panose="02020603050405020304" pitchFamily="18" charset="0"/>
                </a:rPr>
                <a:t>缺点</a:t>
              </a:r>
              <a:endParaRPr kumimoji="0" lang="zh-CN" altLang="en-US" sz="1800" b="0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矩形 11"/>
          <p:cNvSpPr/>
          <p:nvPr>
            <p:custDataLst>
              <p:tags r:id="rId21"/>
            </p:custDataLst>
          </p:nvPr>
        </p:nvSpPr>
        <p:spPr>
          <a:xfrm>
            <a:off x="5777230" y="1862455"/>
            <a:ext cx="2433955" cy="2190750"/>
          </a:xfrm>
          <a:prstGeom prst="rect">
            <a:avLst/>
          </a:prstGeom>
        </p:spPr>
        <p:txBody>
          <a:bodyPr wrap="square">
            <a:noAutofit/>
          </a:bodyPr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en-US" altLang="zh-CN" sz="120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使用组合模式会引入更多的类和对象增加了系统的复杂性。</a:t>
            </a:r>
            <a:endParaRPr lang="en-US" altLang="zh-CN" sz="120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sz="120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递归调用可能会导致性能下降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如果需要确定某个组件是特殊组织，然后针对它做特殊的操作，就需要在运行时判断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2"/>
            </p:custDataLst>
          </p:nvPr>
        </p:nvSpPr>
        <p:spPr>
          <a:xfrm>
            <a:off x="675005" y="1862455"/>
            <a:ext cx="2433955" cy="2190750"/>
          </a:xfrm>
          <a:prstGeom prst="rect">
            <a:avLst/>
          </a:prstGeom>
        </p:spPr>
        <p:txBody>
          <a:bodyPr wrap="square">
            <a:noAutofit/>
          </a:bodyPr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客户端可以一致地处理单个对象和组合对象。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可以更容易地增加新类型的组件。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递归操作简化了对复杂结构的处理，可以递归组合成任意复杂的对象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-343949" y="1996325"/>
            <a:ext cx="9974510" cy="1963282"/>
          </a:xfrm>
          <a:custGeom>
            <a:avLst/>
            <a:gdLst>
              <a:gd name="connsiteX0" fmla="*/ 0 w 9974510"/>
              <a:gd name="connsiteY0" fmla="*/ 1283770 h 1963282"/>
              <a:gd name="connsiteX1" fmla="*/ 1535186 w 9974510"/>
              <a:gd name="connsiteY1" fmla="*/ 17033 h 1963282"/>
              <a:gd name="connsiteX2" fmla="*/ 5108896 w 9974510"/>
              <a:gd name="connsiteY2" fmla="*/ 1963279 h 1963282"/>
              <a:gd name="connsiteX3" fmla="*/ 7717872 w 9974510"/>
              <a:gd name="connsiteY3" fmla="*/ 255 h 1963282"/>
              <a:gd name="connsiteX4" fmla="*/ 9974510 w 9974510"/>
              <a:gd name="connsiteY4" fmla="*/ 1812277 h 196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4510" h="1963282">
                <a:moveTo>
                  <a:pt x="0" y="1283770"/>
                </a:moveTo>
                <a:cubicBezTo>
                  <a:pt x="341851" y="593776"/>
                  <a:pt x="683703" y="-96218"/>
                  <a:pt x="1535186" y="17033"/>
                </a:cubicBezTo>
                <a:cubicBezTo>
                  <a:pt x="2386669" y="130284"/>
                  <a:pt x="4078448" y="1966075"/>
                  <a:pt x="5108896" y="1963279"/>
                </a:cubicBezTo>
                <a:cubicBezTo>
                  <a:pt x="6139344" y="1960483"/>
                  <a:pt x="6906936" y="25422"/>
                  <a:pt x="7717872" y="255"/>
                </a:cubicBezTo>
                <a:cubicBezTo>
                  <a:pt x="8528808" y="-24912"/>
                  <a:pt x="9492143" y="1816471"/>
                  <a:pt x="9974510" y="18122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76920" y="1690127"/>
            <a:ext cx="612396" cy="612396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655386" y="2768242"/>
            <a:ext cx="612396" cy="612396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643306" y="3603014"/>
            <a:ext cx="612396" cy="612396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037577" y="1753174"/>
            <a:ext cx="612396" cy="612396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4669" y="2537947"/>
            <a:ext cx="15621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华光中楷_CNKI" panose="02000500000000000000" charset="-122"/>
                <a:ea typeface="华光中楷_CNKI" panose="02000500000000000000" charset="-122"/>
                <a:cs typeface="Times New Roman" panose="02020603050405020304" pitchFamily="18" charset="0"/>
              </a:rPr>
              <a:t>存在层次结构</a:t>
            </a:r>
            <a:endParaRPr kumimoji="0" lang="zh-CN" altLang="en-US" b="1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华光中楷_CNKI" panose="02000500000000000000" charset="-122"/>
              <a:ea typeface="华光中楷_CNKI" panose="02000500000000000000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0531" y="2840978"/>
            <a:ext cx="1890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当需求中存在层次结构，并且需要对整个层次结构进行统一操作时，可以使用组合模式。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035173" y="1442335"/>
            <a:ext cx="202184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华光中楷_CNKI" panose="02000500000000000000" charset="-122"/>
                <a:ea typeface="华光中楷_CNKI" panose="02000500000000000000" charset="-122"/>
                <a:cs typeface="Times New Roman" panose="02020603050405020304" pitchFamily="18" charset="0"/>
              </a:rPr>
              <a:t>忽略不同对象差异</a:t>
            </a:r>
            <a:endParaRPr kumimoji="0" lang="zh-CN" altLang="en-US" b="1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华光中楷_CNKI" panose="02000500000000000000" charset="-122"/>
              <a:ea typeface="华光中楷_CNKI" panose="02000500000000000000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0906" y="1745366"/>
            <a:ext cx="1890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当希望忽略组合对象与叶子对象之间的差异，统一对待时，可以使用组合模式。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939066" y="2490418"/>
            <a:ext cx="202184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华光中楷_CNKI" panose="02000500000000000000" charset="-122"/>
                <a:ea typeface="华光中楷_CNKI" panose="02000500000000000000" charset="-122"/>
                <a:cs typeface="Times New Roman" panose="02020603050405020304" pitchFamily="18" charset="0"/>
              </a:rPr>
              <a:t>希望递归处理对象</a:t>
            </a:r>
            <a:endParaRPr kumimoji="0" lang="zh-CN" altLang="en-US" b="1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华光中楷_CNKI" panose="02000500000000000000" charset="-122"/>
              <a:ea typeface="华光中楷_CNKI" panose="02000500000000000000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04798" y="2793449"/>
            <a:ext cx="18903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当希望对组合对象和叶子对象进行递归处理时，可以使用组合模式。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562725" y="2512655"/>
            <a:ext cx="15621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华光中楷_CNKI" panose="02000500000000000000" charset="-122"/>
                <a:ea typeface="华光中楷_CNKI" panose="02000500000000000000" charset="-122"/>
                <a:cs typeface="Times New Roman" panose="02020603050405020304" pitchFamily="18" charset="0"/>
              </a:rPr>
              <a:t>简化交互方式</a:t>
            </a:r>
            <a:endParaRPr kumimoji="0" lang="zh-CN" altLang="en-US" b="1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华光中楷_CNKI" panose="02000500000000000000" charset="-122"/>
              <a:ea typeface="华光中楷_CNKI" panose="02000500000000000000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98587" y="2815686"/>
            <a:ext cx="18903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思源黑体 CN Medium"/>
                <a:cs typeface="+mn-cs"/>
              </a:rPr>
              <a:t>当希望简化客户端与对象的交互时，可以使用组合模式。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80866" y="2910712"/>
            <a:ext cx="361435" cy="363033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19" name="AutoShape 37"/>
            <p:cNvSpPr/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20" name="AutoShape 38"/>
            <p:cNvSpPr/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2" name="AutoShape 39"/>
            <p:cNvSpPr/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3" name="AutoShape 40"/>
            <p:cNvSpPr/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4" name="AutoShape 41"/>
            <p:cNvSpPr/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5" name="AutoShape 42"/>
            <p:cNvSpPr/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768590" y="3747027"/>
            <a:ext cx="361827" cy="361827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37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8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9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40" name="AutoShape 112"/>
          <p:cNvSpPr/>
          <p:nvPr/>
        </p:nvSpPr>
        <p:spPr bwMode="auto">
          <a:xfrm>
            <a:off x="7182527" y="1865987"/>
            <a:ext cx="363034" cy="361434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思源黑体 CN Medium"/>
              <a:cs typeface="+mn-cs"/>
              <a:sym typeface="Gill Sans" panose="020B0502020104020203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 flipH="1">
            <a:off x="1024695" y="1815411"/>
            <a:ext cx="361827" cy="361827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42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43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44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26314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组合模式适用场景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0620" y="649301"/>
            <a:ext cx="2086610" cy="19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+mn-cs"/>
              </a:rPr>
              <a:t>Applicable scenarios for combination mode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方正兰亭黑_GBK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90462" y="0"/>
            <a:ext cx="2253538" cy="513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75699" y="1551478"/>
            <a:ext cx="1801389" cy="1801389"/>
          </a:xfrm>
          <a:prstGeom prst="ellipse">
            <a:avLst/>
          </a:prstGeom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338071" y="1986379"/>
            <a:ext cx="221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rPr>
              <a:t>谢谢大家</a:t>
            </a:r>
            <a:endParaRPr kumimoji="0" lang="zh-CN" altLang="en-US" sz="4000" b="0" i="0" u="none" strike="noStrike" kern="1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Times New Roman" panose="02020603050405020304" pitchFamily="18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6244598" y="1986082"/>
            <a:ext cx="1263590" cy="932181"/>
          </a:xfrm>
          <a:custGeom>
            <a:avLst/>
            <a:gdLst>
              <a:gd name="T0" fmla="*/ 690 w 701"/>
              <a:gd name="T1" fmla="*/ 145 h 517"/>
              <a:gd name="T2" fmla="*/ 357 w 701"/>
              <a:gd name="T3" fmla="*/ 2 h 517"/>
              <a:gd name="T4" fmla="*/ 351 w 701"/>
              <a:gd name="T5" fmla="*/ 0 h 517"/>
              <a:gd name="T6" fmla="*/ 344 w 701"/>
              <a:gd name="T7" fmla="*/ 2 h 517"/>
              <a:gd name="T8" fmla="*/ 11 w 701"/>
              <a:gd name="T9" fmla="*/ 145 h 517"/>
              <a:gd name="T10" fmla="*/ 0 w 701"/>
              <a:gd name="T11" fmla="*/ 164 h 517"/>
              <a:gd name="T12" fmla="*/ 11 w 701"/>
              <a:gd name="T13" fmla="*/ 183 h 517"/>
              <a:gd name="T14" fmla="*/ 344 w 701"/>
              <a:gd name="T15" fmla="*/ 326 h 517"/>
              <a:gd name="T16" fmla="*/ 357 w 701"/>
              <a:gd name="T17" fmla="*/ 326 h 517"/>
              <a:gd name="T18" fmla="*/ 616 w 701"/>
              <a:gd name="T19" fmla="*/ 215 h 517"/>
              <a:gd name="T20" fmla="*/ 616 w 701"/>
              <a:gd name="T21" fmla="*/ 329 h 517"/>
              <a:gd name="T22" fmla="*/ 592 w 701"/>
              <a:gd name="T23" fmla="*/ 371 h 517"/>
              <a:gd name="T24" fmla="*/ 616 w 701"/>
              <a:gd name="T25" fmla="*/ 413 h 517"/>
              <a:gd name="T26" fmla="*/ 616 w 701"/>
              <a:gd name="T27" fmla="*/ 452 h 517"/>
              <a:gd name="T28" fmla="*/ 650 w 701"/>
              <a:gd name="T29" fmla="*/ 452 h 517"/>
              <a:gd name="T30" fmla="*/ 650 w 701"/>
              <a:gd name="T31" fmla="*/ 413 h 517"/>
              <a:gd name="T32" fmla="*/ 673 w 701"/>
              <a:gd name="T33" fmla="*/ 371 h 517"/>
              <a:gd name="T34" fmla="*/ 650 w 701"/>
              <a:gd name="T35" fmla="*/ 329 h 517"/>
              <a:gd name="T36" fmla="*/ 650 w 701"/>
              <a:gd name="T37" fmla="*/ 200 h 517"/>
              <a:gd name="T38" fmla="*/ 690 w 701"/>
              <a:gd name="T39" fmla="*/ 183 h 517"/>
              <a:gd name="T40" fmla="*/ 701 w 701"/>
              <a:gd name="T41" fmla="*/ 164 h 517"/>
              <a:gd name="T42" fmla="*/ 690 w 701"/>
              <a:gd name="T43" fmla="*/ 145 h 517"/>
              <a:gd name="T44" fmla="*/ 351 w 701"/>
              <a:gd name="T45" fmla="*/ 355 h 517"/>
              <a:gd name="T46" fmla="*/ 336 w 701"/>
              <a:gd name="T47" fmla="*/ 352 h 517"/>
              <a:gd name="T48" fmla="*/ 128 w 701"/>
              <a:gd name="T49" fmla="*/ 263 h 517"/>
              <a:gd name="T50" fmla="*/ 128 w 701"/>
              <a:gd name="T51" fmla="*/ 386 h 517"/>
              <a:gd name="T52" fmla="*/ 327 w 701"/>
              <a:gd name="T53" fmla="*/ 517 h 517"/>
              <a:gd name="T54" fmla="*/ 374 w 701"/>
              <a:gd name="T55" fmla="*/ 517 h 517"/>
              <a:gd name="T56" fmla="*/ 573 w 701"/>
              <a:gd name="T57" fmla="*/ 386 h 517"/>
              <a:gd name="T58" fmla="*/ 573 w 701"/>
              <a:gd name="T59" fmla="*/ 263 h 517"/>
              <a:gd name="T60" fmla="*/ 365 w 701"/>
              <a:gd name="T61" fmla="*/ 352 h 517"/>
              <a:gd name="T62" fmla="*/ 351 w 701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1" h="517">
                <a:moveTo>
                  <a:pt x="690" y="145"/>
                </a:moveTo>
                <a:cubicBezTo>
                  <a:pt x="357" y="2"/>
                  <a:pt x="357" y="2"/>
                  <a:pt x="357" y="2"/>
                </a:cubicBezTo>
                <a:cubicBezTo>
                  <a:pt x="355" y="1"/>
                  <a:pt x="353" y="0"/>
                  <a:pt x="351" y="0"/>
                </a:cubicBezTo>
                <a:cubicBezTo>
                  <a:pt x="348" y="0"/>
                  <a:pt x="346" y="1"/>
                  <a:pt x="344" y="2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4" y="148"/>
                  <a:pt x="0" y="155"/>
                  <a:pt x="0" y="164"/>
                </a:cubicBezTo>
                <a:cubicBezTo>
                  <a:pt x="0" y="172"/>
                  <a:pt x="4" y="180"/>
                  <a:pt x="11" y="183"/>
                </a:cubicBezTo>
                <a:cubicBezTo>
                  <a:pt x="344" y="326"/>
                  <a:pt x="344" y="326"/>
                  <a:pt x="344" y="326"/>
                </a:cubicBezTo>
                <a:cubicBezTo>
                  <a:pt x="348" y="328"/>
                  <a:pt x="353" y="328"/>
                  <a:pt x="357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2" y="352"/>
                  <a:pt x="592" y="371"/>
                </a:cubicBezTo>
                <a:cubicBezTo>
                  <a:pt x="592" y="389"/>
                  <a:pt x="602" y="405"/>
                  <a:pt x="616" y="413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3"/>
                  <a:pt x="650" y="413"/>
                  <a:pt x="650" y="413"/>
                </a:cubicBezTo>
                <a:cubicBezTo>
                  <a:pt x="664" y="405"/>
                  <a:pt x="673" y="389"/>
                  <a:pt x="673" y="371"/>
                </a:cubicBezTo>
                <a:cubicBezTo>
                  <a:pt x="673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1" y="172"/>
                  <a:pt x="701" y="164"/>
                </a:cubicBezTo>
                <a:cubicBezTo>
                  <a:pt x="701" y="155"/>
                  <a:pt x="697" y="148"/>
                  <a:pt x="690" y="145"/>
                </a:cubicBezTo>
                <a:close/>
                <a:moveTo>
                  <a:pt x="351" y="355"/>
                </a:moveTo>
                <a:cubicBezTo>
                  <a:pt x="346" y="355"/>
                  <a:pt x="340" y="354"/>
                  <a:pt x="336" y="352"/>
                </a:cubicBezTo>
                <a:cubicBezTo>
                  <a:pt x="128" y="263"/>
                  <a:pt x="128" y="263"/>
                  <a:pt x="128" y="263"/>
                </a:cubicBezTo>
                <a:cubicBezTo>
                  <a:pt x="128" y="386"/>
                  <a:pt x="128" y="386"/>
                  <a:pt x="128" y="386"/>
                </a:cubicBezTo>
                <a:cubicBezTo>
                  <a:pt x="128" y="487"/>
                  <a:pt x="280" y="517"/>
                  <a:pt x="327" y="517"/>
                </a:cubicBezTo>
                <a:cubicBezTo>
                  <a:pt x="374" y="517"/>
                  <a:pt x="374" y="517"/>
                  <a:pt x="374" y="517"/>
                </a:cubicBezTo>
                <a:cubicBezTo>
                  <a:pt x="410" y="517"/>
                  <a:pt x="573" y="487"/>
                  <a:pt x="573" y="386"/>
                </a:cubicBezTo>
                <a:cubicBezTo>
                  <a:pt x="573" y="263"/>
                  <a:pt x="573" y="263"/>
                  <a:pt x="573" y="263"/>
                </a:cubicBezTo>
                <a:cubicBezTo>
                  <a:pt x="365" y="352"/>
                  <a:pt x="365" y="352"/>
                  <a:pt x="365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64490" y="856615"/>
            <a:ext cx="4208145" cy="2028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8315" y="1339850"/>
            <a:ext cx="408368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工厂模式在C++中也是一种常用的设计模式。这种模式属于</a:t>
            </a: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创建型模式</a:t>
            </a: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，为C++中的对象创建提供了一个集中的方法。</a:t>
            </a: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工厂模式的核心思想是不直接实例化对象，而是使用一个工厂类来创建对象。</a:t>
            </a: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这样，我们可以将对象的创建逻辑与业务逻辑分离，提供一个统一的接口来创建不同的对象。这通常是通过调用一个工厂类的静态方法来实现的。  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7998" y="901402"/>
            <a:ext cx="12014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工厂模式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81765" y="1369597"/>
            <a:ext cx="2932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26263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什么是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工厂模式？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pic>
        <p:nvPicPr>
          <p:cNvPr id="2005702637" name="图片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6525" y="901700"/>
            <a:ext cx="3243580" cy="20281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487998" y="2983567"/>
            <a:ext cx="3164205" cy="398780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C++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中的工厂模式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核心角色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4490" y="3382645"/>
            <a:ext cx="4152900" cy="154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000">
                <a:solidFill>
                  <a:srgbClr val="FF0000"/>
                </a:solidFill>
              </a:rPr>
              <a:t>抽象产品（Abstract Product）：</a:t>
            </a:r>
            <a:r>
              <a:rPr lang="zh-CN" altLang="en-US" sz="1000"/>
              <a:t>定义产品的接口或基类，规定了产品对象的公共方法。 </a:t>
            </a:r>
            <a:endParaRPr lang="zh-CN" altLang="en-US" sz="1000"/>
          </a:p>
          <a:p>
            <a:pPr>
              <a:lnSpc>
                <a:spcPct val="110000"/>
              </a:lnSpc>
            </a:pPr>
            <a:r>
              <a:rPr lang="zh-CN" altLang="en-US" sz="1000">
                <a:solidFill>
                  <a:srgbClr val="FF0000"/>
                </a:solidFill>
              </a:rPr>
              <a:t>具体产品（Concrete Product）：</a:t>
            </a:r>
            <a:r>
              <a:rPr lang="zh-CN" altLang="en-US" sz="1000"/>
              <a:t>派生自抽象产品，实现具体的产品行为和属性。 </a:t>
            </a:r>
            <a:endParaRPr lang="zh-CN" altLang="en-US" sz="1000"/>
          </a:p>
          <a:p>
            <a:pPr>
              <a:lnSpc>
                <a:spcPct val="110000"/>
              </a:lnSpc>
            </a:pPr>
            <a:r>
              <a:rPr lang="zh-CN" altLang="en-US" sz="1000">
                <a:solidFill>
                  <a:srgbClr val="FF0000"/>
                </a:solidFill>
              </a:rPr>
              <a:t>抽象工厂（Abstract Factory）：</a:t>
            </a:r>
            <a:r>
              <a:rPr lang="zh-CN" altLang="en-US" sz="1000"/>
              <a:t>定义创建产品的方法，可以是纯虚函数或抽象类。 </a:t>
            </a:r>
            <a:endParaRPr lang="zh-CN" altLang="en-US" sz="1000"/>
          </a:p>
          <a:p>
            <a:pPr>
              <a:lnSpc>
                <a:spcPct val="110000"/>
              </a:lnSpc>
            </a:pPr>
            <a:r>
              <a:rPr lang="zh-CN" altLang="en-US" sz="1000">
                <a:solidFill>
                  <a:srgbClr val="FF0000"/>
                </a:solidFill>
              </a:rPr>
              <a:t>具体工厂（Concrete Factory）：</a:t>
            </a:r>
            <a:r>
              <a:rPr lang="zh-CN" altLang="en-US" sz="1000"/>
              <a:t>继承自抽象工厂，实际上负责创建具体的产品对象。 </a:t>
            </a:r>
            <a:endParaRPr lang="zh-CN" altLang="en-US" sz="1000"/>
          </a:p>
        </p:txBody>
      </p:sp>
      <p:pic>
        <p:nvPicPr>
          <p:cNvPr id="207308579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6670" y="3134995"/>
            <a:ext cx="3463925" cy="160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664089" y="899669"/>
            <a:ext cx="2077687" cy="505522"/>
            <a:chOff x="6062702" y="1268378"/>
            <a:chExt cx="2077687" cy="505522"/>
          </a:xfrm>
        </p:grpSpPr>
        <p:sp>
          <p:nvSpPr>
            <p:cNvPr id="42" name="平行四边形 41"/>
            <p:cNvSpPr/>
            <p:nvPr/>
          </p:nvSpPr>
          <p:spPr>
            <a:xfrm>
              <a:off x="6062702" y="1268378"/>
              <a:ext cx="2077687" cy="505522"/>
            </a:xfrm>
            <a:prstGeom prst="parallelogram">
              <a:avLst>
                <a:gd name="adj" fmla="val 470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316715" y="1336473"/>
              <a:ext cx="1654175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/>
                  <a:ea typeface="思源宋体 CN Heavy"/>
                  <a:cs typeface="Times New Roman" panose="02020603050405020304" pitchFamily="18" charset="0"/>
                </a:rPr>
                <a:t>Solver对象创建</a:t>
              </a:r>
              <a:endParaRPr kumimoji="0" lang="zh-CN" altLang="en-US" sz="1800" b="0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6"/>
          <p:cNvSpPr txBox="1">
            <a:spLocks noChangeArrowheads="1"/>
          </p:cNvSpPr>
          <p:nvPr/>
        </p:nvSpPr>
        <p:spPr bwMode="auto">
          <a:xfrm>
            <a:off x="364796" y="313776"/>
            <a:ext cx="40157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工厂模式在Caffe源码中的应用概述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pic>
        <p:nvPicPr>
          <p:cNvPr id="397866773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37150" y="388620"/>
            <a:ext cx="344170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9745" y="1518285"/>
            <a:ext cx="42881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rgbClr val="C00000"/>
                </a:solidFill>
              </a:rPr>
              <a:t>1. SolverRegistry（求解器注册表）：</a:t>
            </a:r>
            <a:r>
              <a:rPr lang="zh-CN" altLang="en-US" sz="1200"/>
              <a:t>这是工厂模式的核心部分，负责动态创建Solver对象。 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rgbClr val="C00000"/>
                </a:solidFill>
              </a:rPr>
              <a:t>2. SolverRegisterer（求解器注册器）：</a:t>
            </a:r>
            <a:r>
              <a:rPr lang="zh-CN" altLang="en-US" sz="1200"/>
              <a:t>这是一个模板类，用于在SolverRegistry中注册特定类型的Solver。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rgbClr val="C00000"/>
                </a:solidFill>
              </a:rPr>
              <a:t>3. 宏定义：</a:t>
            </a:r>
            <a:r>
              <a:rPr lang="zh-CN" altLang="en-US" sz="1200"/>
              <a:t>Caffe使用宏定义来简化注册过程。通过宏定义，用户可以方便地注册不同类型的Solver。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rgbClr val="C00000"/>
                </a:solidFill>
              </a:rPr>
              <a:t>4. INSTANTIATE_CLASS宏：</a:t>
            </a:r>
            <a:r>
              <a:rPr lang="zh-CN" altLang="en-US" sz="1200"/>
              <a:t>这个宏用于实例化特定类型的Solver类，以便能够在不同精度（float和double）下使用。</a:t>
            </a:r>
            <a:endParaRPr lang="zh-CN" altLang="en-US" sz="1200"/>
          </a:p>
        </p:txBody>
      </p:sp>
      <p:grpSp>
        <p:nvGrpSpPr>
          <p:cNvPr id="19" name="组合 18"/>
          <p:cNvGrpSpPr/>
          <p:nvPr/>
        </p:nvGrpSpPr>
        <p:grpSpPr>
          <a:xfrm>
            <a:off x="577215" y="3622040"/>
            <a:ext cx="8359775" cy="567690"/>
            <a:chOff x="909" y="5704"/>
            <a:chExt cx="13165" cy="894"/>
          </a:xfrm>
        </p:grpSpPr>
        <p:sp>
          <p:nvSpPr>
            <p:cNvPr id="3" name="圆角矩形 2"/>
            <p:cNvSpPr/>
            <p:nvPr/>
          </p:nvSpPr>
          <p:spPr>
            <a:xfrm>
              <a:off x="909" y="5704"/>
              <a:ext cx="2074" cy="882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35" y="5778"/>
              <a:ext cx="22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chemeClr val="bg1"/>
                  </a:solidFill>
                </a:rPr>
                <a:t>定义一个新的Solver类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660" y="5716"/>
              <a:ext cx="2074" cy="882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73" y="5790"/>
              <a:ext cx="22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chemeClr val="bg1"/>
                  </a:solidFill>
                </a:rPr>
                <a:t>声明</a:t>
              </a:r>
              <a:r>
                <a:rPr lang="zh-CN" altLang="en-US" sz="1200">
                  <a:solidFill>
                    <a:schemeClr val="bg1"/>
                  </a:solidFill>
                </a:rPr>
                <a:t>要实例化</a:t>
              </a:r>
              <a:endParaRPr lang="zh-CN" altLang="en-US" sz="1200">
                <a:solidFill>
                  <a:schemeClr val="bg1"/>
                </a:solidFill>
              </a:endParaRPr>
            </a:p>
            <a:p>
              <a:r>
                <a:rPr lang="zh-CN" altLang="en-US" sz="1200">
                  <a:solidFill>
                    <a:schemeClr val="bg1"/>
                  </a:solidFill>
                </a:rPr>
                <a:t>这个类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327" y="5709"/>
              <a:ext cx="2074" cy="882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54" y="5802"/>
              <a:ext cx="22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</a:rPr>
                <a:t>使用工厂方法创建Solver对象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010" y="5709"/>
              <a:ext cx="2074" cy="882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077" y="5826"/>
              <a:ext cx="22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</a:rPr>
                <a:t>从注册表中获取相应的创建函数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1773" y="5704"/>
              <a:ext cx="2074" cy="882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840" y="5821"/>
              <a:ext cx="22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</a:rPr>
                <a:t>创建并实例化自定义类</a:t>
              </a:r>
              <a:r>
                <a:rPr lang="zh-CN" altLang="en-US" sz="1000">
                  <a:solidFill>
                    <a:schemeClr val="bg1"/>
                  </a:solidFill>
                </a:rPr>
                <a:t>对象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3017" y="6016"/>
              <a:ext cx="633" cy="29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5713" y="6016"/>
              <a:ext cx="633" cy="29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8393" y="6016"/>
              <a:ext cx="633" cy="29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11137" y="6016"/>
              <a:ext cx="633" cy="29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664089" y="899669"/>
            <a:ext cx="2077687" cy="505522"/>
            <a:chOff x="6062702" y="1268378"/>
            <a:chExt cx="2077687" cy="505522"/>
          </a:xfrm>
        </p:grpSpPr>
        <p:sp>
          <p:nvSpPr>
            <p:cNvPr id="42" name="平行四边形 41"/>
            <p:cNvSpPr/>
            <p:nvPr/>
          </p:nvSpPr>
          <p:spPr>
            <a:xfrm>
              <a:off x="6062702" y="1268378"/>
              <a:ext cx="2077687" cy="505522"/>
            </a:xfrm>
            <a:prstGeom prst="parallelogram">
              <a:avLst>
                <a:gd name="adj" fmla="val 470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316715" y="1336473"/>
              <a:ext cx="1654175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/>
                  <a:ea typeface="思源宋体 CN Heavy"/>
                  <a:cs typeface="Times New Roman" panose="02020603050405020304" pitchFamily="18" charset="0"/>
                </a:rPr>
                <a:t>Solver对象创建</a:t>
              </a:r>
              <a:endParaRPr kumimoji="0" lang="zh-CN" altLang="en-US" sz="1800" b="0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6"/>
          <p:cNvSpPr txBox="1">
            <a:spLocks noChangeArrowheads="1"/>
          </p:cNvSpPr>
          <p:nvPr/>
        </p:nvSpPr>
        <p:spPr bwMode="auto">
          <a:xfrm>
            <a:off x="364796" y="313776"/>
            <a:ext cx="40157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工厂模式在Caffe源码中的应用概述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41930" y="967740"/>
            <a:ext cx="4231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——SGDSolver的注册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1153160" y="1995805"/>
            <a:ext cx="3082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sgd_solver.cpp中</a:t>
            </a:r>
            <a:endParaRPr lang="zh-CN" altLang="en-US" sz="1000"/>
          </a:p>
        </p:txBody>
      </p:sp>
      <p:sp>
        <p:nvSpPr>
          <p:cNvPr id="100" name="文本框 99"/>
          <p:cNvSpPr txBox="1"/>
          <p:nvPr/>
        </p:nvSpPr>
        <p:spPr>
          <a:xfrm>
            <a:off x="981710" y="3660140"/>
            <a:ext cx="24333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000" b="0"/>
              <a:t>在solver_factory.hpp中可以找到REGISTER_SOLVER_CLASS的定义</a:t>
            </a:r>
            <a:endParaRPr lang="zh-CN" altLang="en-US" sz="1000" b="0"/>
          </a:p>
        </p:txBody>
      </p:sp>
      <p:sp>
        <p:nvSpPr>
          <p:cNvPr id="38" name="文本框 37"/>
          <p:cNvSpPr txBox="1"/>
          <p:nvPr/>
        </p:nvSpPr>
        <p:spPr>
          <a:xfrm>
            <a:off x="4749165" y="1413510"/>
            <a:ext cx="32550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000" b="0">
                <a:cs typeface="宋体" charset="0"/>
              </a:rPr>
              <a:t>define中的##是一个连接符号，用于把参数连在一起。此时type就是SGD，所以这个宏实际如上</a:t>
            </a:r>
            <a:endParaRPr lang="zh-CN" sz="1000" b="0">
              <a:cs typeface="宋体" charset="0"/>
            </a:endParaRP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893" y="1652905"/>
            <a:ext cx="25050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3"/>
          <p:cNvPicPr>
            <a:picLocks noChangeAspect="1"/>
          </p:cNvPicPr>
          <p:nvPr/>
        </p:nvPicPr>
        <p:blipFill>
          <a:blip r:embed="rId2"/>
          <a:srcRect r="32249"/>
          <a:stretch>
            <a:fillRect/>
          </a:stretch>
        </p:blipFill>
        <p:spPr>
          <a:xfrm>
            <a:off x="664210" y="2289175"/>
            <a:ext cx="2589530" cy="135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4"/>
          <p:cNvPicPr>
            <a:picLocks noChangeAspect="1"/>
          </p:cNvPicPr>
          <p:nvPr/>
        </p:nvPicPr>
        <p:blipFill>
          <a:blip r:embed="rId3"/>
          <a:srcRect r="26618"/>
          <a:stretch>
            <a:fillRect/>
          </a:stretch>
        </p:blipFill>
        <p:spPr>
          <a:xfrm>
            <a:off x="4749165" y="549275"/>
            <a:ext cx="3322320" cy="810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25" y="2089785"/>
            <a:ext cx="4854575" cy="42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111625" y="2531745"/>
            <a:ext cx="3255010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000" b="0">
                <a:cs typeface="宋体" charset="0"/>
              </a:rPr>
              <a:t>调用了另一个宏REGISTER_SOLVER_CREATOR</a:t>
            </a:r>
            <a:endParaRPr lang="zh-CN" sz="1000" b="0">
              <a:cs typeface="宋体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27475" y="1960880"/>
            <a:ext cx="479234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4013835" y="2831465"/>
            <a:ext cx="479234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25" y="2900680"/>
            <a:ext cx="5269230" cy="370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186555" y="3274695"/>
            <a:ext cx="1241425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1000" b="0"/>
              <a:t>将type替换为SGD</a:t>
            </a:r>
            <a:endParaRPr lang="en-US" altLang="en-US" b="0">
              <a:latin typeface="Times New Roman" panose="02020603050405020304" pitchFamily="18" charset="0"/>
              <a:cs typeface="宋体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013835" y="3639185"/>
            <a:ext cx="479234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17"/>
          <p:cNvPicPr>
            <a:picLocks noChangeAspect="1"/>
          </p:cNvPicPr>
          <p:nvPr/>
        </p:nvPicPr>
        <p:blipFill>
          <a:blip r:embed="rId6"/>
          <a:srcRect r="22088"/>
          <a:stretch>
            <a:fillRect/>
          </a:stretch>
        </p:blipFill>
        <p:spPr>
          <a:xfrm>
            <a:off x="3566795" y="3766820"/>
            <a:ext cx="3406140" cy="11944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7124700" y="3758565"/>
            <a:ext cx="1757680" cy="860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1000" b="0"/>
              <a:t>实例化时会调用SolverRegisterer类的构造函数，通过SolverRegisterer类定义，发现构造函数里面调用了AddCreator()方法</a:t>
            </a:r>
            <a:endParaRPr lang="zh-CN" altLang="en-US" sz="1000"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664089" y="899669"/>
            <a:ext cx="2077687" cy="505522"/>
            <a:chOff x="6062702" y="1268378"/>
            <a:chExt cx="2077687" cy="505522"/>
          </a:xfrm>
        </p:grpSpPr>
        <p:sp>
          <p:nvSpPr>
            <p:cNvPr id="42" name="平行四边形 41"/>
            <p:cNvSpPr/>
            <p:nvPr/>
          </p:nvSpPr>
          <p:spPr>
            <a:xfrm>
              <a:off x="6062702" y="1268378"/>
              <a:ext cx="2077687" cy="505522"/>
            </a:xfrm>
            <a:prstGeom prst="parallelogram">
              <a:avLst>
                <a:gd name="adj" fmla="val 470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316715" y="1336473"/>
              <a:ext cx="1654175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/>
                  <a:ea typeface="思源宋体 CN Heavy"/>
                  <a:cs typeface="Times New Roman" panose="02020603050405020304" pitchFamily="18" charset="0"/>
                </a:rPr>
                <a:t>Solver对象创建</a:t>
              </a:r>
              <a:endParaRPr kumimoji="0" lang="zh-CN" altLang="en-US" sz="1800" b="0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6"/>
          <p:cNvSpPr txBox="1">
            <a:spLocks noChangeArrowheads="1"/>
          </p:cNvSpPr>
          <p:nvPr/>
        </p:nvSpPr>
        <p:spPr bwMode="auto">
          <a:xfrm>
            <a:off x="364796" y="313776"/>
            <a:ext cx="40157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工厂模式在Caffe源码中的应用概述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pic>
        <p:nvPicPr>
          <p:cNvPr id="33" name="图片 9"/>
          <p:cNvPicPr>
            <a:picLocks noChangeAspect="1"/>
          </p:cNvPicPr>
          <p:nvPr/>
        </p:nvPicPr>
        <p:blipFill>
          <a:blip r:embed="rId1"/>
          <a:srcRect r="24251"/>
          <a:stretch>
            <a:fillRect/>
          </a:stretch>
        </p:blipFill>
        <p:spPr>
          <a:xfrm>
            <a:off x="664210" y="1511935"/>
            <a:ext cx="3564255" cy="315023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2741930" y="1029335"/>
            <a:ext cx="4231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——先看Solver_factory.cpp中的定义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925195" y="4687570"/>
            <a:ext cx="3082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solver_factory.hpp中定义了一个SolverRegistry类</a:t>
            </a:r>
            <a:endParaRPr lang="zh-CN" altLang="en-US" sz="1000"/>
          </a:p>
        </p:txBody>
      </p:sp>
      <p:pic>
        <p:nvPicPr>
          <p:cNvPr id="36" name="图片 10"/>
          <p:cNvPicPr>
            <a:picLocks noChangeAspect="1"/>
          </p:cNvPicPr>
          <p:nvPr/>
        </p:nvPicPr>
        <p:blipFill>
          <a:blip r:embed="rId2"/>
          <a:srcRect r="21546"/>
          <a:stretch>
            <a:fillRect/>
          </a:stretch>
        </p:blipFill>
        <p:spPr>
          <a:xfrm>
            <a:off x="4561205" y="1511935"/>
            <a:ext cx="3380105" cy="12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413375" y="2689860"/>
            <a:ext cx="5080000" cy="245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000" b="0"/>
              <a:t>定义新类SolverRegisterer</a:t>
            </a:r>
            <a:endParaRPr lang="zh-CN" altLang="en-US" sz="1000" b="0"/>
          </a:p>
        </p:txBody>
      </p:sp>
      <p:pic>
        <p:nvPicPr>
          <p:cNvPr id="37" name="图片 11"/>
          <p:cNvPicPr>
            <a:picLocks noChangeAspect="1"/>
          </p:cNvPicPr>
          <p:nvPr/>
        </p:nvPicPr>
        <p:blipFill>
          <a:blip r:embed="rId3"/>
          <a:srcRect r="15295" b="2217"/>
          <a:stretch>
            <a:fillRect/>
          </a:stretch>
        </p:blipFill>
        <p:spPr>
          <a:xfrm>
            <a:off x="4561205" y="2940685"/>
            <a:ext cx="3370580" cy="173482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文本框 37"/>
          <p:cNvSpPr txBox="1"/>
          <p:nvPr/>
        </p:nvSpPr>
        <p:spPr>
          <a:xfrm>
            <a:off x="5889625" y="4681220"/>
            <a:ext cx="713740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1000" b="0">
                <a:cs typeface="宋体" charset="0"/>
              </a:rPr>
              <a:t>宏定义</a:t>
            </a:r>
            <a:endParaRPr lang="zh-CN" altLang="en-US" sz="1000" b="0">
              <a:cs typeface="宋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664089" y="899669"/>
            <a:ext cx="2405380" cy="505460"/>
            <a:chOff x="6062702" y="1268378"/>
            <a:chExt cx="2405380" cy="505460"/>
          </a:xfrm>
        </p:grpSpPr>
        <p:sp>
          <p:nvSpPr>
            <p:cNvPr id="42" name="平行四边形 41"/>
            <p:cNvSpPr/>
            <p:nvPr/>
          </p:nvSpPr>
          <p:spPr>
            <a:xfrm>
              <a:off x="6062702" y="1268378"/>
              <a:ext cx="2405380" cy="505460"/>
            </a:xfrm>
            <a:prstGeom prst="parallelogram">
              <a:avLst>
                <a:gd name="adj" fmla="val 470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225275" y="1336473"/>
              <a:ext cx="2067560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/>
                  <a:ea typeface="思源宋体 CN Heavy"/>
                  <a:cs typeface="Times New Roman" panose="02020603050405020304" pitchFamily="18" charset="0"/>
                </a:rPr>
                <a:t>Layer中的工厂模式</a:t>
              </a:r>
              <a:endPara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6"/>
          <p:cNvSpPr txBox="1">
            <a:spLocks noChangeArrowheads="1"/>
          </p:cNvSpPr>
          <p:nvPr/>
        </p:nvSpPr>
        <p:spPr bwMode="auto">
          <a:xfrm>
            <a:off x="364796" y="313776"/>
            <a:ext cx="40157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工厂模式在Caffe源码中的应用概述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4810" y="1995170"/>
            <a:ext cx="2824480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000" b="0">
                <a:cs typeface="宋体" charset="0"/>
              </a:rPr>
              <a:t>在每一个XX_layer.cpp的末尾</a:t>
            </a:r>
            <a:endParaRPr sz="1000" b="0">
              <a:cs typeface="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810" y="3111500"/>
            <a:ext cx="4015740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1000" b="0">
                <a:latin typeface="Times New Roman" panose="02020603050405020304" pitchFamily="18" charset="0"/>
                <a:cs typeface="宋体" charset="0"/>
              </a:rPr>
              <a:t>在layer_factory.hpp中可以找到REGISTER_LAYER_CLASS的定义</a:t>
            </a:r>
            <a:endParaRPr lang="en-US" altLang="en-US" sz="1000" b="0">
              <a:latin typeface="Times New Roman" panose="02020603050405020304" pitchFamily="18" charset="0"/>
              <a:cs typeface="宋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8780" y="3898900"/>
            <a:ext cx="3803015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1000" b="0">
                <a:latin typeface="Times New Roman" panose="02020603050405020304" pitchFamily="18" charset="0"/>
                <a:cs typeface="宋体" charset="0"/>
              </a:rPr>
              <a:t>最后又调用了另一个宏REGISTER_LAYER_CREATOR</a:t>
            </a:r>
            <a:endParaRPr lang="en-US" altLang="en-US" sz="1000" b="0">
              <a:latin typeface="Times New Roman" panose="02020603050405020304" pitchFamily="18" charset="0"/>
              <a:cs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6425" y="974725"/>
            <a:ext cx="351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——Layer的注册</a:t>
            </a:r>
            <a:endParaRPr lang="zh-CN" altLang="en-US"/>
          </a:p>
        </p:txBody>
      </p:sp>
      <p:pic>
        <p:nvPicPr>
          <p:cNvPr id="19" name="图片 4"/>
          <p:cNvPicPr>
            <a:picLocks noChangeAspect="1"/>
          </p:cNvPicPr>
          <p:nvPr/>
        </p:nvPicPr>
        <p:blipFill>
          <a:blip r:embed="rId1"/>
          <a:srcRect r="48106" b="-1818"/>
          <a:stretch>
            <a:fillRect/>
          </a:stretch>
        </p:blipFill>
        <p:spPr>
          <a:xfrm>
            <a:off x="384810" y="1675130"/>
            <a:ext cx="2609850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5"/>
          <p:cNvPicPr>
            <a:picLocks noChangeAspect="1"/>
          </p:cNvPicPr>
          <p:nvPr/>
        </p:nvPicPr>
        <p:blipFill>
          <a:blip r:embed="rId2"/>
          <a:srcRect r="12530" b="-1066"/>
          <a:stretch>
            <a:fillRect/>
          </a:stretch>
        </p:blipFill>
        <p:spPr>
          <a:xfrm>
            <a:off x="384810" y="2220595"/>
            <a:ext cx="4015740" cy="890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6"/>
          <p:cNvPicPr>
            <a:picLocks noChangeAspect="1"/>
          </p:cNvPicPr>
          <p:nvPr/>
        </p:nvPicPr>
        <p:blipFill>
          <a:blip r:embed="rId3"/>
          <a:srcRect r="8849" b="6416"/>
          <a:stretch>
            <a:fillRect/>
          </a:stretch>
        </p:blipFill>
        <p:spPr>
          <a:xfrm>
            <a:off x="398780" y="3435985"/>
            <a:ext cx="4173220" cy="379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3"/>
          <p:cNvPicPr>
            <a:picLocks noChangeAspect="1"/>
          </p:cNvPicPr>
          <p:nvPr/>
        </p:nvPicPr>
        <p:blipFill>
          <a:blip r:embed="rId4"/>
          <a:srcRect r="13143"/>
          <a:stretch>
            <a:fillRect/>
          </a:stretch>
        </p:blipFill>
        <p:spPr>
          <a:xfrm>
            <a:off x="4572000" y="1343025"/>
            <a:ext cx="3939540" cy="105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图片 10"/>
          <p:cNvPicPr>
            <a:picLocks noChangeAspect="1"/>
          </p:cNvPicPr>
          <p:nvPr/>
        </p:nvPicPr>
        <p:blipFill>
          <a:blip r:embed="rId5"/>
          <a:srcRect r="16203"/>
          <a:stretch>
            <a:fillRect/>
          </a:stretch>
        </p:blipFill>
        <p:spPr>
          <a:xfrm>
            <a:off x="4572000" y="2455545"/>
            <a:ext cx="4010660" cy="10560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713605" y="356806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en-US" sz="1200" b="0">
                <a:latin typeface="Times New Roman" panose="02020603050405020304" pitchFamily="18" charset="0"/>
                <a:cs typeface="宋体" charset="0"/>
              </a:rPr>
              <a:t>AddCreator()方法</a:t>
            </a:r>
            <a:endParaRPr lang="en-US" altLang="en-US" sz="1200" b="0">
              <a:latin typeface="Times New Roman" panose="02020603050405020304" pitchFamily="18" charset="0"/>
              <a:cs typeface="宋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664089" y="899669"/>
            <a:ext cx="2405380" cy="505460"/>
            <a:chOff x="6062702" y="1268378"/>
            <a:chExt cx="2405380" cy="505460"/>
          </a:xfrm>
        </p:grpSpPr>
        <p:sp>
          <p:nvSpPr>
            <p:cNvPr id="42" name="平行四边形 41"/>
            <p:cNvSpPr/>
            <p:nvPr/>
          </p:nvSpPr>
          <p:spPr>
            <a:xfrm>
              <a:off x="6062702" y="1268378"/>
              <a:ext cx="2405380" cy="505460"/>
            </a:xfrm>
            <a:prstGeom prst="parallelogram">
              <a:avLst>
                <a:gd name="adj" fmla="val 470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225275" y="1336473"/>
              <a:ext cx="2067560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/>
                  <a:ea typeface="思源宋体 CN Heavy"/>
                  <a:cs typeface="Times New Roman" panose="02020603050405020304" pitchFamily="18" charset="0"/>
                </a:rPr>
                <a:t>Layer中的工厂模式</a:t>
              </a:r>
              <a:endPara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6"/>
          <p:cNvSpPr txBox="1">
            <a:spLocks noChangeArrowheads="1"/>
          </p:cNvSpPr>
          <p:nvPr/>
        </p:nvSpPr>
        <p:spPr bwMode="auto">
          <a:xfrm>
            <a:off x="364796" y="313776"/>
            <a:ext cx="40157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工厂模式在Caffe源码中的应用概述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1505585"/>
            <a:ext cx="3308985" cy="2656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64210" y="4191000"/>
            <a:ext cx="2824480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00" b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宋体" charset="0"/>
                <a:hlinkClick r:id="rId2"/>
              </a:rPr>
              <a:t>solver_factory.hpp</a:t>
            </a:r>
            <a:r>
              <a:rPr lang="zh-CN" sz="1000" b="0">
                <a:cs typeface="宋体" charset="0"/>
              </a:rPr>
              <a:t>中定义了一个</a:t>
            </a:r>
            <a:r>
              <a:rPr lang="en-US" sz="1000" b="0">
                <a:latin typeface="Times New Roman" panose="02020603050405020304" pitchFamily="18" charset="0"/>
                <a:cs typeface="宋体" charset="0"/>
              </a:rPr>
              <a:t>LayerRegistry</a:t>
            </a:r>
            <a:r>
              <a:rPr lang="zh-CN" sz="1000" b="0">
                <a:cs typeface="宋体" charset="0"/>
              </a:rPr>
              <a:t>类</a:t>
            </a:r>
            <a:endParaRPr lang="zh-CN" altLang="en-US" sz="1000" b="0">
              <a:cs typeface="宋体" charset="0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/>
          <a:srcRect r="11905"/>
          <a:stretch>
            <a:fillRect/>
          </a:stretch>
        </p:blipFill>
        <p:spPr>
          <a:xfrm>
            <a:off x="4249420" y="1508760"/>
            <a:ext cx="3282950" cy="8674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249420" y="2375535"/>
            <a:ext cx="3562985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en-US" sz="1000" b="0">
                <a:latin typeface="Times New Roman" panose="02020603050405020304" pitchFamily="18" charset="0"/>
                <a:cs typeface="宋体" charset="0"/>
              </a:rPr>
              <a:t>此类的构造函数会运行LayerRegistry的AddCreator方法</a:t>
            </a:r>
            <a:endParaRPr lang="en-US" altLang="en-US" sz="1000" b="0">
              <a:latin typeface="Times New Roman" panose="02020603050405020304" pitchFamily="18" charset="0"/>
              <a:cs typeface="宋体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4"/>
          <a:srcRect r="11633"/>
          <a:stretch>
            <a:fillRect/>
          </a:stretch>
        </p:blipFill>
        <p:spPr>
          <a:xfrm>
            <a:off x="4249420" y="2656205"/>
            <a:ext cx="3365500" cy="13404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549265" y="4032250"/>
            <a:ext cx="682625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en-US" sz="1000" b="0">
                <a:latin typeface="Times New Roman" panose="02020603050405020304" pitchFamily="18" charset="0"/>
                <a:cs typeface="宋体" charset="0"/>
              </a:rPr>
              <a:t>宏定义</a:t>
            </a:r>
            <a:endParaRPr lang="en-US" altLang="en-US" sz="1000" b="0">
              <a:latin typeface="Times New Roman" panose="02020603050405020304" pitchFamily="18" charset="0"/>
              <a:cs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6425" y="974725"/>
            <a:ext cx="351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——layer_factory.hpp中的定义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"/>
          <p:cNvSpPr txBox="1">
            <a:spLocks noChangeArrowheads="1"/>
          </p:cNvSpPr>
          <p:nvPr/>
        </p:nvSpPr>
        <p:spPr bwMode="auto">
          <a:xfrm>
            <a:off x="364796" y="222336"/>
            <a:ext cx="17100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优缺点分析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思源宋体 CN Heavy"/>
              <a:ea typeface="思源宋体 CN Heavy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620" y="649301"/>
            <a:ext cx="2557780" cy="19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+mn-cs"/>
              </a:rPr>
              <a:t>Advantages and disadvantages of combination mode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entury Gothic" panose="020B0502020202020204"/>
              <a:ea typeface="方正兰亭黑_GBK"/>
              <a:cs typeface="+mn-cs"/>
            </a:endParaRPr>
          </a:p>
        </p:txBody>
      </p:sp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3516001" y="1646250"/>
            <a:ext cx="1967066" cy="19670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4187247" y="1403571"/>
            <a:ext cx="621516" cy="621516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3269330" y="2262159"/>
            <a:ext cx="621516" cy="621516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>
            <a:off x="5108223" y="2262159"/>
            <a:ext cx="621516" cy="621516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sp>
        <p:nvSpPr>
          <p:cNvPr id="21" name="椭圆 20"/>
          <p:cNvSpPr/>
          <p:nvPr>
            <p:custDataLst>
              <p:tags r:id="rId5"/>
            </p:custDataLst>
          </p:nvPr>
        </p:nvSpPr>
        <p:spPr>
          <a:xfrm>
            <a:off x="4188776" y="3234480"/>
            <a:ext cx="621516" cy="621516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思源黑体 CN Medium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325170" y="3373829"/>
            <a:ext cx="377737" cy="379408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30" name="AutoShape 37"/>
            <p:cNvSpPr/>
            <p:nvPr>
              <p:custDataLst>
                <p:tags r:id="rId6"/>
              </p:custDataLst>
            </p:nvPr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1" name="AutoShape 38"/>
            <p:cNvSpPr/>
            <p:nvPr>
              <p:custDataLst>
                <p:tags r:id="rId7"/>
              </p:custDataLst>
            </p:nvPr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2" name="AutoShape 39"/>
            <p:cNvSpPr/>
            <p:nvPr>
              <p:custDataLst>
                <p:tags r:id="rId8"/>
              </p:custDataLst>
            </p:nvPr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3" name="AutoShape 40"/>
            <p:cNvSpPr/>
            <p:nvPr>
              <p:custDataLst>
                <p:tags r:id="rId9"/>
              </p:custDataLst>
            </p:nvPr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4" name="AutoShape 41"/>
            <p:cNvSpPr/>
            <p:nvPr>
              <p:custDataLst>
                <p:tags r:id="rId10"/>
              </p:custDataLst>
            </p:nvPr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5" name="AutoShape 42"/>
            <p:cNvSpPr/>
            <p:nvPr>
              <p:custDataLst>
                <p:tags r:id="rId11"/>
              </p:custDataLst>
            </p:nvPr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36" name="AutoShape 112"/>
          <p:cNvSpPr/>
          <p:nvPr>
            <p:custDataLst>
              <p:tags r:id="rId12"/>
            </p:custDataLst>
          </p:nvPr>
        </p:nvSpPr>
        <p:spPr bwMode="auto">
          <a:xfrm>
            <a:off x="3377994" y="2384765"/>
            <a:ext cx="379408" cy="37773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思源黑体 CN Medium"/>
              <a:cs typeface="+mn-cs"/>
              <a:sym typeface="Gill Sans" panose="020B0502020104020203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05754" y="2384237"/>
            <a:ext cx="259855" cy="37879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8" name="AutoShape 113"/>
            <p:cNvSpPr/>
            <p:nvPr>
              <p:custDataLst>
                <p:tags r:id="rId13"/>
              </p:custDataLst>
            </p:nvPr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39" name="AutoShape 114"/>
            <p:cNvSpPr/>
            <p:nvPr>
              <p:custDataLst>
                <p:tags r:id="rId14"/>
              </p:custDataLst>
            </p:nvPr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4353117" y="1548766"/>
            <a:ext cx="334533" cy="33453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" name="AutoShape 126"/>
            <p:cNvSpPr/>
            <p:nvPr>
              <p:custDataLst>
                <p:tags r:id="rId15"/>
              </p:custDataLst>
            </p:nvPr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5" name="AutoShape 127"/>
            <p:cNvSpPr/>
            <p:nvPr>
              <p:custDataLst>
                <p:tags r:id="rId16"/>
              </p:custDataLst>
            </p:nvPr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思源黑体 CN Medium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190" y="1210310"/>
            <a:ext cx="906780" cy="419735"/>
            <a:chOff x="6062702" y="1550318"/>
            <a:chExt cx="2077687" cy="419786"/>
          </a:xfrm>
        </p:grpSpPr>
        <p:sp>
          <p:nvSpPr>
            <p:cNvPr id="7" name="平行四边形 6"/>
            <p:cNvSpPr/>
            <p:nvPr>
              <p:custDataLst>
                <p:tags r:id="rId17"/>
              </p:custDataLst>
            </p:nvPr>
          </p:nvSpPr>
          <p:spPr>
            <a:xfrm>
              <a:off x="6062702" y="1550318"/>
              <a:ext cx="2077687" cy="419786"/>
            </a:xfrm>
            <a:prstGeom prst="parallelogram">
              <a:avLst>
                <a:gd name="adj" fmla="val 470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8"/>
              </p:custDataLst>
            </p:nvPr>
          </p:nvSpPr>
          <p:spPr bwMode="auto">
            <a:xfrm>
              <a:off x="6315866" y="1572545"/>
              <a:ext cx="1722676" cy="3683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/>
                  <a:ea typeface="思源宋体 CN Heavy"/>
                  <a:cs typeface="Times New Roman" panose="02020603050405020304" pitchFamily="18" charset="0"/>
                </a:rPr>
                <a:t>优点</a:t>
              </a:r>
              <a:endParaRPr kumimoji="0" lang="zh-CN" altLang="en-US" sz="1800" b="0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58535" y="1181100"/>
            <a:ext cx="906780" cy="419735"/>
            <a:chOff x="6062702" y="1550318"/>
            <a:chExt cx="2077687" cy="419786"/>
          </a:xfrm>
        </p:grpSpPr>
        <p:sp>
          <p:nvSpPr>
            <p:cNvPr id="10" name="平行四边形 9"/>
            <p:cNvSpPr/>
            <p:nvPr>
              <p:custDataLst>
                <p:tags r:id="rId19"/>
              </p:custDataLst>
            </p:nvPr>
          </p:nvSpPr>
          <p:spPr>
            <a:xfrm>
              <a:off x="6062702" y="1550318"/>
              <a:ext cx="2077687" cy="419786"/>
            </a:xfrm>
            <a:prstGeom prst="parallelogram">
              <a:avLst>
                <a:gd name="adj" fmla="val 470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20"/>
              </p:custDataLst>
            </p:nvPr>
          </p:nvSpPr>
          <p:spPr bwMode="auto">
            <a:xfrm>
              <a:off x="6315866" y="1572545"/>
              <a:ext cx="1722676" cy="3683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/>
                  <a:ea typeface="思源宋体 CN Heavy"/>
                  <a:cs typeface="Times New Roman" panose="02020603050405020304" pitchFamily="18" charset="0"/>
                </a:rPr>
                <a:t>缺点</a:t>
              </a:r>
              <a:endParaRPr kumimoji="0" lang="zh-CN" altLang="en-US" sz="1800" b="0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矩形 11"/>
          <p:cNvSpPr/>
          <p:nvPr>
            <p:custDataLst>
              <p:tags r:id="rId21"/>
            </p:custDataLst>
          </p:nvPr>
        </p:nvSpPr>
        <p:spPr>
          <a:xfrm>
            <a:off x="5777230" y="1862455"/>
            <a:ext cx="2433955" cy="2190750"/>
          </a:xfrm>
          <a:prstGeom prst="rect">
            <a:avLst/>
          </a:prstGeom>
        </p:spPr>
        <p:txBody>
          <a:bodyPr wrap="square">
            <a:noAutofit/>
          </a:bodyPr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en-US" altLang="zh-CN" sz="120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增加新的产品需要定义一个新的具体工厂和具体产品，使得系统中的类数量增加，增加了系统的复杂度。</a:t>
            </a:r>
            <a:endParaRPr lang="en-US" altLang="zh-CN" sz="120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2"/>
            </p:custDataLst>
          </p:nvPr>
        </p:nvSpPr>
        <p:spPr>
          <a:xfrm>
            <a:off x="675005" y="1862455"/>
            <a:ext cx="2433955" cy="2190750"/>
          </a:xfrm>
          <a:prstGeom prst="rect">
            <a:avLst/>
          </a:prstGeom>
        </p:spPr>
        <p:txBody>
          <a:bodyPr wrap="square">
            <a:noAutofit/>
          </a:bodyPr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创建对象只需知道其类型。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扩展性好，想增加一个产品，只需增加一个工厂类。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调用者只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需要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关心产品的接口，不关心产品的具体实现。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思源宋体 CN Heavy">
      <a:majorFont>
        <a:latin typeface="Century Gothic"/>
        <a:ea typeface="思源宋体 CN Heavy"/>
        <a:cs typeface=""/>
      </a:majorFont>
      <a:minorFont>
        <a:latin typeface="Calibri Light"/>
        <a:ea typeface="思源黑体 CN Medium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5146</Words>
  <Application>WPS 演示</Application>
  <PresentationFormat>全屏显示(16:9)</PresentationFormat>
  <Paragraphs>365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51" baseType="lpstr">
      <vt:lpstr>Arial</vt:lpstr>
      <vt:lpstr>宋体</vt:lpstr>
      <vt:lpstr>Wingdings</vt:lpstr>
      <vt:lpstr>Century Gothic</vt:lpstr>
      <vt:lpstr>苹方-简</vt:lpstr>
      <vt:lpstr>思源黑体 CN Medium</vt:lpstr>
      <vt:lpstr>Calibri Light</vt:lpstr>
      <vt:lpstr>思源宋体 CN Heavy</vt:lpstr>
      <vt:lpstr>Times New Roman</vt:lpstr>
      <vt:lpstr>汉仪书宋二KW</vt:lpstr>
      <vt:lpstr>微软雅黑</vt:lpstr>
      <vt:lpstr>Calibri</vt:lpstr>
      <vt:lpstr>Gill Sans</vt:lpstr>
      <vt:lpstr>Calibri Light</vt:lpstr>
      <vt:lpstr>方正宋刻本秀楷简体</vt:lpstr>
      <vt:lpstr>方正兰亭黑_GBK</vt:lpstr>
      <vt:lpstr>Helvetica Neue</vt:lpstr>
      <vt:lpstr>宋体</vt:lpstr>
      <vt:lpstr>汉仪中黑KW</vt:lpstr>
      <vt:lpstr>汉仪旗黑</vt:lpstr>
      <vt:lpstr>Arial Unicode MS</vt:lpstr>
      <vt:lpstr>仿宋</vt:lpstr>
      <vt:lpstr>华光中楷_CNKI</vt:lpstr>
      <vt:lpstr>汉仪楷体简</vt:lpstr>
      <vt:lpstr>方正仿宋_GBK</vt:lpstr>
      <vt:lpstr>思源黑体 CN Medium</vt:lpstr>
      <vt:lpstr>思源宋体 CN Heavy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焦骜</cp:lastModifiedBy>
  <cp:revision>11</cp:revision>
  <dcterms:created xsi:type="dcterms:W3CDTF">2023-11-01T10:32:52Z</dcterms:created>
  <dcterms:modified xsi:type="dcterms:W3CDTF">2023-11-01T10:32:52Z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D0C151FFD9F5F9F5CF7B36654C006859_43</vt:lpwstr>
  </property>
  <property fmtid="{D5CDD505-2E9C-101B-9397-08002B2CF9AE}" pid="3" name="KSOProductBuildVer">
    <vt:lpwstr>2052-6.2.2.8394</vt:lpwstr>
  </property>
</Properties>
</file>