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728" r:id="rId3"/>
    <p:sldId id="829" r:id="rId4"/>
    <p:sldId id="830" r:id="rId5"/>
    <p:sldId id="729" r:id="rId6"/>
    <p:sldId id="730" r:id="rId7"/>
    <p:sldId id="817" r:id="rId8"/>
    <p:sldId id="731" r:id="rId9"/>
    <p:sldId id="831" r:id="rId10"/>
    <p:sldId id="732" r:id="rId11"/>
    <p:sldId id="733" r:id="rId12"/>
    <p:sldId id="734" r:id="rId13"/>
    <p:sldId id="735" r:id="rId14"/>
    <p:sldId id="832" r:id="rId15"/>
    <p:sldId id="818" r:id="rId16"/>
    <p:sldId id="833" r:id="rId17"/>
    <p:sldId id="819" r:id="rId18"/>
    <p:sldId id="834" r:id="rId19"/>
    <p:sldId id="821" r:id="rId20"/>
    <p:sldId id="835" r:id="rId21"/>
    <p:sldId id="820" r:id="rId22"/>
    <p:sldId id="836" r:id="rId23"/>
    <p:sldId id="822" r:id="rId24"/>
    <p:sldId id="837" r:id="rId25"/>
    <p:sldId id="823" r:id="rId26"/>
    <p:sldId id="839" r:id="rId27"/>
    <p:sldId id="840" r:id="rId28"/>
    <p:sldId id="841" r:id="rId29"/>
    <p:sldId id="838" r:id="rId30"/>
    <p:sldId id="824" r:id="rId31"/>
    <p:sldId id="826" r:id="rId32"/>
    <p:sldId id="827" r:id="rId33"/>
    <p:sldId id="825" r:id="rId34"/>
    <p:sldId id="842" r:id="rId35"/>
    <p:sldId id="27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/>
    <p:restoredTop sz="79647"/>
  </p:normalViewPr>
  <p:slideViewPr>
    <p:cSldViewPr snapToGrid="0" snapToObjects="1">
      <p:cViewPr varScale="1">
        <p:scale>
          <a:sx n="84" d="100"/>
          <a:sy n="8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519D-2881-364D-8E5C-6DC98B306E1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771A4-9957-BE45-94DE-8292ACAABA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8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93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 the data into subsets, computes summary statistics for each, and returns the result in a convenient form.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这个函数的功能比较强大，它首先将数据进行分组（按行），然后对每组数据进行函数统计，最后把结果组合成一个比较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的表格返回。根据数据对象不同，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函数有三种用法，分别应用于数据框（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data.frame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）、公式（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）和时间序列（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49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 the data into subsets, computes summary statistics for each, and returns the result in a convenient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65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Splits the data into subsets, computes summary statistics for each, and returns the result in a convenient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1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30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65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(1)FLASE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（假）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表示逻辑假，是存在的真实值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。计算时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被当做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（缺失值）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表示数据集中的该数据遗失、不存在。在针对具有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的数据集进行函数操作的时候，该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参与运算，如。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x&lt;-c(1,2,3,NA,4)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mean(x)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NA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如果想去除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的影响，需要显式告知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mean(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x,na.rm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(3)NULL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表示未知的状态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它不会在计算之中。例如，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x&lt;-c(1,2,3,NULL,4)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，结果为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：无意义的数，比如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sqrt(-2)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0/0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51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Is.na</a:t>
            </a:r>
            <a:r>
              <a:rPr lang="zh-CN" altLang="en-US" dirty="0"/>
              <a:t>（</a:t>
            </a:r>
            <a:r>
              <a:rPr lang="en-US" altLang="zh-CN" dirty="0"/>
              <a:t>vector,</a:t>
            </a:r>
            <a:r>
              <a:rPr lang="zh-CN" altLang="en-US" dirty="0"/>
              <a:t> </a:t>
            </a:r>
            <a:r>
              <a:rPr lang="en-US" altLang="zh-CN" dirty="0" err="1"/>
              <a:t>data.frame</a:t>
            </a:r>
            <a:r>
              <a:rPr lang="zh-CN" altLang="en-US" dirty="0"/>
              <a:t>等： 对每个元素进行判断，是</a:t>
            </a:r>
            <a:r>
              <a:rPr lang="en-US" altLang="zh-CN" dirty="0"/>
              <a:t>NA</a:t>
            </a:r>
            <a:r>
              <a:rPr lang="zh-CN" altLang="en-US" dirty="0"/>
              <a:t>判断为</a:t>
            </a:r>
            <a:r>
              <a:rPr lang="en-US" altLang="zh-CN" dirty="0"/>
              <a:t>TRUE</a:t>
            </a:r>
          </a:p>
          <a:p>
            <a:r>
              <a:rPr lang="en-US" altLang="zh-CN" dirty="0" err="1"/>
              <a:t>Complete.case</a:t>
            </a:r>
            <a:r>
              <a:rPr lang="zh-CN" altLang="en-US" dirty="0"/>
              <a:t>（</a:t>
            </a:r>
            <a:r>
              <a:rPr lang="en-US" altLang="zh-CN" dirty="0"/>
              <a:t>vector,</a:t>
            </a:r>
            <a:r>
              <a:rPr lang="zh-CN" altLang="en-US" dirty="0"/>
              <a:t> </a:t>
            </a:r>
            <a:r>
              <a:rPr lang="en-US" altLang="zh-CN" dirty="0" err="1"/>
              <a:t>data.frame</a:t>
            </a:r>
            <a:r>
              <a:rPr lang="zh-CN" altLang="en-US" dirty="0"/>
              <a:t>等：对每个</a:t>
            </a:r>
            <a:r>
              <a:rPr lang="en-US" altLang="zh-CN" dirty="0"/>
              <a:t>case</a:t>
            </a:r>
            <a:r>
              <a:rPr lang="zh-CN" altLang="en-US" dirty="0"/>
              <a:t>（如</a:t>
            </a:r>
            <a:r>
              <a:rPr lang="en-US" altLang="zh-CN" dirty="0" err="1"/>
              <a:t>data.frame</a:t>
            </a:r>
            <a:r>
              <a:rPr lang="zh-CN" altLang="en-US"/>
              <a:t>的每一行）进行</a:t>
            </a:r>
            <a:r>
              <a:rPr lang="zh-CN" altLang="en-US" dirty="0"/>
              <a:t>判断，不存在</a:t>
            </a:r>
            <a:r>
              <a:rPr lang="en-US" altLang="zh-CN" dirty="0"/>
              <a:t>NA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3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数据重复检测函数包括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duplicated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对于一个向量管用，对于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那些就不管用了。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duplicated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函数是一个可以用来解决向量或者数据框重复值的函数，它会返回一个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的向量，以标注该索引所对应的值是否是前面数据所重复的值。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21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数据的中心化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data-mean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数据的标准化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(data-mean)/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(center=TRUE)</a:t>
            </a:r>
          </a:p>
          <a:p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x/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sqrt(sum(x^2)/(n-1))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root-mean-square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sqrt(sum(x^2)/(n-1))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center=FALSE)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(3)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小数定标规范化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移动变量的小数点位置来将变量映射到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[-1,1]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it-IT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digits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= 4)   #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控制输出结果的有效位数</a:t>
            </a:r>
            <a:r>
              <a:rPr lang="it-IT" altLang="zh-CN" dirty="0"/>
              <a:t>  </a:t>
            </a:r>
            <a:endParaRPr lang="zh-CN" altLang="zh-CN" dirty="0"/>
          </a:p>
          <a:p>
            <a:endParaRPr lang="zh-CN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9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训练数据集：用于建模；</a:t>
            </a:r>
          </a:p>
          <a:p>
            <a:pPr algn="just"/>
            <a:r>
              <a:rPr lang="pt-BR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验证数据集：用于模型评估，这一过程会导致模型调整，或参数设置，一旦评估的模型满足期待的性能，就可以用于测试集；</a:t>
            </a:r>
          </a:p>
          <a:p>
            <a:pPr algn="just"/>
            <a:r>
              <a:rPr lang="pt-BR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测试数据集：是所谓的外样本集（不可见的观测数据），随机从数据集中选取的观测数据，但在建模中不能使用，重要的是要确保模型是无偏估计。</a:t>
            </a:r>
            <a:endParaRPr lang="zh-CN" altLang="zh-CN" sz="1200" dirty="0"/>
          </a:p>
          <a:p>
            <a:pPr algn="just"/>
            <a:endParaRPr lang="zh-CN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5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 #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 含有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v1,v2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两列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data[sort(data$v1,index.return=TRUE)$ix,]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,v1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须为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as.numeric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29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 边际频数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第</a:t>
            </a:r>
            <a:r>
              <a:rPr lang="en-US" altLang="zh-CN" dirty="0"/>
              <a:t>1</a:t>
            </a:r>
            <a:r>
              <a:rPr lang="zh-CN" altLang="en-US" dirty="0"/>
              <a:t>个变量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第</a:t>
            </a:r>
            <a:r>
              <a:rPr lang="en-US" altLang="zh-CN" dirty="0"/>
              <a:t>2</a:t>
            </a:r>
            <a:r>
              <a:rPr lang="zh-CN" altLang="en-US" dirty="0"/>
              <a:t>个变量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21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增加边际和</a:t>
            </a:r>
            <a:endParaRPr lang="en-US" altLang="zh-CN" dirty="0"/>
          </a:p>
          <a:p>
            <a:r>
              <a:rPr lang="en-US" altLang="zh-CN" dirty="0"/>
              <a:t>1:</a:t>
            </a:r>
            <a:r>
              <a:rPr lang="zh-CN" altLang="en-US" dirty="0"/>
              <a:t> 列和</a:t>
            </a:r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/>
              <a:t> 行和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771A4-9957-BE45-94DE-8292ACAABA3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14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A0B-D013-4F07-80AC-CA47C8F94CA0}" type="datetimeFigureOut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BA7-3816-42AE-A7C0-0A49797829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6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A0B-D013-4F07-80AC-CA47C8F94CA0}" type="datetimeFigureOut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BA7-3816-42AE-A7C0-0A49797829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flipV="1">
            <a:off x="-9803" y="-5"/>
            <a:ext cx="8925203" cy="2514605"/>
          </a:xfrm>
          <a:prstGeom prst="rtTriangl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2956-A79D-4828-91C6-F5D9E5E16E92}" type="datetime1">
              <a:rPr lang="zh-CN" altLang="en-US"/>
              <a:pPr>
                <a:defRPr/>
              </a:pPr>
              <a:t>2021/9/27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526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412876"/>
            <a:ext cx="5232400" cy="4606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412876"/>
            <a:ext cx="5232400" cy="2227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792538"/>
            <a:ext cx="5232400" cy="2227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60ED8-A328-4C01-ABDB-DE30CC322BF2}" type="datetime1">
              <a:rPr lang="zh-CN" altLang="en-US"/>
              <a:pPr>
                <a:defRPr/>
              </a:pPr>
              <a:t>2021/9/27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72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D3C6-6C5A-4F7D-943D-B377F414A104}" type="datetime1">
              <a:rPr lang="zh-CN" altLang="en-US"/>
              <a:pPr>
                <a:defRPr/>
              </a:pPr>
              <a:t>2021/9/27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638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6A0B-D013-4F07-80AC-CA47C8F94CA0}" type="datetimeFigureOut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0BA7-3816-42AE-A7C0-0A49797829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121740" y="602219"/>
            <a:ext cx="5084620" cy="7422945"/>
            <a:chOff x="8151721" y="291298"/>
            <a:chExt cx="5084620" cy="7422945"/>
          </a:xfrm>
        </p:grpSpPr>
        <p:sp>
          <p:nvSpPr>
            <p:cNvPr id="8" name="矩形 7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0603">
            <a:off x="-633188" y="2335961"/>
            <a:ext cx="6195497" cy="61490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40110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gaozhen@tongji.edu.c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30B26F-9197-364D-852C-9C15BC045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统计分析与建模 </a:t>
            </a:r>
            <a:endParaRPr kumimoji="1"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44A07BC-60B2-1442-A415-3423F3FA2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高珍</a:t>
            </a:r>
            <a:endParaRPr kumimoji="1" lang="en-US" altLang="zh-CN" dirty="0"/>
          </a:p>
          <a:p>
            <a:r>
              <a:rPr kumimoji="1" lang="en-US" altLang="zh-CN" dirty="0" err="1"/>
              <a:t>gaozhen@tongji.edu.cn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7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9722-D8F5-EC43-9CD9-6387EBF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4ED8-D0A7-8E4F-B9FC-BB50D74B8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异常值（离群点）是指测量数据中的随机错误或偏差，包括错误值或偏离均值的孤立点值。在数据处理中，异常值会极大的影响回归或分类的效果。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为了避免异常值造成的损失，需要在数据预处理阶段进行异常值检测。另外，某些情况下，异常值检测也可能是研究的目的，如数据造假的发现、电脑入侵检测等。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0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DD00D-4E7E-3848-BB3C-F06BF0952804}"/>
              </a:ext>
            </a:extLst>
          </p:cNvPr>
          <p:cNvSpPr txBox="1"/>
          <p:nvPr/>
        </p:nvSpPr>
        <p:spPr>
          <a:xfrm>
            <a:off x="1111712" y="1626495"/>
            <a:ext cx="996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在一条数轴上，以数据的上下四分位数（</a:t>
            </a:r>
            <a:r>
              <a:rPr lang="en-US" altLang="zh-CN" sz="2000" dirty="0"/>
              <a:t>Q1-Q3</a:t>
            </a:r>
            <a:r>
              <a:rPr lang="zh-CN" altLang="zh-CN" sz="2000" dirty="0"/>
              <a:t>）为界画一个矩形盒子（中间</a:t>
            </a:r>
            <a:r>
              <a:rPr lang="en-US" altLang="zh-CN" sz="2000" dirty="0"/>
              <a:t>50%</a:t>
            </a:r>
            <a:r>
              <a:rPr lang="zh-CN" altLang="zh-CN" sz="2000" dirty="0"/>
              <a:t>的数据落在盒内）；在数据的中位数位置画一条线段为中位线；默认延长线不超过盒长的</a:t>
            </a:r>
            <a:r>
              <a:rPr lang="en-US" altLang="zh-CN" sz="2000" dirty="0"/>
              <a:t>1.5</a:t>
            </a:r>
            <a:r>
              <a:rPr lang="zh-CN" altLang="zh-CN" sz="2000" dirty="0"/>
              <a:t>倍，延长线之外的点认为是异常值（用○标记）</a:t>
            </a:r>
          </a:p>
        </p:txBody>
      </p:sp>
      <p:pic>
        <p:nvPicPr>
          <p:cNvPr id="6" name="图片 12">
            <a:extLst>
              <a:ext uri="{FF2B5EF4-FFF2-40B4-BE49-F238E27FC236}">
                <a16:creationId xmlns:a16="http://schemas.microsoft.com/office/drawing/2014/main" id="{B53D5352-66DB-CF43-959B-362DDF297D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3" y="3151034"/>
            <a:ext cx="4330837" cy="208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487D9-A3F8-D643-B65F-64627D90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95" y="2642158"/>
            <a:ext cx="5816600" cy="30988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A41BCA0-7FF2-D144-A680-0C14988E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箱线图检测离群点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boxplot.stats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1D0F5-1EB1-BC46-8F1E-D3962892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03" y="1543204"/>
            <a:ext cx="4782145" cy="48891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D05489F-FBCE-5C4D-9F46-28FF86B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散点图检测离群点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boxplot.stats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FD04-8DBA-1E40-ADA3-53F0694B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聚类方法检测异常值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8A6E2-575E-7548-B8E1-37677994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26414" cy="44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数据去重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8B0B-12D4-DF4B-91FF-47FC30E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数据去重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B8F3-48C4-A44C-8639-992300DF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unique()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duplicated()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36E77-E16C-3048-AE23-8201C38F24E7}"/>
              </a:ext>
            </a:extLst>
          </p:cNvPr>
          <p:cNvSpPr/>
          <p:nvPr/>
        </p:nvSpPr>
        <p:spPr>
          <a:xfrm>
            <a:off x="962185" y="2985631"/>
            <a:ext cx="92047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(1)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建立是否重复索引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index&lt;-duplicated(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data.set$Ensembl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index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 [1] FALSE  TRUE FALSE  TRUE  TRUE  TRUE  TRUE  TRUE  TRUE FALSE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(2)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去掉重复行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data.set2&lt;-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data.set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[!index,]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1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数据规范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9107-0A7A-B64B-A7ED-55531D9A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数据规范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BFDEE-0435-DB44-BDCE-19B202F2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91" y="0"/>
            <a:ext cx="611505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5B825B-1E8E-6143-95F8-174869BE27B7}"/>
                  </a:ext>
                </a:extLst>
              </p:cNvPr>
              <p:cNvSpPr/>
              <p:nvPr/>
            </p:nvSpPr>
            <p:spPr>
              <a:xfrm>
                <a:off x="838200" y="1690688"/>
                <a:ext cx="6096000" cy="45411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(1)</a:t>
                </a:r>
                <a:r>
                  <a:rPr lang="zh-C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数据的中心化</a:t>
                </a:r>
              </a:p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scale(data, center=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T,scale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=F)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(2)</a:t>
                </a:r>
                <a:r>
                  <a:rPr lang="zh-C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数据的标准化</a:t>
                </a:r>
              </a:p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scale(data, center=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T,scale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scale(data, center=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F,scale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(3)</a:t>
                </a:r>
                <a:r>
                  <a:rPr lang="zh-C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小数定标规范化</a:t>
                </a:r>
              </a:p>
              <a:p>
                <a:r>
                  <a:rPr lang="zh-CN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移动变量的小数点位置来将变量映射到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[-1,1]</a:t>
                </a:r>
                <a:endParaRPr lang="zh-C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it-IT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options</a:t>
                </a:r>
                <a:r>
                  <a:rPr lang="it-IT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it-IT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digits</a:t>
                </a:r>
                <a:r>
                  <a:rPr lang="it-IT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= 4)   #</a:t>
                </a:r>
                <a:r>
                  <a:rPr lang="zh-CN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控制输出结果的有效位数</a:t>
                </a:r>
                <a:r>
                  <a:rPr lang="it-IT" altLang="zh-CN" dirty="0"/>
                  <a:t>  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5B825B-1E8E-6143-95F8-174869BE2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096000" cy="4541180"/>
              </a:xfrm>
              <a:prstGeom prst="rect">
                <a:avLst/>
              </a:prstGeom>
              <a:blipFill>
                <a:blip r:embed="rId4"/>
                <a:stretch>
                  <a:fillRect l="-832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0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数据采样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0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B14B-8320-7345-8D11-BFDF000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数据采样</a:t>
            </a:r>
            <a:r>
              <a:rPr lang="en-US" altLang="zh-CN"/>
              <a:t>(sample)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56AAA-C818-8742-98AA-279EBF46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690688"/>
            <a:ext cx="5283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9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数据过滤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数据排序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2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513-4D64-3745-B00F-9EFEC81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A095-42F2-4244-A7DE-B6D20672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ort</a:t>
            </a:r>
            <a:r>
              <a:rPr lang="en-US" altLang="zh-CN" dirty="0"/>
              <a:t>()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BB54-73AE-E341-9B67-40DA1589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6963"/>
            <a:ext cx="565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数据向量化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73E7-103F-2246-B298-AF4AE1AC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数据向量化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4183-390A-7C4D-AC48-50939A15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78" y="3098863"/>
            <a:ext cx="5320331" cy="2870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BED5BA-6C50-2B46-A967-BD32B661CEA8}"/>
              </a:ext>
            </a:extLst>
          </p:cNvPr>
          <p:cNvSpPr/>
          <p:nvPr/>
        </p:nvSpPr>
        <p:spPr>
          <a:xfrm>
            <a:off x="6096000" y="1879250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 err="1"/>
              <a:t>unlist</a:t>
            </a:r>
            <a:r>
              <a:rPr lang="en-US" altLang="zh-CN" sz="25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26220-EDF1-A04E-9A44-24049B373B37}"/>
              </a:ext>
            </a:extLst>
          </p:cNvPr>
          <p:cNvSpPr/>
          <p:nvPr/>
        </p:nvSpPr>
        <p:spPr>
          <a:xfrm>
            <a:off x="1560162" y="1879250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 err="1"/>
              <a:t>as.vector</a:t>
            </a:r>
            <a:r>
              <a:rPr lang="en-US" altLang="zh-CN" sz="25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3D910-437B-F04B-B3DA-7387C39C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62" y="3098863"/>
            <a:ext cx="2832100" cy="2057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F83BA2-7421-2247-B3FD-F6778CF68406}"/>
              </a:ext>
            </a:extLst>
          </p:cNvPr>
          <p:cNvSpPr/>
          <p:nvPr/>
        </p:nvSpPr>
        <p:spPr>
          <a:xfrm>
            <a:off x="8243992" y="1933110"/>
            <a:ext cx="369763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unlist</a:t>
            </a:r>
            <a:r>
              <a:rPr lang="en-US" dirty="0">
                <a:solidFill>
                  <a:srgbClr val="000000"/>
                </a:solidFill>
                <a:latin typeface="SF Pro Text"/>
              </a:rPr>
              <a:t> simplifies it to produce a vector which contains all the atomic components which occur in 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2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列联表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5174-AD5E-8C49-AB54-43DE3BA3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ED4B-01EB-5542-A201-77D27AED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98019-C4AC-8343-9D87-188BD73F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23" y="2435965"/>
            <a:ext cx="42418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B89E0-74BD-FD4F-B39E-3C2C9895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435965"/>
            <a:ext cx="5029200" cy="386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1FB53-39A5-D14A-B89B-962E37B6E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163" y="455613"/>
            <a:ext cx="2004060" cy="18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4E5E-E0C0-BA4E-BAD9-14EC43A6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9E578-42CC-2F4B-B2A8-434937B1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13400" cy="509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C541C-3EBF-F747-821E-E55BCD8D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60" y="1746671"/>
            <a:ext cx="3975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658B-6B51-6B4E-991A-801A5C64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B461-273B-4548-8822-96EE610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" y="2309716"/>
            <a:ext cx="5499100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4E6E-BEB4-B74A-AAB7-2971C36BD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58" y="760316"/>
            <a:ext cx="5461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EF4-B6BD-984D-ABFF-BD61C6B9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列联表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949B8-24F8-A842-A9E9-A6122151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1" y="1491602"/>
            <a:ext cx="5537200" cy="454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C5AC1-2F22-4C48-B907-ABB7E7D8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21" y="1491601"/>
            <a:ext cx="5944511" cy="45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4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分组汇总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FB20-D630-3249-95C6-CC67C340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数据过滤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BB93-8372-364D-8819-718129BC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which()</a:t>
            </a:r>
            <a:r>
              <a:rPr lang="zh-CN" altLang="en-US" dirty="0"/>
              <a:t>、</a:t>
            </a:r>
            <a:r>
              <a:rPr lang="en-US" altLang="zh-CN" dirty="0"/>
              <a:t>subset()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C3E5C-0BB4-D84D-8864-42F1F53C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2438400"/>
            <a:ext cx="5473700" cy="387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97B4B-C757-B742-881D-1B6646F0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5" y="2438400"/>
            <a:ext cx="5991385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96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AF26-0FCA-ED4E-9400-21DA288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4280-8480-8B4D-B951-CB3621C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aggregate(x, by, FUN, ...)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654FA-7892-554A-B5B4-37416287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5" y="2473174"/>
            <a:ext cx="8365210" cy="39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7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AF26-0FCA-ED4E-9400-21DA288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4280-8480-8B4D-B951-CB3621C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aggregate(x, by, FUN, ...)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70038-E81E-9644-BF7F-3016E3BF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4" y="2373931"/>
            <a:ext cx="10744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AF26-0FCA-ED4E-9400-21DA288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4280-8480-8B4D-B951-CB3621C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aggregate(x, by, FUN, ...)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31783-1489-4E41-8CCA-1F26A073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585"/>
            <a:ext cx="5514147" cy="3975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488EB-CB9C-074C-9E72-0EE5684E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81" y="2336584"/>
            <a:ext cx="4933099" cy="39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0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D882-B4C9-E24A-AEC6-309C929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分组汇总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510D-EA97-5A45-9B63-A4E22753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formula, data, FUN, ...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6F145-3529-E14D-A572-CC006DD9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09" y="2366456"/>
            <a:ext cx="4055822" cy="2309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6D4D2-9F67-EE43-BCA9-67FA6E0A6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284" y="2366456"/>
            <a:ext cx="4031174" cy="2231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9EEF5D-2B3B-C24B-A921-482CFE693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873" y="4675548"/>
            <a:ext cx="3883294" cy="1993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94D3B-9AFC-0345-99D6-ABD42E590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840" y="4675548"/>
            <a:ext cx="3946647" cy="30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4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61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3695" y="3424941"/>
            <a:ext cx="13100092" cy="197167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F1C4D7-C607-4DDD-8737-4A096DE11B4D}"/>
              </a:ext>
            </a:extLst>
          </p:cNvPr>
          <p:cNvSpPr txBox="1"/>
          <p:nvPr/>
        </p:nvSpPr>
        <p:spPr>
          <a:xfrm>
            <a:off x="0" y="1933575"/>
            <a:ext cx="12192000" cy="1015663"/>
          </a:xfrm>
          <a:prstGeom prst="rect">
            <a:avLst/>
          </a:prstGeom>
          <a:solidFill>
            <a:schemeClr val="tx1">
              <a:alpha val="52000"/>
            </a:schemeClr>
          </a:solidFill>
          <a:effectLst>
            <a:outerShdw blurRad="50800" dist="50800" dir="5400000" algn="ctr" rotWithShape="0">
              <a:schemeClr val="tx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5" name="文本框 19">
            <a:extLst>
              <a:ext uri="{FF2B5EF4-FFF2-40B4-BE49-F238E27FC236}">
                <a16:creationId xmlns:a16="http://schemas.microsoft.com/office/drawing/2014/main" id="{2F258B35-4B4C-4BC1-A550-D97FFF82122D}"/>
              </a:ext>
            </a:extLst>
          </p:cNvPr>
          <p:cNvSpPr txBox="1"/>
          <p:nvPr/>
        </p:nvSpPr>
        <p:spPr>
          <a:xfrm>
            <a:off x="1862323" y="4762924"/>
            <a:ext cx="92821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644261"/>
            <a:ext cx="12191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 珍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zh-CN" altLang="en-US" sz="2600" b="1" dirty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同 济 大 学 软 件 学 院</a:t>
            </a: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gaozhen@tongji.edu.cn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840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缺失值处理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异常值处理</a:t>
            </a:r>
            <a:endParaRPr lang="en-US" altLang="zh-CN" dirty="0"/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0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B791-1BAF-2C43-B8DE-33C4C5EC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BC76-EA4A-6343-8DED-A3B4759B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一些特殊的数：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(1)FLASE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（假）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(2)NA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（缺失值）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：参与计算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(3)NULL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：不参与计算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无意义的数，比如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sqrt(-2)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0F161-8E7B-5F4C-8065-F2EB7E3D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13" y="1368199"/>
            <a:ext cx="2171700" cy="4808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23B8A-D08D-3744-A2C5-AB7479D40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081" y="1368199"/>
            <a:ext cx="1892300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8DD70-EA7E-804A-944C-F5AD5C168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732" y="3990611"/>
            <a:ext cx="18923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65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4B37-30FE-9B41-9A48-FBDB8B05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缺失值检测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A57-443C-8343-A10E-65FCDB42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是否缺失值的函数是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is.na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否则返回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是否完整的函数是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complete.cases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summary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可以显示每个变量的缺失值数量。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④返回数据缺失模式使用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包中的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md.pattern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函数。</a:t>
            </a:r>
            <a:endParaRPr lang="zh-CN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0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B00-C239-3743-AFD4-8666038E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07DB-0665-1141-9BF1-B317DA4E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对于缺失数据通常有三种方法：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：当缺失数据较少时直接删除相应样本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：对缺失数据进行插补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fr-FR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：使用对缺失数据不敏感的分析方法，如决策树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FA118-B240-7B43-90CF-D6E79A98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3289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7618-4FB4-BE45-A189-12F929CB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缺失值检测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72F4-F23B-C245-8FCB-ED9D191E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40065-16F0-D046-A4D0-D496B3A7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3" y="1690688"/>
            <a:ext cx="3695920" cy="4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D3EE-E494-A244-B1F6-8D7D4A16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B9C4-18FE-C848-839F-021B8B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数据过滤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异常值处理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数据去重</a:t>
            </a:r>
            <a:endParaRPr lang="en-US" altLang="zh-CN" dirty="0"/>
          </a:p>
          <a:p>
            <a:r>
              <a:rPr lang="zh-CN" altLang="en-US" dirty="0"/>
              <a:t>数据规范</a:t>
            </a:r>
            <a:endParaRPr lang="en-US" altLang="zh-CN" dirty="0"/>
          </a:p>
          <a:p>
            <a:r>
              <a:rPr lang="zh-CN" altLang="en-US" dirty="0"/>
              <a:t>数据采样</a:t>
            </a:r>
            <a:endParaRPr lang="en-US" altLang="zh-CN" dirty="0"/>
          </a:p>
          <a:p>
            <a:r>
              <a:rPr lang="zh-CN" altLang="en-US" dirty="0"/>
              <a:t>数据排序</a:t>
            </a:r>
            <a:endParaRPr lang="en-US" altLang="zh-CN" dirty="0"/>
          </a:p>
          <a:p>
            <a:r>
              <a:rPr lang="zh-CN" altLang="en-US" dirty="0"/>
              <a:t>数据向量化</a:t>
            </a:r>
            <a:endParaRPr lang="en-US" altLang="zh-CN" dirty="0"/>
          </a:p>
          <a:p>
            <a:r>
              <a:rPr lang="zh-CN" altLang="en-US" dirty="0"/>
              <a:t>列联表</a:t>
            </a:r>
            <a:endParaRPr lang="en-US" altLang="zh-CN" dirty="0"/>
          </a:p>
          <a:p>
            <a:r>
              <a:rPr lang="zh-CN" altLang="en-US" dirty="0"/>
              <a:t>分组汇总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</TotalTime>
  <Words>1693</Words>
  <Application>Microsoft Macintosh PowerPoint</Application>
  <PresentationFormat>Widescreen</PresentationFormat>
  <Paragraphs>262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等线</vt:lpstr>
      <vt:lpstr>微软雅黑</vt:lpstr>
      <vt:lpstr>SF Pro Text</vt:lpstr>
      <vt:lpstr>宋体</vt:lpstr>
      <vt:lpstr>宋体</vt:lpstr>
      <vt:lpstr>Arial</vt:lpstr>
      <vt:lpstr>Calibri</vt:lpstr>
      <vt:lpstr>Calibri Light</vt:lpstr>
      <vt:lpstr>Cambria Math</vt:lpstr>
      <vt:lpstr>Courier</vt:lpstr>
      <vt:lpstr>Times New Roman</vt:lpstr>
      <vt:lpstr>Office 主题</vt:lpstr>
      <vt:lpstr>统计分析与建模 </vt:lpstr>
      <vt:lpstr>数据预处理</vt:lpstr>
      <vt:lpstr>数据过滤</vt:lpstr>
      <vt:lpstr>数据预处理</vt:lpstr>
      <vt:lpstr>缺失值处理</vt:lpstr>
      <vt:lpstr>缺失值检测</vt:lpstr>
      <vt:lpstr>缺失值处理</vt:lpstr>
      <vt:lpstr>缺失值检测</vt:lpstr>
      <vt:lpstr>数据预处理</vt:lpstr>
      <vt:lpstr>异常值检测</vt:lpstr>
      <vt:lpstr>箱线图检测离群点(boxplot.stats)</vt:lpstr>
      <vt:lpstr>散点图检测离群点(boxplot.stats)</vt:lpstr>
      <vt:lpstr>聚类方法检测异常值</vt:lpstr>
      <vt:lpstr>数据预处理</vt:lpstr>
      <vt:lpstr>数据去重</vt:lpstr>
      <vt:lpstr>数据预处理</vt:lpstr>
      <vt:lpstr>数据规范</vt:lpstr>
      <vt:lpstr>数据预处理</vt:lpstr>
      <vt:lpstr>数据采样(sample)</vt:lpstr>
      <vt:lpstr>数据预处理</vt:lpstr>
      <vt:lpstr>数据排序</vt:lpstr>
      <vt:lpstr>数据预处理</vt:lpstr>
      <vt:lpstr>数据向量化</vt:lpstr>
      <vt:lpstr>数据预处理</vt:lpstr>
      <vt:lpstr>列联表</vt:lpstr>
      <vt:lpstr>列联表</vt:lpstr>
      <vt:lpstr>列联表</vt:lpstr>
      <vt:lpstr>列联表</vt:lpstr>
      <vt:lpstr>数据预处理</vt:lpstr>
      <vt:lpstr>分组汇总</vt:lpstr>
      <vt:lpstr>分组汇总</vt:lpstr>
      <vt:lpstr>分组汇总</vt:lpstr>
      <vt:lpstr>分组汇总</vt:lpstr>
      <vt:lpstr>数据预处理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115</cp:revision>
  <dcterms:created xsi:type="dcterms:W3CDTF">2021-08-18T08:32:49Z</dcterms:created>
  <dcterms:modified xsi:type="dcterms:W3CDTF">2021-09-27T06:11:09Z</dcterms:modified>
</cp:coreProperties>
</file>