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1" r:id="rId3"/>
    <p:sldId id="362" r:id="rId4"/>
    <p:sldId id="363" r:id="rId5"/>
    <p:sldId id="364" r:id="rId6"/>
    <p:sldId id="390" r:id="rId7"/>
    <p:sldId id="389" r:id="rId8"/>
    <p:sldId id="391" r:id="rId9"/>
    <p:sldId id="392" r:id="rId10"/>
  </p:sldIdLst>
  <p:sldSz cx="12192000" cy="6858000"/>
  <p:notesSz cx="6858000" cy="9144000"/>
  <p:embeddedFontLst>
    <p:embeddedFont>
      <p:font typeface="汉仪雅酷黑 75W" panose="020B0804020202020204" charset="-122"/>
      <p:regular r:id="rId16"/>
    </p:embeddedFont>
    <p:embeddedFont>
      <p:font typeface="汉仪旗黑-55简" panose="00020600040101010101" charset="-128"/>
      <p:regular r:id="rId17"/>
    </p:embeddedFont>
    <p:embeddedFont>
      <p:font typeface="Calibri" panose="020F0502020204030204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D51"/>
    <a:srgbClr val="1D5065"/>
    <a:srgbClr val="1F8587"/>
    <a:srgbClr val="204D62"/>
    <a:srgbClr val="F9B054"/>
    <a:srgbClr val="FA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F82D5-C359-43D1-A892-13561998A4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2ACD1-9062-48A5-A6C4-03D2A2382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9DD4-9382-4405-8ED2-14FD8D96A6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3E7A-A929-4279-9A47-2D7DAED59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cer Falling Dust PPT demo"/>
          <p:cNvSpPr/>
          <p:nvPr/>
        </p:nvSpPr>
        <p:spPr>
          <a:xfrm>
            <a:off x="3707209" y="3184925"/>
            <a:ext cx="4610100" cy="983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zh-CN" altLang="en-US" sz="5800" b="1" dirty="0">
                <a:solidFill>
                  <a:schemeClr val="accent1"/>
                </a:solidFill>
                <a:latin typeface="黑体" charset="0"/>
                <a:ea typeface="黑体" charset="0"/>
                <a:cs typeface="汉仪雅酷黑 75W" panose="020B0804020202020204" charset="-122"/>
                <a:sym typeface="Arial" panose="020B0604020202090204" pitchFamily="34" charset="0"/>
              </a:rPr>
              <a:t>教育数据分析</a:t>
            </a:r>
            <a:endParaRPr lang="zh-CN" altLang="en-US" sz="5800" b="1" dirty="0">
              <a:solidFill>
                <a:schemeClr val="accent1"/>
              </a:solidFill>
              <a:latin typeface="黑体" charset="0"/>
              <a:ea typeface="黑体" charset="0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83124" y="1974427"/>
            <a:ext cx="356679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PART 01</a:t>
            </a:r>
            <a:endParaRPr lang="en-US" altLang="zh-CN" sz="6600" b="1" dirty="0">
              <a:solidFill>
                <a:schemeClr val="tx1">
                  <a:lumMod val="85000"/>
                  <a:lumOff val="15000"/>
                </a:schemeClr>
              </a:solidFill>
              <a:latin typeface="汉仪雅酷黑 75W" panose="020B0804020202020204" charset="-122"/>
              <a:ea typeface="汉仪雅酷黑 75W" panose="020B0804020202020204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678675"/>
            <a:ext cx="600501" cy="3562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2732" y="1678675"/>
            <a:ext cx="317453" cy="3562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73051" y="1678675"/>
            <a:ext cx="918949" cy="3562066"/>
            <a:chOff x="11273051" y="1678675"/>
            <a:chExt cx="918949" cy="3562066"/>
          </a:xfrm>
        </p:grpSpPr>
        <p:sp>
          <p:nvSpPr>
            <p:cNvPr id="35" name="矩形 34"/>
            <p:cNvSpPr/>
            <p:nvPr/>
          </p:nvSpPr>
          <p:spPr>
            <a:xfrm>
              <a:off x="11591499" y="1678675"/>
              <a:ext cx="600501" cy="35620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73051" y="1678675"/>
              <a:ext cx="317453" cy="35620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835522" y="5685284"/>
            <a:ext cx="1964777" cy="87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28596" y="5685284"/>
            <a:ext cx="1964777" cy="87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/>
          <p:cNvSpPr txBox="1"/>
          <p:nvPr/>
        </p:nvSpPr>
        <p:spPr>
          <a:xfrm>
            <a:off x="1225343" y="231532"/>
            <a:ext cx="4760902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教育数据分析：项目背景分析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440" y="1361787"/>
            <a:ext cx="8573696" cy="20672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30" y="3429000"/>
            <a:ext cx="7478169" cy="275310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96" y="3491142"/>
            <a:ext cx="7826780" cy="2953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/>
          <p:cNvSpPr txBox="1"/>
          <p:nvPr/>
        </p:nvSpPr>
        <p:spPr>
          <a:xfrm>
            <a:off x="1225343" y="231532"/>
            <a:ext cx="4414653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教育数据分析：数据预处理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96977" y="3993986"/>
            <a:ext cx="3105123" cy="3814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、处理一类异常值</a:t>
            </a:r>
            <a:endParaRPr lang="en-US" altLang="zh-CN" b="1" kern="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25421" y="1852296"/>
            <a:ext cx="3105123" cy="3814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、查找缺失值与空值</a:t>
            </a:r>
            <a:endParaRPr lang="en-US" altLang="zh-CN" b="1" kern="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401171" y="3993986"/>
            <a:ext cx="3105123" cy="38142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4</a:t>
            </a:r>
            <a:r>
              <a:rPr lang="zh-CN" altLang="en-US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、数值计算</a:t>
            </a:r>
            <a:endParaRPr lang="en-US" altLang="zh-CN" b="1" kern="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401172" y="1852296"/>
            <a:ext cx="3105123" cy="3814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  <a:sym typeface="Arial" panose="020B0604020202090204" pitchFamily="34" charset="0"/>
              </a:rPr>
              <a:t>、去除一类异常值</a:t>
            </a:r>
            <a:endParaRPr lang="en-US" altLang="zh-CN" b="1" kern="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  <a:sym typeface="Arial" panose="020B060402020209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713" y="2125559"/>
            <a:ext cx="3019846" cy="311511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l="2479" r="50413" b="22547"/>
          <a:stretch>
            <a:fillRect/>
          </a:stretch>
        </p:blipFill>
        <p:spPr>
          <a:xfrm>
            <a:off x="1105160" y="2513117"/>
            <a:ext cx="3136553" cy="119830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172" y="2513117"/>
            <a:ext cx="3302522" cy="130099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84" y="4657981"/>
            <a:ext cx="1486107" cy="59063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171" y="4755564"/>
            <a:ext cx="3105124" cy="632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/>
          <p:cNvSpPr txBox="1"/>
          <p:nvPr/>
        </p:nvSpPr>
        <p:spPr>
          <a:xfrm>
            <a:off x="1225343" y="231532"/>
            <a:ext cx="5126386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教育数据分析：数据分析及结论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39678" y="1450347"/>
            <a:ext cx="4579381" cy="6687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性</a:t>
            </a:r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别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对教</a:t>
            </a:r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育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完成率的影响</a:t>
            </a:r>
            <a:endParaRPr lang="zh-CN" altLang="en-US" sz="240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422088" y="3188145"/>
            <a:ext cx="4596972" cy="6687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学生</a:t>
            </a:r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阅读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和数学能力差</a:t>
            </a:r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异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分析</a:t>
            </a:r>
            <a:endParaRPr lang="zh-CN" altLang="en-US" sz="240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439678" y="4818096"/>
            <a:ext cx="4579381" cy="6687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辍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学率对高等教</a:t>
            </a:r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育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入学率的影响</a:t>
            </a:r>
            <a:endParaRPr lang="zh-CN" altLang="en-US" sz="240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351729" y="3188145"/>
            <a:ext cx="4496521" cy="6687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地理位</a:t>
            </a:r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置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对失业率的影响</a:t>
            </a:r>
            <a:endParaRPr lang="zh-CN" altLang="en-US" sz="240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351729" y="1432382"/>
            <a:ext cx="4496521" cy="6687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辍</a:t>
            </a:r>
            <a:r>
              <a:rPr lang="zh-CN" altLang="en-US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学率对失业率的影响</a:t>
            </a:r>
            <a:endParaRPr lang="zh-CN" altLang="en-US" sz="240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sym typeface="Arial" panose="020B0604020202090204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351729" y="4812677"/>
            <a:ext cx="4496521" cy="6687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汉仪旗黑-55简" panose="00020600040101010101" charset="-128"/>
                <a:ea typeface="汉仪旗黑-55简" panose="00020600040101010101" charset="-128"/>
                <a:sym typeface="Arial" panose="020B0604020202090204" pitchFamily="34" charset="0"/>
              </a:rPr>
              <a:t>……</a:t>
            </a:r>
            <a:endParaRPr lang="zh-CN" altLang="en-US" sz="2400" dirty="0">
              <a:solidFill>
                <a:schemeClr val="bg1"/>
              </a:solidFill>
              <a:latin typeface="汉仪旗黑-55简" panose="00020600040101010101" charset="-128"/>
              <a:ea typeface="汉仪旗黑-55简" panose="00020600040101010101" charset="-128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/>
          <p:cNvSpPr txBox="1"/>
          <p:nvPr/>
        </p:nvSpPr>
        <p:spPr>
          <a:xfrm>
            <a:off x="1225343" y="231532"/>
            <a:ext cx="5126386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教育数据分析：数据分析及结论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6264" y="3089995"/>
            <a:ext cx="6036815" cy="3616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72" y="1154759"/>
            <a:ext cx="6898705" cy="16203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0" y="1355157"/>
            <a:ext cx="5490870" cy="10823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61" y="1355157"/>
            <a:ext cx="5135060" cy="10388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r="1472"/>
          <a:stretch>
            <a:fillRect/>
          </a:stretch>
        </p:blipFill>
        <p:spPr>
          <a:xfrm>
            <a:off x="6378361" y="3089995"/>
            <a:ext cx="5250807" cy="322418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57" y="3030849"/>
            <a:ext cx="5378649" cy="3275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/>
          <p:cNvSpPr txBox="1"/>
          <p:nvPr/>
        </p:nvSpPr>
        <p:spPr>
          <a:xfrm>
            <a:off x="1225343" y="231532"/>
            <a:ext cx="5799647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教育数据分析：建模及模型质量评估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343" y="1714570"/>
            <a:ext cx="9431066" cy="1619476"/>
          </a:xfrm>
          <a:prstGeom prst="rect">
            <a:avLst/>
          </a:prstGeom>
        </p:spPr>
      </p:pic>
      <p:sp>
        <p:nvSpPr>
          <p:cNvPr id="12" name="文本框 37"/>
          <p:cNvSpPr txBox="1"/>
          <p:nvPr/>
        </p:nvSpPr>
        <p:spPr>
          <a:xfrm>
            <a:off x="748258" y="1029825"/>
            <a:ext cx="4061992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一、高等教育入学率模型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6" y="1973242"/>
            <a:ext cx="8716591" cy="97168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t="1625"/>
          <a:stretch>
            <a:fillRect/>
          </a:stretch>
        </p:blipFill>
        <p:spPr>
          <a:xfrm>
            <a:off x="2370340" y="3519625"/>
            <a:ext cx="6234841" cy="28894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22" y="3627063"/>
            <a:ext cx="7485077" cy="2674524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3787814" y="6106067"/>
            <a:ext cx="674703" cy="237785"/>
          </a:xfrm>
          <a:prstGeom prst="ellipse">
            <a:avLst/>
          </a:prstGeom>
          <a:noFill/>
          <a:ln w="19050">
            <a:solidFill>
              <a:srgbClr val="FB5D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524" y="1801705"/>
            <a:ext cx="8177924" cy="178315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545" y="4724162"/>
            <a:ext cx="1352739" cy="32389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7"/>
          <a:srcRect t="3490" r="1054" b="9853"/>
          <a:stretch>
            <a:fillRect/>
          </a:stretch>
        </p:blipFill>
        <p:spPr>
          <a:xfrm>
            <a:off x="4065973" y="3857576"/>
            <a:ext cx="5411226" cy="2486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/>
          <p:cNvSpPr txBox="1"/>
          <p:nvPr/>
        </p:nvSpPr>
        <p:spPr>
          <a:xfrm>
            <a:off x="1225343" y="231532"/>
            <a:ext cx="5799647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教育数据分析：建模及模型质量评估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12" name="文本框 37"/>
          <p:cNvSpPr txBox="1"/>
          <p:nvPr/>
        </p:nvSpPr>
        <p:spPr>
          <a:xfrm>
            <a:off x="748258" y="1029825"/>
            <a:ext cx="2729897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二、失业率模型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/>
          <a:srcRect t="8416" r="1067"/>
          <a:stretch>
            <a:fillRect/>
          </a:stretch>
        </p:blipFill>
        <p:spPr>
          <a:xfrm>
            <a:off x="2260846" y="1718899"/>
            <a:ext cx="6090083" cy="181529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45" y="4820746"/>
            <a:ext cx="1448002" cy="33342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/>
          <a:srcRect l="-213" t="3892" r="213"/>
          <a:stretch>
            <a:fillRect/>
          </a:stretch>
        </p:blipFill>
        <p:spPr>
          <a:xfrm>
            <a:off x="5305887" y="3912542"/>
            <a:ext cx="5986223" cy="27139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7"/>
          <p:cNvSpPr txBox="1"/>
          <p:nvPr/>
        </p:nvSpPr>
        <p:spPr>
          <a:xfrm>
            <a:off x="1225343" y="231532"/>
            <a:ext cx="4760902" cy="499166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r>
              <a:rPr lang="zh-CN" altLang="en-US" sz="24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教育数据分析：教育改进建议</a:t>
            </a:r>
            <a:endParaRPr lang="zh-CN" altLang="en-US" sz="24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760" y="344616"/>
            <a:ext cx="521716" cy="272998"/>
            <a:chOff x="2789646" y="-737419"/>
            <a:chExt cx="926165" cy="484632"/>
          </a:xfrm>
        </p:grpSpPr>
        <p:sp>
          <p:nvSpPr>
            <p:cNvPr id="7" name="燕尾形 6"/>
            <p:cNvSpPr/>
            <p:nvPr/>
          </p:nvSpPr>
          <p:spPr>
            <a:xfrm>
              <a:off x="2789646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231179" y="-737419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汉仪雅酷黑 75W" panose="020B0804020202020204" charset="-122"/>
                <a:ea typeface="汉仪雅酷黑 75W" panose="020B0804020202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794198"/>
            <a:ext cx="12192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雅酷黑 75W" panose="020B0804020202020204" charset="-122"/>
              <a:ea typeface="汉仪雅酷黑 75W" panose="020B0804020202020204" charset="-122"/>
            </a:endParaRPr>
          </a:p>
        </p:txBody>
      </p:sp>
      <p:sp>
        <p:nvSpPr>
          <p:cNvPr id="4" name="文本框 37"/>
          <p:cNvSpPr txBox="1"/>
          <p:nvPr/>
        </p:nvSpPr>
        <p:spPr>
          <a:xfrm>
            <a:off x="884757" y="1311264"/>
            <a:ext cx="7824237" cy="745387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r>
              <a:rPr lang="zh-CN" altLang="en-US" sz="20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一、不同国家和地区之间的教育水平差距仍较大，许多国家教育水平依旧处于较低状态，需要增加教育投入。</a:t>
            </a:r>
            <a:endParaRPr lang="zh-CN" altLang="en-US" sz="20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884757" y="3056306"/>
            <a:ext cx="6412687" cy="745387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r>
              <a:rPr lang="zh-CN" altLang="en-US" sz="20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二、一些国家男女性之间的受教育率仍存在较大差异，教育公平仍有欠缺。</a:t>
            </a:r>
            <a:endParaRPr lang="zh-CN" altLang="en-US" sz="20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860479" y="5065953"/>
            <a:ext cx="7637806" cy="745387"/>
          </a:xfrm>
          <a:prstGeom prst="rect">
            <a:avLst/>
          </a:prstGeom>
          <a:noFill/>
        </p:spPr>
        <p:txBody>
          <a:bodyPr wrap="square" lIns="128579" tIns="64289" rIns="128579" bIns="64289" rtlCol="0">
            <a:spAutoFit/>
          </a:bodyPr>
          <a:lstStyle/>
          <a:p>
            <a:r>
              <a:rPr lang="zh-CN" altLang="en-US" sz="2000" b="1" spc="300" dirty="0">
                <a:latin typeface="汉仪雅酷黑 75W" panose="020B0804020202020204" charset="-122"/>
                <a:ea typeface="汉仪雅酷黑 75W" panose="020B0804020202020204" charset="-122"/>
                <a:cs typeface="汉仪雅酷黑 75W" panose="020B0804020202020204" charset="-122"/>
                <a:sym typeface="Arial" panose="020B0604020202090204" pitchFamily="34" charset="0"/>
              </a:rPr>
              <a:t>三、基础教育直接影响高等教育以及失业率。需要加大投入，确保基础教育完成率，尽可能减少辍学人数。</a:t>
            </a:r>
            <a:endParaRPr lang="zh-CN" altLang="en-US" sz="2000" b="1" spc="300" dirty="0">
              <a:latin typeface="汉仪雅酷黑 75W" panose="020B0804020202020204" charset="-122"/>
              <a:ea typeface="汉仪雅酷黑 75W" panose="020B0804020202020204" charset="-122"/>
              <a:cs typeface="汉仪雅酷黑 75W" panose="020B0804020202020204" charset="-122"/>
              <a:sym typeface="Arial" panose="020B060402020209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753" y="2201128"/>
            <a:ext cx="4111203" cy="27203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表格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汉仪雅酷黑 75W</vt:lpstr>
      <vt:lpstr>汉仪旗黑-55简</vt:lpstr>
      <vt:lpstr>宋体</vt:lpstr>
      <vt:lpstr>汉仪书宋二KW</vt:lpstr>
      <vt:lpstr>微软雅黑</vt:lpstr>
      <vt:lpstr>汉仪旗黑</vt:lpstr>
      <vt:lpstr>Arial Unicode MS</vt:lpstr>
      <vt:lpstr>Calibri</vt:lpstr>
      <vt:lpstr>微软雅黑</vt:lpstr>
      <vt:lpstr>汉仪旗黑-55简</vt:lpstr>
      <vt:lpstr>黑体</vt:lpstr>
      <vt:lpstr>汉仪中黑KW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lastModifiedBy>DAISY CHU</cp:lastModifiedBy>
  <cp:revision>42</cp:revision>
  <dcterms:created xsi:type="dcterms:W3CDTF">2024-01-01T08:52:02Z</dcterms:created>
  <dcterms:modified xsi:type="dcterms:W3CDTF">2024-01-01T08:52:02Z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4DCA0E0A28744F018CF63CE7CFE24063</vt:lpwstr>
  </property>
  <property fmtid="{D5CDD505-2E9C-101B-9397-08002B2CF9AE}" pid="3" name="KSOProductBuildVer">
    <vt:lpwstr>2052-6.4.0.8550</vt:lpwstr>
  </property>
  <property fmtid="{D5CDD505-2E9C-101B-9397-08002B2CF9AE}" pid="4" name="KSOTemplateUUID">
    <vt:lpwstr>v1.0_mb_1WVZOyJ2ZCrnViNzYCh9LQ==</vt:lpwstr>
  </property>
</Properties>
</file>