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65" r:id="rId3"/>
    <p:sldId id="362" r:id="rId4"/>
    <p:sldId id="366" r:id="rId5"/>
    <p:sldId id="391" r:id="rId6"/>
    <p:sldId id="367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3" r:id="rId15"/>
    <p:sldId id="368" r:id="rId16"/>
    <p:sldId id="402" r:id="rId17"/>
    <p:sldId id="386" r:id="rId18"/>
  </p:sldIdLst>
  <p:sldSz cx="12192000" cy="6858000"/>
  <p:notesSz cx="6858000" cy="9144000"/>
  <p:embeddedFontLst>
    <p:embeddedFont>
      <p:font typeface="汉仪雅酷黑 75W" panose="020B0804020202020204" charset="-122"/>
      <p:regular r:id="rId24"/>
    </p:embeddedFont>
    <p:embeddedFont>
      <p:font typeface="汉仪旗黑-55简" panose="00020600040101010101" charset="-128"/>
      <p:regular r:id="rId25"/>
    </p:embeddedFont>
    <p:embeddedFont>
      <p:font typeface="Calibri" panose="020F0502020204030204" charset="0"/>
      <p:regular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96" d="100"/>
          <a:sy n="96" d="100"/>
        </p:scale>
        <p:origin x="3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F82D5-C359-43D1-A892-13561998A4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2ACD1-9062-48A5-A6C4-03D2A2382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595387" y="3184925"/>
            <a:ext cx="323596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/>
            <a:r>
              <a:rPr lang="zh-CN" altLang="en-US" sz="6000" b="1" dirty="0">
                <a:solidFill>
                  <a:schemeClr val="accent2"/>
                </a:solidFill>
                <a:latin typeface="黑体" charset="0"/>
                <a:ea typeface="黑体" charset="0"/>
                <a:cs typeface="汉仪雅酷黑 75W" panose="020B0804020202020204" charset="-122"/>
                <a:sym typeface="Arial" panose="020B0604020202090204" pitchFamily="34" charset="0"/>
              </a:rPr>
              <a:t>分类模型</a:t>
            </a:r>
            <a:endParaRPr lang="zh-CN" altLang="en-US" sz="6000" b="1" dirty="0">
              <a:solidFill>
                <a:schemeClr val="accent2"/>
              </a:solidFill>
              <a:latin typeface="黑体" charset="0"/>
              <a:ea typeface="黑体" charset="0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83124" y="1974427"/>
            <a:ext cx="3566795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lt"/>
              </a:rPr>
              <a:t>PART 02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汉仪雅酷黑 75W" panose="020B0804020202020204" charset="-122"/>
              <a:ea typeface="汉仪雅酷黑 75W" panose="020B080402020202020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35187" y="4272313"/>
            <a:ext cx="6354137" cy="771525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altLang="zh-CN" sz="2400" dirty="0">
                <a:latin typeface="汉仪雅酷黑 75W" panose="020B0804020202020204" charset="-122"/>
                <a:ea typeface="汉仪雅酷黑 75W" panose="020B0804020202020204" charset="-122"/>
                <a:sym typeface="Arial" panose="020B0604020202090204" pitchFamily="34" charset="0"/>
              </a:rPr>
              <a:t>Classification model</a:t>
            </a:r>
            <a:endParaRPr lang="en-US" altLang="zh-CN" sz="2400" dirty="0">
              <a:latin typeface="汉仪雅酷黑 75W" panose="020B0804020202020204" charset="-122"/>
              <a:ea typeface="汉仪雅酷黑 75W" panose="020B0804020202020204" charset="-122"/>
              <a:sym typeface="Arial" panose="020B060402020209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678675"/>
            <a:ext cx="600501" cy="3562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雅酷黑 75W" panose="020B0804020202020204" charset="-122"/>
              <a:ea typeface="汉仪雅酷黑 75W" panose="020B0804020202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91499" y="1678675"/>
            <a:ext cx="600501" cy="3562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雅酷黑 75W" panose="020B0804020202020204" charset="-122"/>
              <a:ea typeface="汉仪雅酷黑 75W" panose="020B0804020202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2732" y="1678675"/>
            <a:ext cx="317453" cy="3562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雅酷黑 75W" panose="020B0804020202020204" charset="-122"/>
              <a:ea typeface="汉仪雅酷黑 75W" panose="020B0804020202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73051" y="1678675"/>
            <a:ext cx="317453" cy="3562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雅酷黑 75W" panose="020B0804020202020204" charset="-122"/>
              <a:ea typeface="汉仪雅酷黑 75W" panose="020B0804020202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5522" y="5685284"/>
            <a:ext cx="1964777" cy="87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428596" y="5685284"/>
            <a:ext cx="1964777" cy="87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58605" y="1016501"/>
            <a:ext cx="5474789" cy="6742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Ticket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对生存率的影响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旗黑-55简" panose="00020600040101010101" charset="-128"/>
              <a:ea typeface="汉仪旗黑-55简" panose="00020600040101010101" charset="-128"/>
            </a:endParaRPr>
          </a:p>
        </p:txBody>
      </p: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5336627" y="2897527"/>
            <a:ext cx="6153273" cy="151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由于船票号重复率低，所以研究使用共同船票和单独船票的乘客与生存率的关系：</a:t>
            </a:r>
            <a:endParaRPr lang="zh-CN" altLang="zh-CN" sz="1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使用共同船票的乘客的存活率52.03%，而单独票号的幸存率29.80%较低，说明使用共同船票的乘客存活率比使用单独船票的乘客更高</a:t>
            </a:r>
            <a:endParaRPr lang="zh-CN" altLang="zh-CN" sz="1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03967" y="282546"/>
            <a:ext cx="192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数据分析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173063" y="296449"/>
            <a:ext cx="232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pic>
        <p:nvPicPr>
          <p:cNvPr id="3" name="Picture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208100" y="1965463"/>
            <a:ext cx="4619625" cy="3695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1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58605" y="1016501"/>
            <a:ext cx="5474789" cy="6742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Fare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对生存率的影响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旗黑-55简" panose="00020600040101010101" charset="-128"/>
              <a:ea typeface="汉仪旗黑-55简" panose="00020600040101010101" charset="-128"/>
            </a:endParaRPr>
          </a:p>
        </p:txBody>
      </p: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4972686" y="2943909"/>
            <a:ext cx="6153273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发现购买船票的价格越高，幸存率越高</a:t>
            </a:r>
            <a:endParaRPr lang="zh-CN" altLang="en-US" sz="1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03967" y="282546"/>
            <a:ext cx="192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数据分析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173063" y="296449"/>
            <a:ext cx="232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pic>
        <p:nvPicPr>
          <p:cNvPr id="3" name="Picture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234605" y="2084733"/>
            <a:ext cx="4619625" cy="3695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1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58605" y="1016501"/>
            <a:ext cx="5474789" cy="6742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Embarked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对生存率的影响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旗黑-55简" panose="00020600040101010101" charset="-128"/>
              <a:ea typeface="汉仪旗黑-55简" panose="00020600040101010101" charset="-128"/>
            </a:endParaRPr>
          </a:p>
        </p:txBody>
      </p: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4972686" y="2943909"/>
            <a:ext cx="6656097" cy="77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通过图可以发现，生存率分别为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55.88%,38.96%,33.70%,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在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C(Cherbourg)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港口上船的人，幸存率更高</a:t>
            </a:r>
            <a:endParaRPr lang="zh-CN" altLang="en-US" sz="1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03967" y="282546"/>
            <a:ext cx="192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数据分析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173063" y="296449"/>
            <a:ext cx="232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pic>
        <p:nvPicPr>
          <p:cNvPr id="4" name="Picture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261109" y="2197376"/>
            <a:ext cx="4619625" cy="3695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1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58605" y="1188617"/>
            <a:ext cx="5474789" cy="6742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数据建模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及模型质量评估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旗黑-55简" panose="00020600040101010101" charset="-128"/>
                <a:ea typeface="汉仪旗黑-55简" panose="00020600040101010101" charset="-128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旗黑-55简" panose="00020600040101010101" charset="-128"/>
                <a:ea typeface="汉仪旗黑-55简" panose="00020600040101010101" charset="-128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旗黑-55简" panose="00020600040101010101" charset="-128"/>
              <a:ea typeface="汉仪旗黑-55简" panose="00020600040101010101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5145" y="1845930"/>
            <a:ext cx="6378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建⽴是否存活</a:t>
            </a:r>
            <a:r>
              <a:rPr lang="en-US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(Survived)</a:t>
            </a:r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的逻辑回归预测模型</a:t>
            </a:r>
            <a:endParaRPr lang="zh-CN" altLang="en-US" sz="24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汉仪旗黑-55简" panose="00020600040101010101" charset="-128"/>
              <a:sym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3967" y="282546"/>
            <a:ext cx="279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数据建模及模型质量评估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73063" y="296449"/>
            <a:ext cx="232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modeling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247" y="2334762"/>
            <a:ext cx="7590635" cy="60881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162" y="2971676"/>
            <a:ext cx="5040556" cy="388632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47" y="2964908"/>
            <a:ext cx="5037338" cy="538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58605" y="1188617"/>
            <a:ext cx="5474789" cy="6742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数据建模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及模型质量评估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旗黑-55简" panose="00020600040101010101" charset="-128"/>
                <a:ea typeface="汉仪旗黑-55简" panose="00020600040101010101" charset="-128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旗黑-55简" panose="00020600040101010101" charset="-128"/>
                <a:ea typeface="汉仪旗黑-55简" panose="00020600040101010101" charset="-128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旗黑-55简" panose="00020600040101010101" charset="-128"/>
              <a:ea typeface="汉仪旗黑-55简" panose="00020600040101010101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5145" y="1845930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重新调整模型</a:t>
            </a:r>
            <a:endParaRPr lang="zh-CN" altLang="en-US" sz="24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汉仪旗黑-55简" panose="00020600040101010101" charset="-128"/>
              <a:sym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3967" y="282546"/>
            <a:ext cx="275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数据建模及模型质量评估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73063" y="296449"/>
            <a:ext cx="232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modeling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56" y="2444907"/>
            <a:ext cx="5329761" cy="3360697"/>
          </a:xfrm>
          <a:prstGeom prst="rect">
            <a:avLst/>
          </a:prstGeom>
        </p:spPr>
      </p:pic>
      <p:sp>
        <p:nvSpPr>
          <p:cNvPr id="23" name="矩形 9"/>
          <p:cNvSpPr>
            <a:spLocks noChangeArrowheads="1"/>
          </p:cNvSpPr>
          <p:nvPr/>
        </p:nvSpPr>
        <p:spPr bwMode="auto">
          <a:xfrm>
            <a:off x="5336627" y="2307595"/>
            <a:ext cx="5576256" cy="365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选取了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 </a:t>
            </a:r>
            <a:r>
              <a:rPr lang="en-US" altLang="zh-CN" sz="12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Pclass</a:t>
            </a:r>
            <a:r>
              <a:rPr lang="zh-CN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、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Sex</a:t>
            </a:r>
            <a:r>
              <a:rPr lang="zh-CN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、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Age</a:t>
            </a:r>
            <a:r>
              <a:rPr lang="zh-CN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、</a:t>
            </a:r>
            <a:r>
              <a:rPr lang="en-US" altLang="zh-CN" sz="12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Familynum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 </a:t>
            </a:r>
            <a:r>
              <a:rPr lang="zh-CN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和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 </a:t>
            </a:r>
            <a:r>
              <a:rPr lang="en-US" altLang="zh-CN" sz="12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TicketCount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 </a:t>
            </a:r>
            <a:r>
              <a:rPr lang="zh-CN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等特征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重新调整模型：</a:t>
            </a:r>
            <a:endParaRPr lang="en-US" altLang="zh-CN" sz="12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cs typeface="汉仪旗黑-55简" panose="00020600040101010101" charset="-128"/>
              <a:sym typeface="Arial" panose="020B060402020209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Pclass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（客舱等级）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: 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对生存的影响是显著的，系数为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-1.16082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，表示随着客舱等级的升高，生存的概率增加。</a:t>
            </a:r>
            <a:endParaRPr lang="zh-CN" altLang="en-US" sz="12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cs typeface="汉仪旗黑-55简" panose="00020600040101010101" charset="-128"/>
              <a:sym typeface="Arial" panose="020B060402020209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Sexmale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（性别为男性）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: 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系数为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-2.781583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，表示在控制了其他变量后，男性的生存概率要低于女性。</a:t>
            </a:r>
            <a:endParaRPr lang="zh-CN" altLang="en-US" sz="12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cs typeface="汉仪旗黑-55简" panose="00020600040101010101" charset="-128"/>
              <a:sym typeface="Arial" panose="020B060402020209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Age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（年龄）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: 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系数为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-0.039448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，表示年龄每增加一岁，生存概率略微下降。</a:t>
            </a:r>
            <a:endParaRPr lang="zh-CN" altLang="en-US" sz="12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cs typeface="汉仪旗黑-55简" panose="00020600040101010101" charset="-128"/>
              <a:sym typeface="Arial" panose="020B060402020209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Familynum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（家庭成员数量）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: 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系数为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-0.340864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，表明随着家庭成员数的增加，生存概率降低。</a:t>
            </a:r>
            <a:endParaRPr lang="zh-CN" altLang="en-US" sz="12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cs typeface="汉仪旗黑-55简" panose="00020600040101010101" charset="-128"/>
              <a:sym typeface="Arial" panose="020B060402020209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TicketCount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（票数）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: 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系数为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-0.485743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，表示单独船票的人生存概率更低。</a:t>
            </a:r>
            <a:endParaRPr lang="en-US" altLang="zh-CN" sz="12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cs typeface="汉仪旗黑-55简" panose="00020600040101010101" charset="-128"/>
              <a:sym typeface="Arial" panose="020B060402020209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AIC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（赤池信息准则）值为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791.39 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，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Null deviance 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和 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Residual deviance 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可用来评估模型的拟合度，其中较小的残差离差（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Residual deviance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）表示模型拟合度较好。此外，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Fisher Scoring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迭代次数为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5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，表示模型在收敛到最终结果之前进行了</a:t>
            </a:r>
            <a:r>
              <a:rPr lang="en-US" altLang="zh-CN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5</a:t>
            </a:r>
            <a:r>
              <a:rPr lang="zh-CN" altLang="en-US" sz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</a:rPr>
              <a:t>次迭代。</a:t>
            </a:r>
            <a:endParaRPr lang="zh-CN" altLang="en-US" sz="12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cs typeface="汉仪旗黑-55简" panose="00020600040101010101" charset="-128"/>
              <a:sym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1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58605" y="1188617"/>
            <a:ext cx="5474789" cy="6742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数据建模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及模型质量评估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旗黑-55简" panose="00020600040101010101" charset="-128"/>
                <a:ea typeface="汉仪旗黑-55简" panose="00020600040101010101" charset="-128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旗黑-55简" panose="00020600040101010101" charset="-128"/>
                <a:ea typeface="汉仪旗黑-55简" panose="00020600040101010101" charset="-128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旗黑-55简" panose="00020600040101010101" charset="-128"/>
              <a:ea typeface="汉仪旗黑-55简" panose="00020600040101010101" charset="-128"/>
            </a:endParaRPr>
          </a:p>
        </p:txBody>
      </p: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653831" y="4352814"/>
            <a:ext cx="4051469" cy="10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模型的预测准确率为</a:t>
            </a:r>
            <a:r>
              <a:rPr lang="en-US" altLang="zh-CN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82%</a:t>
            </a:r>
            <a:r>
              <a:rPr lang="zh-CN" altLang="en-US" sz="14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，显示了较高的预测效力。模型分析表明，舱位等级、性别、年龄和家庭成员数量是影响生存率的重要因素。</a:t>
            </a:r>
            <a:endParaRPr lang="zh-CN" altLang="en-US" sz="14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cs typeface="汉仪旗黑-55简" panose="00020600040101010101" charset="-128"/>
              <a:sym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3967" y="282546"/>
            <a:ext cx="275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数据建模及模型质量评估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73063" y="296449"/>
            <a:ext cx="322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 quality evaluation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760" y="3335699"/>
            <a:ext cx="9974288" cy="8435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24" y="2635367"/>
            <a:ext cx="4430315" cy="51760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24" y="1972116"/>
            <a:ext cx="4430315" cy="663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1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旗黑-55简" panose="00020600040101010101" charset="-128"/>
              <a:ea typeface="汉仪旗黑-55简" panose="00020600040101010101" charset="-128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159271" y="3801706"/>
            <a:ext cx="4428729" cy="210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综上所述，泰坦尼克号上生还率较高的群体特征为：一等舱乘客、女性、年轻乘客和家庭成员数量在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1-3</a:t>
            </a:r>
            <a:r>
              <a:rPr lang="zh-CN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个的乘客。此外，从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Cherbourg</a:t>
            </a:r>
            <a:r>
              <a:rPr lang="zh-CN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港口上船和购买较高票价的乘客也显示出较高的生存率。</a:t>
            </a:r>
            <a:endParaRPr lang="zh-CN" altLang="zh-CN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五边形 14"/>
          <p:cNvSpPr/>
          <p:nvPr/>
        </p:nvSpPr>
        <p:spPr>
          <a:xfrm>
            <a:off x="1225344" y="2407800"/>
            <a:ext cx="4638428" cy="113368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endParaRPr lang="en-US" altLang="zh-CN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444344" y="2407800"/>
            <a:ext cx="4426857" cy="3148232"/>
          </a:xfrm>
          <a:prstGeom prst="roundRect">
            <a:avLst>
              <a:gd name="adj" fmla="val 5141"/>
            </a:avLst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旗黑-55简" panose="00020600040101010101" charset="-128"/>
              <a:ea typeface="汉仪旗黑-55简" panose="00020600040101010101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3967" y="282546"/>
            <a:ext cx="275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73063" y="296449"/>
            <a:ext cx="322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5826275" y="2996664"/>
            <a:ext cx="4620745" cy="335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泰坦尼克号的沉没是世界上最严重的海难事故之一，造成了大量的人员伤亡。这是一艘号称当时世界上最大的邮轮，船上的人年龄各异，背景不同，有贵族豪门，也有平民旅人，邮轮撞击冰山后，船上的人马上采取措施安排救生艇转移人员，从本次海难中存活下来的，也就是幸存者。</a:t>
            </a:r>
            <a:endParaRPr lang="zh-CN" altLang="en-US" sz="16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  <a:cs typeface="汉仪旗黑-55简" panose="00020600040101010101" charset="-128"/>
              <a:sym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  <a:cs typeface="汉仪旗黑-55简" panose="00020600040101010101" charset="-128"/>
              <a:sym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而这也引出了我们今天的主题：通过挖掘数据中的关键信息来预测一下哪些人可能成为幸存者。</a:t>
            </a:r>
            <a:endParaRPr lang="zh-CN" altLang="en-US" sz="16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  <a:cs typeface="汉仪旗黑-55简" panose="00020600040101010101" charset="-128"/>
              <a:sym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" r="1919"/>
          <a:stretch>
            <a:fillRect/>
          </a:stretch>
        </p:blipFill>
        <p:spPr>
          <a:xfrm>
            <a:off x="1660960" y="1785144"/>
            <a:ext cx="3411737" cy="43205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26275" y="1785144"/>
            <a:ext cx="4620745" cy="932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汉仪雅酷黑 75W" panose="020B0804020202020204" charset="-122"/>
                <a:ea typeface="汉仪雅酷黑 75W" panose="020B0804020202020204" charset="-122"/>
                <a:cs typeface="汉仪雅酷黑 75W" panose="020B0804020202020204" charset="-122"/>
                <a:sym typeface="Arial" panose="020B0604020202090204" pitchFamily="34" charset="0"/>
              </a:rPr>
              <a:t>泰坦尼克号幸存者预测</a:t>
            </a:r>
            <a:endParaRPr lang="zh-CN" altLang="en-US" sz="2800" b="1" dirty="0">
              <a:solidFill>
                <a:schemeClr val="bg1"/>
              </a:solidFill>
              <a:latin typeface="汉仪雅酷黑 75W" panose="020B0804020202020204" charset="-122"/>
              <a:ea typeface="汉仪雅酷黑 75W" panose="020B0804020202020204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雅酷黑 75W" panose="020B0804020202020204" charset="-122"/>
              <a:ea typeface="汉仪雅酷黑 75W" panose="020B0804020202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3967" y="282546"/>
            <a:ext cx="192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项目背景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173063" y="296449"/>
            <a:ext cx="192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39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860809" y="1037968"/>
            <a:ext cx="5474789" cy="6742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汉仪雅酷黑 75W" panose="020B0804020202020204" charset="-122"/>
                <a:ea typeface="汉仪雅酷黑 75W" panose="020B0804020202020204" charset="-122"/>
                <a:cs typeface="汉仪雅酷黑 75W" panose="020B0804020202020204" charset="-122"/>
                <a:sym typeface="Arial" panose="020B0604020202090204" pitchFamily="34" charset="0"/>
              </a:rPr>
              <a:t>数据预处理</a:t>
            </a:r>
            <a:endParaRPr lang="zh-CN" altLang="en-US" sz="2400" b="1" dirty="0">
              <a:solidFill>
                <a:schemeClr val="bg1"/>
              </a:solidFill>
              <a:latin typeface="汉仪雅酷黑 75W" panose="020B0804020202020204" charset="-122"/>
              <a:ea typeface="汉仪雅酷黑 75W" panose="020B0804020202020204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雅酷黑 75W" panose="020B0804020202020204" charset="-122"/>
              <a:ea typeface="汉仪雅酷黑 75W" panose="020B0804020202020204" charset="-122"/>
            </a:endParaRPr>
          </a:p>
        </p:txBody>
      </p: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3081130" y="4304940"/>
            <a:ext cx="5576256" cy="12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可以看出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Age</a:t>
            </a: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变量有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177</a:t>
            </a: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个缺失值；</a:t>
            </a:r>
            <a:endParaRPr lang="en-US" altLang="zh-CN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cs typeface="汉仪旗黑-55简" panose="00020600040101010101" charset="-128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Cabin</a:t>
            </a: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有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687</a:t>
            </a: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个空值；</a:t>
            </a:r>
            <a:endParaRPr lang="en-US" altLang="zh-CN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cs typeface="汉仪旗黑-55简" panose="00020600040101010101" charset="-128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Embarked</a:t>
            </a: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有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2</a:t>
            </a: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旗黑-55简" panose="00020600040101010101" charset="-128"/>
                <a:sym typeface="Arial" panose="020B0604020202090204" pitchFamily="34" charset="0"/>
              </a:rPr>
              <a:t>个空值。</a:t>
            </a:r>
            <a:endParaRPr lang="zh-CN" altLang="en-US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cs typeface="汉仪旗黑-55简" panose="00020600040101010101" charset="-128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46718" y="2130763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汉仪雅酷黑 75W" panose="020B0804020202020204" charset="-122"/>
                <a:ea typeface="汉仪雅酷黑 75W" panose="020B0804020202020204" charset="-122"/>
                <a:cs typeface="汉仪雅酷黑 75W" panose="020B0804020202020204" charset="-122"/>
                <a:sym typeface="Arial" panose="020B0604020202090204" pitchFamily="34" charset="0"/>
              </a:rPr>
              <a:t>查找数据中的缺失值和空值</a:t>
            </a:r>
            <a:endParaRPr lang="zh-CN" altLang="en-US" sz="2400" b="1" dirty="0">
              <a:solidFill>
                <a:schemeClr val="accent2"/>
              </a:solidFill>
              <a:latin typeface="汉仪雅酷黑 75W" panose="020B0804020202020204" charset="-122"/>
              <a:ea typeface="汉仪雅酷黑 75W" panose="020B0804020202020204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3967" y="282546"/>
            <a:ext cx="192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数据预处理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73063" y="296449"/>
            <a:ext cx="232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preprocessing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615" y="2706027"/>
            <a:ext cx="10124661" cy="1485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1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旗黑-55简" panose="00020600040101010101" charset="-128"/>
              <a:ea typeface="汉仪旗黑-55简" panose="00020600040101010101" charset="-128"/>
            </a:endParaRPr>
          </a:p>
        </p:txBody>
      </p:sp>
      <p:sp>
        <p:nvSpPr>
          <p:cNvPr id="25" name="Docer Falling Dust PPT demo"/>
          <p:cNvSpPr/>
          <p:nvPr/>
        </p:nvSpPr>
        <p:spPr>
          <a:xfrm>
            <a:off x="397565" y="1827229"/>
            <a:ext cx="3069965" cy="91597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Embarked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空值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Docer Falling Dust PPT demo"/>
          <p:cNvSpPr/>
          <p:nvPr/>
        </p:nvSpPr>
        <p:spPr>
          <a:xfrm>
            <a:off x="397565" y="3310922"/>
            <a:ext cx="3069965" cy="91597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Cabin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空值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Docer Falling Dust PPT demo"/>
          <p:cNvSpPr/>
          <p:nvPr/>
        </p:nvSpPr>
        <p:spPr>
          <a:xfrm>
            <a:off x="397565" y="4794616"/>
            <a:ext cx="3069965" cy="91597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Age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缺失值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 9"/>
          <p:cNvSpPr>
            <a:spLocks noChangeArrowheads="1"/>
          </p:cNvSpPr>
          <p:nvPr/>
        </p:nvSpPr>
        <p:spPr bwMode="auto">
          <a:xfrm>
            <a:off x="3693601" y="1840877"/>
            <a:ext cx="710692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marL="0" indent="0" eaLnBrk="1" hangingPunct="1"/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根据客舱等级与费用推测两个乘客的进港口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/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发现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Embarked</a:t>
            </a: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为空值的乘客，都是乘坐一等舱，费用为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美元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进港口的费用与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美元接近，所以，将两个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Embarked</a:t>
            </a: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缺失值赋值为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0"/>
          <p:cNvSpPr>
            <a:spLocks noChangeArrowheads="1"/>
          </p:cNvSpPr>
          <p:nvPr/>
        </p:nvSpPr>
        <p:spPr bwMode="auto">
          <a:xfrm>
            <a:off x="3653882" y="3363435"/>
            <a:ext cx="72097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marL="0" indent="0" eaLnBrk="1" hangingPunct="1"/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由于总共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891</a:t>
            </a: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条数据，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Cabin</a:t>
            </a: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存在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687</a:t>
            </a: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条空值，无法代表整体数据，所以直接把该变量剔除。</a:t>
            </a:r>
            <a:endParaRPr lang="zh-CN" altLang="en-US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5"/>
          <p:cNvSpPr>
            <a:spLocks noChangeArrowheads="1"/>
          </p:cNvSpPr>
          <p:nvPr/>
        </p:nvSpPr>
        <p:spPr bwMode="auto">
          <a:xfrm>
            <a:off x="3602029" y="4778611"/>
            <a:ext cx="51224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marL="0" indent="0" eaLnBrk="1" hangingPunct="1"/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由于缺失值个数较多，运用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mice</a:t>
            </a: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包，先利用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mice()</a:t>
            </a: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函数建模，再利用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complete()</a:t>
            </a:r>
            <a:r>
              <a:rPr lang="zh-CN" altLang="en-US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函数生成完整的数据。</a:t>
            </a:r>
            <a:r>
              <a:rPr lang="en-US" altLang="zh-CN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原先的Age和填补过后的Age的密度分布图没有多大差异，所以该填补缺失值是成功的</a:t>
            </a:r>
            <a:r>
              <a:rPr lang="en-US" altLang="zh-CN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3967" y="282546"/>
            <a:ext cx="192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数据预处理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73063" y="296449"/>
            <a:ext cx="232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preprocessing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1950" y="1224900"/>
            <a:ext cx="4368267" cy="5670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003" y="963800"/>
            <a:ext cx="978175" cy="1089212"/>
          </a:xfrm>
          <a:prstGeom prst="rect">
            <a:avLst/>
          </a:prstGeom>
        </p:spPr>
      </p:pic>
      <p:pic>
        <p:nvPicPr>
          <p:cNvPr id="12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910003" y="4538243"/>
            <a:ext cx="3281997" cy="231975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58605" y="1016501"/>
            <a:ext cx="5474789" cy="6742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Pclass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对生存率的影响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旗黑-55简" panose="00020600040101010101" charset="-128"/>
              <a:ea typeface="汉仪旗黑-55简" panose="00020600040101010101" charset="-128"/>
            </a:endParaRPr>
          </a:p>
        </p:txBody>
      </p: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4972686" y="2943909"/>
            <a:ext cx="6153273" cy="153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通过图可以发现，虽然每个舱位等级存活的人数都在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100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人左右，但是在生存率上一等舱的乘客为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62.96%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，二等舱的乘客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47.28%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，而三等舱的生存率只有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24.24%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。所以，可以发现舱位等级越高，生存率越高。</a:t>
            </a:r>
            <a:endParaRPr lang="zh-CN" altLang="en-US" sz="1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03967" y="282546"/>
            <a:ext cx="192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数据分析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173063" y="296449"/>
            <a:ext cx="232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pic>
        <p:nvPicPr>
          <p:cNvPr id="18" name="Picture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181968" y="2105435"/>
            <a:ext cx="4619625" cy="3695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1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58605" y="1016501"/>
            <a:ext cx="5474789" cy="6742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Name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对生存率的影响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旗黑-55简" panose="00020600040101010101" charset="-128"/>
              <a:ea typeface="汉仪旗黑-55简" panose="00020600040101010101" charset="-128"/>
            </a:endParaRPr>
          </a:p>
        </p:txBody>
      </p: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4774716" y="3828942"/>
            <a:ext cx="6153273" cy="114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通过图可以发现，可以发现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Name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中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Title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为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Miss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和</a:t>
            </a:r>
            <a:r>
              <a:rPr lang="en-US" altLang="zh-CN" sz="16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Mrs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的幸存率更高，而</a:t>
            </a:r>
            <a:r>
              <a:rPr lang="en-US" altLang="zh-CN" sz="16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Mr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头衔的生存率更低只有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15.67%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，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Master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和</a:t>
            </a:r>
            <a:r>
              <a:rPr lang="en-US" altLang="zh-CN" sz="16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rare_title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生存率在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50%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左右</a:t>
            </a:r>
            <a:endParaRPr lang="zh-CN" altLang="en-US" sz="1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03967" y="282546"/>
            <a:ext cx="192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数据分析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173063" y="296449"/>
            <a:ext cx="232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pic>
        <p:nvPicPr>
          <p:cNvPr id="3" name="Picture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155091" y="2145799"/>
            <a:ext cx="4619625" cy="3695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717" y="2875243"/>
            <a:ext cx="6611273" cy="866896"/>
          </a:xfrm>
          <a:prstGeom prst="rect">
            <a:avLst/>
          </a:prstGeom>
        </p:spPr>
      </p:pic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4774715" y="2367130"/>
            <a:ext cx="6153273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中含有</a:t>
            </a:r>
            <a:r>
              <a:rPr lang="en-US" altLang="zh-CN" sz="16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Mrs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Miss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等称呼，可以作为头衔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Title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标签对其讨论</a:t>
            </a:r>
            <a:endParaRPr lang="zh-CN" altLang="en-US" sz="1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1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28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1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58605" y="1016501"/>
            <a:ext cx="5474789" cy="6742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Sex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对生存率的影响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旗黑-55简" panose="00020600040101010101" charset="-128"/>
              <a:ea typeface="汉仪旗黑-55简" panose="00020600040101010101" charset="-128"/>
            </a:endParaRPr>
          </a:p>
        </p:txBody>
      </p: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4906425" y="3533630"/>
            <a:ext cx="6153273" cy="77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通过图可以发现，女性的生存率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74.20%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，而男性的生存率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18.89%.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说明女性的存活率比男性高</a:t>
            </a:r>
            <a:endParaRPr lang="zh-CN" altLang="en-US" sz="1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03967" y="282546"/>
            <a:ext cx="192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数据分析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173063" y="296449"/>
            <a:ext cx="232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pic>
        <p:nvPicPr>
          <p:cNvPr id="3" name="Picture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0" y="2145799"/>
            <a:ext cx="4619625" cy="3695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1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58605" y="1016501"/>
            <a:ext cx="5474789" cy="6742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Age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对生存率的影响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旗黑-55简" panose="00020600040101010101" charset="-128"/>
              <a:ea typeface="汉仪旗黑-55简" panose="00020600040101010101" charset="-128"/>
            </a:endParaRPr>
          </a:p>
        </p:txBody>
      </p: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353875" y="5596513"/>
            <a:ext cx="4522926" cy="114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观察折线图可以发现年龄对生存率有影响，未成年人的生存率高于成年人，为了验证可以划分为未成年人和成年人再画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条形</a:t>
            </a:r>
            <a:r>
              <a:rPr lang="zh-CN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图进行比较</a:t>
            </a:r>
            <a:endParaRPr lang="zh-CN" altLang="en-US" sz="1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03967" y="282546"/>
            <a:ext cx="192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数据分析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173063" y="296449"/>
            <a:ext cx="232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pic>
        <p:nvPicPr>
          <p:cNvPr id="3" name="Picture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353874" y="1920512"/>
            <a:ext cx="5424073" cy="364540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096000" y="1867379"/>
            <a:ext cx="4765793" cy="37820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9"/>
          <p:cNvSpPr>
            <a:spLocks noChangeArrowheads="1"/>
          </p:cNvSpPr>
          <p:nvPr/>
        </p:nvSpPr>
        <p:spPr bwMode="auto">
          <a:xfrm>
            <a:off x="6101748" y="5861823"/>
            <a:ext cx="6153273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通过图可以发现并证明未成年幸存率高于成年人</a:t>
            </a:r>
            <a:endParaRPr lang="zh-CN" altLang="en-US" sz="1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1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39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1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58605" y="1016501"/>
            <a:ext cx="5474789" cy="6742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SibSp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Parch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汉仪雅酷黑 75W" panose="020B0804020202020204" charset="-122"/>
                <a:sym typeface="Arial" panose="020B0604020202090204" pitchFamily="34" charset="0"/>
              </a:rPr>
              <a:t>对生存率的影响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旗黑-55简" panose="00020600040101010101" charset="-128"/>
              <a:ea typeface="汉仪旗黑-55简" panose="00020600040101010101" charset="-128"/>
            </a:endParaRPr>
          </a:p>
        </p:txBody>
      </p: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5359406" y="5677157"/>
            <a:ext cx="6153273" cy="77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最后发现家庭成员数量在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1-3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个的乘客生存率较高，家属个数为零或者大于</a:t>
            </a:r>
            <a:r>
              <a:rPr lang="en-US" altLang="zh-CN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3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个的幸存率较低。</a:t>
            </a:r>
            <a:endParaRPr lang="zh-CN" altLang="en-US" sz="1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03967" y="282546"/>
            <a:ext cx="192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数据分析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173063" y="296449"/>
            <a:ext cx="232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pic>
        <p:nvPicPr>
          <p:cNvPr id="3" name="Picture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98632" y="1754736"/>
            <a:ext cx="2749550" cy="21996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80122" y="1690794"/>
            <a:ext cx="2749550" cy="226358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095999" y="1754736"/>
            <a:ext cx="4697897" cy="356800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420564" y="4095905"/>
            <a:ext cx="4197819" cy="77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发现家庭成员数量与存活率相关，为了进一步验证建立新变量家属个数</a:t>
            </a:r>
            <a:r>
              <a:rPr lang="en-US" altLang="zh-CN" sz="160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Familynum</a:t>
            </a:r>
            <a:r>
              <a:rPr lang="zh-CN" altLang="en-US" sz="16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rPr>
              <a:t>：</a:t>
            </a:r>
            <a:endParaRPr lang="zh-CN" altLang="en-US" sz="1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1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18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1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2200</Words>
  <Application>WPS 表格</Application>
  <PresentationFormat>宽屏</PresentationFormat>
  <Paragraphs>156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Arial</vt:lpstr>
      <vt:lpstr>宋体</vt:lpstr>
      <vt:lpstr>Wingdings</vt:lpstr>
      <vt:lpstr>汉仪雅酷黑 75W</vt:lpstr>
      <vt:lpstr>黑体</vt:lpstr>
      <vt:lpstr>汉仪中黑KW</vt:lpstr>
      <vt:lpstr>汉仪旗黑-55简</vt:lpstr>
      <vt:lpstr>等线</vt:lpstr>
      <vt:lpstr>汉仪中等线KW</vt:lpstr>
      <vt:lpstr>宋体</vt:lpstr>
      <vt:lpstr>汉仪书宋二KW</vt:lpstr>
      <vt:lpstr>微软雅黑</vt:lpstr>
      <vt:lpstr>汉仪旗黑</vt:lpstr>
      <vt:lpstr>Arial Unicode MS</vt:lpstr>
      <vt:lpstr>Calibri</vt:lpstr>
      <vt:lpstr>微软雅黑</vt:lpstr>
      <vt:lpstr>汉仪旗黑-55简</vt:lpstr>
      <vt:lpstr>黑体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HL81829782</dc:creator>
  <cp:lastModifiedBy>DAISY CHU</cp:lastModifiedBy>
  <cp:revision>51</cp:revision>
  <dcterms:created xsi:type="dcterms:W3CDTF">2024-01-01T08:51:59Z</dcterms:created>
  <dcterms:modified xsi:type="dcterms:W3CDTF">2024-01-01T08:51:59Z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4DCA0E0A28744F018CF63CE7CFE24063</vt:lpwstr>
  </property>
  <property fmtid="{D5CDD505-2E9C-101B-9397-08002B2CF9AE}" pid="3" name="KSOProductBuildVer">
    <vt:lpwstr>2052-6.4.0.8550</vt:lpwstr>
  </property>
  <property fmtid="{D5CDD505-2E9C-101B-9397-08002B2CF9AE}" pid="4" name="KSOTemplateUUID">
    <vt:lpwstr>v1.0_mb_1WVZOyJ2ZCrnViNzYCh9LQ==</vt:lpwstr>
  </property>
</Properties>
</file>