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13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codeceo.com/article/balanced-algorithm.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14546" y="2428868"/>
            <a:ext cx="4143404" cy="3643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428860" y="2500306"/>
            <a:ext cx="3714776" cy="1285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b"/>
          <a:lstStyle/>
          <a:p>
            <a:pPr algn="ctr"/>
            <a:r>
              <a:rPr lang="en-US" altLang="zh-CN" dirty="0" err="1" smtClean="0"/>
              <a:t>webapp</a:t>
            </a:r>
            <a:endParaRPr lang="zh-CN" altLang="en-US" dirty="0"/>
          </a:p>
        </p:txBody>
      </p:sp>
      <p:sp>
        <p:nvSpPr>
          <p:cNvPr id="4" name="TextBox 3"/>
          <p:cNvSpPr txBox="1"/>
          <p:nvPr/>
        </p:nvSpPr>
        <p:spPr>
          <a:xfrm>
            <a:off x="500034" y="214290"/>
            <a:ext cx="8143932" cy="369332"/>
          </a:xfrm>
          <a:prstGeom prst="rect">
            <a:avLst/>
          </a:prstGeom>
          <a:noFill/>
        </p:spPr>
        <p:txBody>
          <a:bodyPr wrap="square" rtlCol="0">
            <a:spAutoFit/>
          </a:bodyPr>
          <a:lstStyle/>
          <a:p>
            <a:pPr algn="ctr"/>
            <a:r>
              <a:rPr lang="zh-CN" altLang="en-US" b="1" i="1" dirty="0" smtClean="0">
                <a:solidFill>
                  <a:schemeClr val="accent2"/>
                </a:solidFill>
              </a:rPr>
              <a:t>网站架构演变过程</a:t>
            </a:r>
            <a:endParaRPr lang="zh-CN" altLang="en-US" b="1" i="1" dirty="0">
              <a:solidFill>
                <a:schemeClr val="accent2"/>
              </a:solidFill>
            </a:endParaRPr>
          </a:p>
        </p:txBody>
      </p:sp>
      <p:sp>
        <p:nvSpPr>
          <p:cNvPr id="6" name="TextBox 5"/>
          <p:cNvSpPr txBox="1"/>
          <p:nvPr/>
        </p:nvSpPr>
        <p:spPr>
          <a:xfrm>
            <a:off x="142844" y="714356"/>
            <a:ext cx="8858312" cy="923330"/>
          </a:xfrm>
          <a:prstGeom prst="rect">
            <a:avLst/>
          </a:prstGeom>
          <a:noFill/>
        </p:spPr>
        <p:txBody>
          <a:bodyPr wrap="square" rtlCol="0">
            <a:spAutoFit/>
          </a:bodyPr>
          <a:lstStyle/>
          <a:p>
            <a:pPr marL="342900" indent="-342900">
              <a:buFont typeface="Wingdings" pitchFamily="2" charset="2"/>
              <a:buChar char="l"/>
            </a:pPr>
            <a:r>
              <a:rPr lang="zh-CN" altLang="en-US" dirty="0" smtClean="0">
                <a:solidFill>
                  <a:schemeClr val="accent2"/>
                </a:solidFill>
              </a:rPr>
              <a:t>基本需求：搭建一个简单的电子商务系统。</a:t>
            </a:r>
            <a:endParaRPr lang="en-US" altLang="zh-CN" dirty="0" smtClean="0">
              <a:solidFill>
                <a:schemeClr val="accent2"/>
              </a:solidFill>
            </a:endParaRPr>
          </a:p>
          <a:p>
            <a:pPr marL="342900" indent="-342900">
              <a:buFont typeface="+mj-lt"/>
              <a:buAutoNum type="alphaLcParenR"/>
            </a:pPr>
            <a:r>
              <a:rPr lang="zh-CN" altLang="en-US" dirty="0" smtClean="0">
                <a:solidFill>
                  <a:schemeClr val="accent2"/>
                </a:solidFill>
              </a:rPr>
              <a:t>三个模块</a:t>
            </a:r>
            <a:r>
              <a:rPr lang="en-US" altLang="zh-CN" dirty="0" smtClean="0">
                <a:solidFill>
                  <a:schemeClr val="accent2"/>
                </a:solidFill>
              </a:rPr>
              <a:t>1</a:t>
            </a:r>
            <a:r>
              <a:rPr lang="zh-CN" altLang="en-US" dirty="0" smtClean="0">
                <a:solidFill>
                  <a:schemeClr val="accent2"/>
                </a:solidFill>
              </a:rPr>
              <a:t>、用户管理，</a:t>
            </a:r>
            <a:r>
              <a:rPr lang="en-US" altLang="zh-CN" dirty="0" smtClean="0">
                <a:solidFill>
                  <a:schemeClr val="accent2"/>
                </a:solidFill>
              </a:rPr>
              <a:t>2</a:t>
            </a:r>
            <a:r>
              <a:rPr lang="zh-CN" altLang="en-US" dirty="0" smtClean="0">
                <a:solidFill>
                  <a:schemeClr val="accent2"/>
                </a:solidFill>
              </a:rPr>
              <a:t>、商品管理，</a:t>
            </a:r>
            <a:r>
              <a:rPr lang="en-US" altLang="zh-CN" dirty="0" smtClean="0">
                <a:solidFill>
                  <a:schemeClr val="accent2"/>
                </a:solidFill>
              </a:rPr>
              <a:t>3</a:t>
            </a:r>
            <a:r>
              <a:rPr lang="zh-CN" altLang="en-US" dirty="0" smtClean="0">
                <a:solidFill>
                  <a:schemeClr val="accent2"/>
                </a:solidFill>
              </a:rPr>
              <a:t>、交易管理。</a:t>
            </a:r>
            <a:endParaRPr lang="en-US" altLang="zh-CN" dirty="0" smtClean="0">
              <a:solidFill>
                <a:schemeClr val="accent2"/>
              </a:solidFill>
            </a:endParaRPr>
          </a:p>
          <a:p>
            <a:pPr marL="342900" indent="-342900">
              <a:buFont typeface="+mj-lt"/>
              <a:buAutoNum type="alphaLcParenR"/>
            </a:pPr>
            <a:r>
              <a:rPr lang="zh-CN" altLang="en-US" dirty="0" smtClean="0">
                <a:solidFill>
                  <a:schemeClr val="accent2"/>
                </a:solidFill>
              </a:rPr>
              <a:t>选用技术架构为：</a:t>
            </a:r>
            <a:r>
              <a:rPr lang="en-US" altLang="zh-CN" dirty="0" err="1" smtClean="0">
                <a:solidFill>
                  <a:schemeClr val="accent2"/>
                </a:solidFill>
              </a:rPr>
              <a:t>spring+maven+springmvc+mybatis+mysql</a:t>
            </a:r>
            <a:r>
              <a:rPr lang="en-US" altLang="zh-CN" dirty="0" smtClean="0">
                <a:solidFill>
                  <a:schemeClr val="accent2"/>
                </a:solidFill>
              </a:rPr>
              <a:t>.</a:t>
            </a:r>
          </a:p>
        </p:txBody>
      </p:sp>
      <p:sp>
        <p:nvSpPr>
          <p:cNvPr id="7" name="TextBox 6"/>
          <p:cNvSpPr txBox="1"/>
          <p:nvPr/>
        </p:nvSpPr>
        <p:spPr>
          <a:xfrm>
            <a:off x="142844" y="1785926"/>
            <a:ext cx="8572560" cy="369332"/>
          </a:xfrm>
          <a:prstGeom prst="rect">
            <a:avLst/>
          </a:prstGeom>
          <a:noFill/>
        </p:spPr>
        <p:txBody>
          <a:bodyPr wrap="square" rtlCol="0">
            <a:spAutoFit/>
          </a:bodyPr>
          <a:lstStyle/>
          <a:p>
            <a:pPr marL="342900" indent="-342900">
              <a:buFont typeface="Wingdings" pitchFamily="2" charset="2"/>
              <a:buChar char="l"/>
            </a:pPr>
            <a:r>
              <a:rPr lang="zh-CN" altLang="en-US" dirty="0" smtClean="0">
                <a:solidFill>
                  <a:schemeClr val="accent2"/>
                </a:solidFill>
              </a:rPr>
              <a:t>此时系统的结构图如下：</a:t>
            </a:r>
            <a:endParaRPr lang="zh-CN" altLang="en-US" dirty="0">
              <a:solidFill>
                <a:schemeClr val="accent2"/>
              </a:solidFill>
            </a:endParaRPr>
          </a:p>
        </p:txBody>
      </p:sp>
      <p:sp>
        <p:nvSpPr>
          <p:cNvPr id="9" name="矩形 8"/>
          <p:cNvSpPr/>
          <p:nvPr/>
        </p:nvSpPr>
        <p:spPr>
          <a:xfrm>
            <a:off x="2428860" y="2643182"/>
            <a:ext cx="100013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用户管理</a:t>
            </a:r>
            <a:endParaRPr lang="zh-CN" altLang="en-US" dirty="0"/>
          </a:p>
        </p:txBody>
      </p:sp>
      <p:sp>
        <p:nvSpPr>
          <p:cNvPr id="10" name="矩形 9"/>
          <p:cNvSpPr/>
          <p:nvPr/>
        </p:nvSpPr>
        <p:spPr>
          <a:xfrm>
            <a:off x="3714744" y="2643182"/>
            <a:ext cx="100013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商品管理</a:t>
            </a:r>
            <a:endParaRPr lang="zh-CN" altLang="en-US" dirty="0"/>
          </a:p>
        </p:txBody>
      </p:sp>
      <p:sp>
        <p:nvSpPr>
          <p:cNvPr id="11" name="矩形 10"/>
          <p:cNvSpPr/>
          <p:nvPr/>
        </p:nvSpPr>
        <p:spPr>
          <a:xfrm>
            <a:off x="5000628" y="2643182"/>
            <a:ext cx="100013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交易管理</a:t>
            </a:r>
            <a:endParaRPr lang="zh-CN" altLang="en-US" dirty="0"/>
          </a:p>
        </p:txBody>
      </p:sp>
      <p:sp>
        <p:nvSpPr>
          <p:cNvPr id="13" name="圆柱形 12"/>
          <p:cNvSpPr/>
          <p:nvPr/>
        </p:nvSpPr>
        <p:spPr>
          <a:xfrm>
            <a:off x="3786182" y="4357694"/>
            <a:ext cx="1000132"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a:stCxn id="12" idx="2"/>
            <a:endCxn id="13" idx="1"/>
          </p:cNvCxnSpPr>
          <p:nvPr/>
        </p:nvCxnSpPr>
        <p:spPr>
          <a:xfrm rot="5400000">
            <a:off x="4000496" y="407194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28860" y="3857628"/>
            <a:ext cx="785818" cy="369332"/>
          </a:xfrm>
          <a:prstGeom prst="rect">
            <a:avLst/>
          </a:prstGeom>
          <a:noFill/>
        </p:spPr>
        <p:txBody>
          <a:bodyPr wrap="square" rtlCol="0">
            <a:spAutoFit/>
          </a:bodyPr>
          <a:lstStyle/>
          <a:p>
            <a:r>
              <a:rPr lang="zh-CN" altLang="en-US" dirty="0" smtClean="0"/>
              <a:t>容器</a:t>
            </a:r>
            <a:endParaRPr lang="zh-CN" altLang="en-US" dirty="0"/>
          </a:p>
        </p:txBody>
      </p:sp>
      <p:sp>
        <p:nvSpPr>
          <p:cNvPr id="17" name="TextBox 16"/>
          <p:cNvSpPr txBox="1"/>
          <p:nvPr/>
        </p:nvSpPr>
        <p:spPr>
          <a:xfrm>
            <a:off x="2643174" y="5500702"/>
            <a:ext cx="857256" cy="338554"/>
          </a:xfrm>
          <a:prstGeom prst="rect">
            <a:avLst/>
          </a:prstGeom>
          <a:noFill/>
        </p:spPr>
        <p:txBody>
          <a:bodyPr wrap="square" rtlCol="0">
            <a:spAutoFit/>
          </a:bodyPr>
          <a:lstStyle/>
          <a:p>
            <a:r>
              <a:rPr lang="zh-CN" altLang="en-US" sz="1600" dirty="0" smtClean="0"/>
              <a:t>用户表</a:t>
            </a:r>
            <a:endParaRPr lang="zh-CN" altLang="en-US" sz="1600" dirty="0"/>
          </a:p>
        </p:txBody>
      </p:sp>
      <p:sp>
        <p:nvSpPr>
          <p:cNvPr id="18" name="TextBox 17"/>
          <p:cNvSpPr txBox="1"/>
          <p:nvPr/>
        </p:nvSpPr>
        <p:spPr>
          <a:xfrm>
            <a:off x="3857620" y="5500702"/>
            <a:ext cx="857256" cy="338554"/>
          </a:xfrm>
          <a:prstGeom prst="rect">
            <a:avLst/>
          </a:prstGeom>
          <a:noFill/>
        </p:spPr>
        <p:txBody>
          <a:bodyPr wrap="square" rtlCol="0">
            <a:spAutoFit/>
          </a:bodyPr>
          <a:lstStyle/>
          <a:p>
            <a:r>
              <a:rPr lang="zh-CN" altLang="en-US" sz="1600" dirty="0" smtClean="0"/>
              <a:t>商品表</a:t>
            </a:r>
            <a:endParaRPr lang="zh-CN" altLang="en-US" sz="1600" dirty="0"/>
          </a:p>
        </p:txBody>
      </p:sp>
      <p:sp>
        <p:nvSpPr>
          <p:cNvPr id="19" name="TextBox 18"/>
          <p:cNvSpPr txBox="1"/>
          <p:nvPr/>
        </p:nvSpPr>
        <p:spPr>
          <a:xfrm>
            <a:off x="5000628" y="5500702"/>
            <a:ext cx="857256" cy="338554"/>
          </a:xfrm>
          <a:prstGeom prst="rect">
            <a:avLst/>
          </a:prstGeom>
          <a:noFill/>
        </p:spPr>
        <p:txBody>
          <a:bodyPr wrap="square" rtlCol="0">
            <a:spAutoFit/>
          </a:bodyPr>
          <a:lstStyle/>
          <a:p>
            <a:r>
              <a:rPr lang="zh-CN" altLang="en-US" sz="1600" dirty="0" smtClean="0"/>
              <a:t>交易表</a:t>
            </a:r>
            <a:endParaRPr lang="zh-CN"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923330"/>
          </a:xfrm>
          <a:prstGeom prst="rect">
            <a:avLst/>
          </a:prstGeom>
          <a:noFill/>
        </p:spPr>
        <p:txBody>
          <a:bodyPr wrap="square" rtlCol="0">
            <a:spAutoFit/>
          </a:bodyPr>
          <a:lstStyle/>
          <a:p>
            <a:r>
              <a:rPr lang="zh-CN" altLang="en-US" b="1" dirty="0" smtClean="0">
                <a:solidFill>
                  <a:schemeClr val="accent2"/>
                </a:solidFill>
              </a:rPr>
              <a:t>这个结构变化后也会带来两个问题</a:t>
            </a:r>
            <a:r>
              <a:rPr lang="zh-CN" altLang="en-US" dirty="0" smtClean="0">
                <a:solidFill>
                  <a:schemeClr val="accent2"/>
                </a:solidFill>
              </a:rPr>
              <a:t>：</a:t>
            </a:r>
          </a:p>
          <a:p>
            <a:pPr>
              <a:buFont typeface="Wingdings" pitchFamily="2" charset="2"/>
              <a:buChar char="Ø"/>
            </a:pPr>
            <a:r>
              <a:rPr lang="zh-CN" altLang="en-US" dirty="0" smtClean="0">
                <a:solidFill>
                  <a:srgbClr val="FF0000"/>
                </a:solidFill>
              </a:rPr>
              <a:t>主从数据库之间数据同步问题</a:t>
            </a:r>
          </a:p>
          <a:p>
            <a:pPr>
              <a:buFont typeface="Wingdings" pitchFamily="2" charset="2"/>
              <a:buChar char="Ø"/>
            </a:pPr>
            <a:r>
              <a:rPr lang="zh-CN" altLang="en-US" dirty="0" smtClean="0">
                <a:solidFill>
                  <a:srgbClr val="FF0000"/>
                </a:solidFill>
              </a:rPr>
              <a:t>应用对于数据源的选择问题</a:t>
            </a:r>
            <a:endParaRPr lang="zh-CN" altLang="en-US" dirty="0">
              <a:solidFill>
                <a:srgbClr val="FF0000"/>
              </a:solidFill>
            </a:endParaRPr>
          </a:p>
        </p:txBody>
      </p:sp>
      <p:sp>
        <p:nvSpPr>
          <p:cNvPr id="3" name="TextBox 2"/>
          <p:cNvSpPr txBox="1"/>
          <p:nvPr/>
        </p:nvSpPr>
        <p:spPr>
          <a:xfrm>
            <a:off x="432000" y="1214422"/>
            <a:ext cx="8280000" cy="2862322"/>
          </a:xfrm>
          <a:prstGeom prst="rect">
            <a:avLst/>
          </a:prstGeom>
          <a:noFill/>
        </p:spPr>
        <p:txBody>
          <a:bodyPr wrap="square" rtlCol="0">
            <a:spAutoFit/>
          </a:bodyPr>
          <a:lstStyle/>
          <a:p>
            <a:r>
              <a:rPr lang="zh-CN" altLang="en-US" b="1" dirty="0" smtClean="0">
                <a:solidFill>
                  <a:schemeClr val="accent2"/>
                </a:solidFill>
              </a:rPr>
              <a:t>解决问题方案</a:t>
            </a:r>
            <a:r>
              <a:rPr lang="zh-CN" altLang="en-US" dirty="0" smtClean="0">
                <a:solidFill>
                  <a:schemeClr val="accent2"/>
                </a:solidFill>
              </a:rPr>
              <a:t>：</a:t>
            </a:r>
            <a:endParaRPr lang="en-US" altLang="zh-CN" dirty="0" smtClean="0">
              <a:solidFill>
                <a:schemeClr val="accent2"/>
              </a:solidFill>
            </a:endParaRPr>
          </a:p>
          <a:p>
            <a:r>
              <a:rPr lang="zh-CN" altLang="en-US" dirty="0" smtClean="0">
                <a:solidFill>
                  <a:schemeClr val="accent2"/>
                </a:solidFill>
              </a:rPr>
              <a:t>我们可以使用</a:t>
            </a:r>
            <a:r>
              <a:rPr lang="en-US" altLang="zh-CN" dirty="0" smtClean="0">
                <a:solidFill>
                  <a:schemeClr val="accent2"/>
                </a:solidFill>
              </a:rPr>
              <a:t>MYSQL</a:t>
            </a:r>
            <a:r>
              <a:rPr lang="zh-CN" altLang="en-US" dirty="0" smtClean="0">
                <a:solidFill>
                  <a:schemeClr val="accent2"/>
                </a:solidFill>
              </a:rPr>
              <a:t>自带的</a:t>
            </a:r>
            <a:r>
              <a:rPr lang="en-US" altLang="zh-CN" dirty="0" err="1" smtClean="0">
                <a:solidFill>
                  <a:schemeClr val="accent2"/>
                </a:solidFill>
              </a:rPr>
              <a:t>master+slave</a:t>
            </a:r>
            <a:r>
              <a:rPr lang="zh-CN" altLang="en-US" dirty="0" smtClean="0">
                <a:solidFill>
                  <a:schemeClr val="accent2"/>
                </a:solidFill>
              </a:rPr>
              <a:t>的方式实现主从复制。</a:t>
            </a:r>
          </a:p>
          <a:p>
            <a:r>
              <a:rPr lang="zh-CN" altLang="en-US" dirty="0" smtClean="0">
                <a:solidFill>
                  <a:schemeClr val="accent2"/>
                </a:solidFill>
              </a:rPr>
              <a:t>采用第三方数据库中间件，例如</a:t>
            </a:r>
            <a:r>
              <a:rPr lang="en-US" altLang="zh-CN" dirty="0" err="1" smtClean="0">
                <a:solidFill>
                  <a:schemeClr val="accent2"/>
                </a:solidFill>
              </a:rPr>
              <a:t>mycat</a:t>
            </a:r>
            <a:r>
              <a:rPr lang="zh-CN" altLang="en-US" dirty="0" smtClean="0">
                <a:solidFill>
                  <a:schemeClr val="accent2"/>
                </a:solidFill>
              </a:rPr>
              <a:t>。</a:t>
            </a:r>
            <a:r>
              <a:rPr lang="en-US" altLang="zh-CN" dirty="0" err="1" smtClean="0">
                <a:solidFill>
                  <a:schemeClr val="accent2"/>
                </a:solidFill>
              </a:rPr>
              <a:t>mycat</a:t>
            </a:r>
            <a:r>
              <a:rPr lang="zh-CN" altLang="en-US" dirty="0" smtClean="0">
                <a:solidFill>
                  <a:schemeClr val="accent2"/>
                </a:solidFill>
              </a:rPr>
              <a:t>是从</a:t>
            </a:r>
            <a:r>
              <a:rPr lang="en-US" altLang="zh-CN" dirty="0" err="1" smtClean="0">
                <a:solidFill>
                  <a:schemeClr val="accent2"/>
                </a:solidFill>
              </a:rPr>
              <a:t>cobar</a:t>
            </a:r>
            <a:r>
              <a:rPr lang="zh-CN" altLang="en-US" dirty="0" smtClean="0">
                <a:solidFill>
                  <a:schemeClr val="accent2"/>
                </a:solidFill>
              </a:rPr>
              <a:t>发展而来的，而</a:t>
            </a:r>
            <a:r>
              <a:rPr lang="en-US" altLang="zh-CN" dirty="0" err="1" smtClean="0">
                <a:solidFill>
                  <a:schemeClr val="accent2"/>
                </a:solidFill>
              </a:rPr>
              <a:t>cobar</a:t>
            </a:r>
            <a:r>
              <a:rPr lang="zh-CN" altLang="en-US" dirty="0" smtClean="0">
                <a:solidFill>
                  <a:schemeClr val="accent2"/>
                </a:solidFill>
              </a:rPr>
              <a:t>是阿里开源的数据库中间件，后来停止开发。</a:t>
            </a:r>
            <a:r>
              <a:rPr lang="en-US" altLang="zh-CN" dirty="0" err="1" smtClean="0">
                <a:solidFill>
                  <a:schemeClr val="accent2"/>
                </a:solidFill>
              </a:rPr>
              <a:t>mycat</a:t>
            </a:r>
            <a:r>
              <a:rPr lang="zh-CN" altLang="en-US" dirty="0" smtClean="0">
                <a:solidFill>
                  <a:schemeClr val="accent2"/>
                </a:solidFill>
              </a:rPr>
              <a:t>是国内比较好的</a:t>
            </a:r>
            <a:r>
              <a:rPr lang="en-US" altLang="zh-CN" dirty="0" err="1" smtClean="0">
                <a:solidFill>
                  <a:schemeClr val="accent2"/>
                </a:solidFill>
              </a:rPr>
              <a:t>mysql</a:t>
            </a:r>
            <a:r>
              <a:rPr lang="zh-CN" altLang="en-US" dirty="0" smtClean="0">
                <a:solidFill>
                  <a:schemeClr val="accent2"/>
                </a:solidFill>
              </a:rPr>
              <a:t>开源数据库分库分表中间件。</a:t>
            </a:r>
          </a:p>
          <a:p>
            <a:r>
              <a:rPr lang="zh-CN" altLang="en-US" dirty="0" smtClean="0">
                <a:solidFill>
                  <a:schemeClr val="accent2"/>
                </a:solidFill>
              </a:rPr>
              <a:t>数据库做读库的话，常常对模糊查找力不从心，即使做了读写分离，这个问题还未能解决。以我们所举的交易网站为例，发布的商品存储在数据库中，用户最常使用的功能就是查找商品，尤其是根据商品的标题来查找对应的商品。对于这种需求，一般我们都是通过</a:t>
            </a:r>
            <a:r>
              <a:rPr lang="en-US" altLang="zh-CN" dirty="0" smtClean="0">
                <a:solidFill>
                  <a:schemeClr val="accent2"/>
                </a:solidFill>
              </a:rPr>
              <a:t>like</a:t>
            </a:r>
            <a:r>
              <a:rPr lang="zh-CN" altLang="en-US" dirty="0" smtClean="0">
                <a:solidFill>
                  <a:schemeClr val="accent2"/>
                </a:solidFill>
              </a:rPr>
              <a:t>功能来实现的，但是这种方式的代价非常大。此时我们可以使用搜索引擎的倒排索引来完成。</a:t>
            </a:r>
          </a:p>
        </p:txBody>
      </p:sp>
      <p:sp>
        <p:nvSpPr>
          <p:cNvPr id="4" name="TextBox 3"/>
          <p:cNvSpPr txBox="1"/>
          <p:nvPr/>
        </p:nvSpPr>
        <p:spPr>
          <a:xfrm>
            <a:off x="428596" y="4143380"/>
            <a:ext cx="8280000" cy="2308324"/>
          </a:xfrm>
          <a:prstGeom prst="rect">
            <a:avLst/>
          </a:prstGeom>
          <a:noFill/>
        </p:spPr>
        <p:txBody>
          <a:bodyPr wrap="square" rtlCol="0">
            <a:spAutoFit/>
          </a:bodyPr>
          <a:lstStyle/>
          <a:p>
            <a:r>
              <a:rPr lang="zh-CN" altLang="en-US" b="1" dirty="0" smtClean="0">
                <a:solidFill>
                  <a:schemeClr val="accent2"/>
                </a:solidFill>
              </a:rPr>
              <a:t>搜索引擎具有以下优点</a:t>
            </a:r>
            <a:r>
              <a:rPr lang="zh-CN" altLang="en-US" dirty="0" smtClean="0">
                <a:solidFill>
                  <a:schemeClr val="accent2"/>
                </a:solidFill>
              </a:rPr>
              <a:t>：</a:t>
            </a:r>
          </a:p>
          <a:p>
            <a:r>
              <a:rPr lang="zh-CN" altLang="en-US" dirty="0" smtClean="0">
                <a:solidFill>
                  <a:schemeClr val="accent2"/>
                </a:solidFill>
              </a:rPr>
              <a:t>它能够大大提高查询速度。</a:t>
            </a:r>
          </a:p>
          <a:p>
            <a:r>
              <a:rPr lang="zh-CN" altLang="en-US" b="1" dirty="0" smtClean="0">
                <a:solidFill>
                  <a:schemeClr val="accent2"/>
                </a:solidFill>
              </a:rPr>
              <a:t>引入搜索引擎后也会带来以下的开销</a:t>
            </a:r>
            <a:r>
              <a:rPr lang="zh-CN" altLang="en-US" dirty="0" smtClean="0">
                <a:solidFill>
                  <a:schemeClr val="accent2"/>
                </a:solidFill>
              </a:rPr>
              <a:t>：</a:t>
            </a:r>
          </a:p>
          <a:p>
            <a:r>
              <a:rPr lang="zh-CN" altLang="en-US" dirty="0" smtClean="0">
                <a:solidFill>
                  <a:schemeClr val="accent2"/>
                </a:solidFill>
              </a:rPr>
              <a:t>带来大量的维护工作，我们需要自己实现索引的构建过程，设计全量</a:t>
            </a:r>
            <a:r>
              <a:rPr lang="en-US" altLang="zh-CN" dirty="0" smtClean="0">
                <a:solidFill>
                  <a:schemeClr val="accent2"/>
                </a:solidFill>
              </a:rPr>
              <a:t>/</a:t>
            </a:r>
            <a:r>
              <a:rPr lang="zh-CN" altLang="en-US" dirty="0" smtClean="0">
                <a:solidFill>
                  <a:schemeClr val="accent2"/>
                </a:solidFill>
              </a:rPr>
              <a:t>增加的构建方式来应对非实时与实时的查询需求。</a:t>
            </a:r>
          </a:p>
          <a:p>
            <a:r>
              <a:rPr lang="zh-CN" altLang="en-US" dirty="0" smtClean="0">
                <a:solidFill>
                  <a:schemeClr val="accent2"/>
                </a:solidFill>
              </a:rPr>
              <a:t>需要维护搜索引擎集群</a:t>
            </a:r>
          </a:p>
          <a:p>
            <a:r>
              <a:rPr lang="zh-CN" altLang="en-US" dirty="0" smtClean="0">
                <a:solidFill>
                  <a:schemeClr val="accent2"/>
                </a:solidFill>
              </a:rPr>
              <a:t>搜索引擎并不能替代数据库，他解决了某些场景下的“读”的问题，是否引入搜索引擎，需要综合考虑整个系统的需求。</a:t>
            </a:r>
            <a:endParaRPr lang="en-US" altLang="zh-CN" dirty="0" smtClean="0">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496" y="785794"/>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3" name="矩形 2"/>
          <p:cNvSpPr/>
          <p:nvPr/>
        </p:nvSpPr>
        <p:spPr>
          <a:xfrm>
            <a:off x="3679025" y="1500174"/>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4" name="矩形 3"/>
          <p:cNvSpPr/>
          <p:nvPr/>
        </p:nvSpPr>
        <p:spPr>
          <a:xfrm>
            <a:off x="750066" y="2143116"/>
            <a:ext cx="7393833"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5" name="矩形 4"/>
          <p:cNvSpPr/>
          <p:nvPr/>
        </p:nvSpPr>
        <p:spPr>
          <a:xfrm>
            <a:off x="1178695" y="2285992"/>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6" name="直接箭头连接符 5"/>
          <p:cNvCxnSpPr>
            <a:stCxn id="2" idx="2"/>
            <a:endCxn id="3" idx="0"/>
          </p:cNvCxnSpPr>
          <p:nvPr/>
        </p:nvCxnSpPr>
        <p:spPr>
          <a:xfrm rot="5400000">
            <a:off x="4292319" y="1327650"/>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321571" y="2428868"/>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8" name="矩形 7"/>
          <p:cNvSpPr/>
          <p:nvPr/>
        </p:nvSpPr>
        <p:spPr>
          <a:xfrm>
            <a:off x="2107389" y="2428868"/>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9" name="矩形 8"/>
          <p:cNvSpPr/>
          <p:nvPr/>
        </p:nvSpPr>
        <p:spPr>
          <a:xfrm>
            <a:off x="2964645" y="2428868"/>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cxnSp>
        <p:nvCxnSpPr>
          <p:cNvPr id="10" name="直接箭头连接符 9"/>
          <p:cNvCxnSpPr/>
          <p:nvPr/>
        </p:nvCxnSpPr>
        <p:spPr>
          <a:xfrm rot="5400000">
            <a:off x="4287042" y="1999446"/>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14613" y="3786190"/>
            <a:ext cx="2928958"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柱形 11"/>
          <p:cNvSpPr/>
          <p:nvPr/>
        </p:nvSpPr>
        <p:spPr>
          <a:xfrm>
            <a:off x="2786050" y="3857628"/>
            <a:ext cx="1357322"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143372" y="3929066"/>
            <a:ext cx="430887" cy="714380"/>
          </a:xfrm>
          <a:prstGeom prst="rect">
            <a:avLst/>
          </a:prstGeom>
          <a:noFill/>
        </p:spPr>
        <p:txBody>
          <a:bodyPr vert="eaVert" wrap="square" rtlCol="0">
            <a:spAutoFit/>
          </a:bodyPr>
          <a:lstStyle/>
          <a:p>
            <a:r>
              <a:rPr lang="zh-CN" altLang="en-US" sz="1600" dirty="0" smtClean="0"/>
              <a:t>数据库</a:t>
            </a:r>
            <a:endParaRPr lang="zh-CN" altLang="en-US" sz="1600" dirty="0"/>
          </a:p>
        </p:txBody>
      </p:sp>
      <p:sp>
        <p:nvSpPr>
          <p:cNvPr id="14" name="TextBox 13"/>
          <p:cNvSpPr txBox="1"/>
          <p:nvPr/>
        </p:nvSpPr>
        <p:spPr>
          <a:xfrm>
            <a:off x="4786314" y="3857628"/>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用户表</a:t>
            </a:r>
            <a:endParaRPr lang="zh-CN" altLang="en-US" sz="1000" dirty="0"/>
          </a:p>
        </p:txBody>
      </p:sp>
      <p:sp>
        <p:nvSpPr>
          <p:cNvPr id="15" name="TextBox 14"/>
          <p:cNvSpPr txBox="1"/>
          <p:nvPr/>
        </p:nvSpPr>
        <p:spPr>
          <a:xfrm>
            <a:off x="4786314" y="4214818"/>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商品表</a:t>
            </a:r>
            <a:endParaRPr lang="zh-CN" altLang="en-US" sz="1000" dirty="0"/>
          </a:p>
        </p:txBody>
      </p:sp>
      <p:sp>
        <p:nvSpPr>
          <p:cNvPr id="16" name="TextBox 15"/>
          <p:cNvSpPr txBox="1"/>
          <p:nvPr/>
        </p:nvSpPr>
        <p:spPr>
          <a:xfrm>
            <a:off x="4786314" y="4572008"/>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交易表</a:t>
            </a:r>
            <a:endParaRPr lang="zh-CN" altLang="en-US" sz="1000" dirty="0"/>
          </a:p>
        </p:txBody>
      </p:sp>
      <p:cxnSp>
        <p:nvCxnSpPr>
          <p:cNvPr id="17" name="直接箭头连接符 16"/>
          <p:cNvCxnSpPr/>
          <p:nvPr/>
        </p:nvCxnSpPr>
        <p:spPr>
          <a:xfrm rot="5400000">
            <a:off x="3501224" y="364252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7144562" y="364252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21835" y="1214422"/>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20" name="矩形 19"/>
          <p:cNvSpPr/>
          <p:nvPr/>
        </p:nvSpPr>
        <p:spPr>
          <a:xfrm>
            <a:off x="4500562" y="2285992"/>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21" name="矩形 20"/>
          <p:cNvSpPr/>
          <p:nvPr/>
        </p:nvSpPr>
        <p:spPr>
          <a:xfrm>
            <a:off x="4714876" y="2428868"/>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22" name="矩形 21"/>
          <p:cNvSpPr/>
          <p:nvPr/>
        </p:nvSpPr>
        <p:spPr>
          <a:xfrm>
            <a:off x="5500694" y="2428868"/>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23" name="矩形 22"/>
          <p:cNvSpPr/>
          <p:nvPr/>
        </p:nvSpPr>
        <p:spPr>
          <a:xfrm>
            <a:off x="6357950" y="2428868"/>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24" name="TextBox 23"/>
          <p:cNvSpPr txBox="1"/>
          <p:nvPr/>
        </p:nvSpPr>
        <p:spPr>
          <a:xfrm>
            <a:off x="1500166" y="3143248"/>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1</a:t>
            </a:r>
            <a:endParaRPr lang="zh-CN" altLang="en-US" sz="1400" dirty="0"/>
          </a:p>
        </p:txBody>
      </p:sp>
      <p:sp>
        <p:nvSpPr>
          <p:cNvPr id="25" name="TextBox 24"/>
          <p:cNvSpPr txBox="1"/>
          <p:nvPr/>
        </p:nvSpPr>
        <p:spPr>
          <a:xfrm>
            <a:off x="4786314" y="3143248"/>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2</a:t>
            </a:r>
            <a:endParaRPr lang="zh-CN" altLang="en-US" sz="1400" dirty="0"/>
          </a:p>
        </p:txBody>
      </p:sp>
      <p:sp>
        <p:nvSpPr>
          <p:cNvPr id="26" name="矩形 25"/>
          <p:cNvSpPr/>
          <p:nvPr/>
        </p:nvSpPr>
        <p:spPr>
          <a:xfrm>
            <a:off x="6215074" y="3786190"/>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形 26"/>
          <p:cNvSpPr/>
          <p:nvPr/>
        </p:nvSpPr>
        <p:spPr>
          <a:xfrm>
            <a:off x="6429388" y="4000504"/>
            <a:ext cx="1357322"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a:stCxn id="11" idx="3"/>
            <a:endCxn id="26" idx="1"/>
          </p:cNvCxnSpPr>
          <p:nvPr/>
        </p:nvCxnSpPr>
        <p:spPr>
          <a:xfrm>
            <a:off x="5643571" y="4357694"/>
            <a:ext cx="5715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6" idx="1"/>
            <a:endCxn id="11" idx="3"/>
          </p:cNvCxnSpPr>
          <p:nvPr/>
        </p:nvCxnSpPr>
        <p:spPr>
          <a:xfrm rot="10800000">
            <a:off x="5643572" y="4357694"/>
            <a:ext cx="5715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43570" y="4000504"/>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31" name="TextBox 30"/>
          <p:cNvSpPr txBox="1"/>
          <p:nvPr/>
        </p:nvSpPr>
        <p:spPr>
          <a:xfrm>
            <a:off x="3286116" y="3500438"/>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32" name="TextBox 31"/>
          <p:cNvSpPr txBox="1"/>
          <p:nvPr/>
        </p:nvSpPr>
        <p:spPr>
          <a:xfrm>
            <a:off x="7358082" y="3500438"/>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34" name="矩形 33"/>
          <p:cNvSpPr/>
          <p:nvPr/>
        </p:nvSpPr>
        <p:spPr>
          <a:xfrm>
            <a:off x="428596" y="3786190"/>
            <a:ext cx="1928826"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8" name="直接箭头连接符 37"/>
          <p:cNvCxnSpPr/>
          <p:nvPr/>
        </p:nvCxnSpPr>
        <p:spPr>
          <a:xfrm rot="5400000">
            <a:off x="1714480" y="364331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500166" y="3500438"/>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71" name="矩形 70"/>
          <p:cNvSpPr/>
          <p:nvPr/>
        </p:nvSpPr>
        <p:spPr>
          <a:xfrm>
            <a:off x="357158" y="3929066"/>
            <a:ext cx="1928826"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285720" y="4071942"/>
            <a:ext cx="1928826"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圆柱形 72"/>
          <p:cNvSpPr/>
          <p:nvPr/>
        </p:nvSpPr>
        <p:spPr>
          <a:xfrm>
            <a:off x="571472" y="4143380"/>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1357290" y="4143380"/>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75" name="TextBox 74"/>
          <p:cNvSpPr txBox="1"/>
          <p:nvPr/>
        </p:nvSpPr>
        <p:spPr>
          <a:xfrm>
            <a:off x="500034" y="5286388"/>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搜索引擎集群</a:t>
            </a:r>
            <a:endParaRPr lang="zh-CN" altLang="en-US" sz="1400" dirty="0">
              <a:solidFill>
                <a:schemeClr val="tx2">
                  <a:lumMod val="60000"/>
                  <a:lumOff val="40000"/>
                </a:schemeClr>
              </a:solidFill>
            </a:endParaRPr>
          </a:p>
        </p:txBody>
      </p:sp>
      <p:sp>
        <p:nvSpPr>
          <p:cNvPr id="76" name="TextBox 75"/>
          <p:cNvSpPr txBox="1"/>
          <p:nvPr/>
        </p:nvSpPr>
        <p:spPr>
          <a:xfrm>
            <a:off x="432000" y="142852"/>
            <a:ext cx="8280000" cy="369332"/>
          </a:xfrm>
          <a:prstGeom prst="rect">
            <a:avLst/>
          </a:prstGeom>
          <a:noFill/>
        </p:spPr>
        <p:txBody>
          <a:bodyPr wrap="square" rtlCol="0">
            <a:spAutoFit/>
          </a:bodyPr>
          <a:lstStyle/>
          <a:p>
            <a:r>
              <a:rPr lang="zh-CN" altLang="en-US" dirty="0" smtClean="0">
                <a:solidFill>
                  <a:schemeClr val="accent2"/>
                </a:solidFill>
              </a:rPr>
              <a:t>引入搜索引擎后的系统结构如下：</a:t>
            </a:r>
          </a:p>
        </p:txBody>
      </p:sp>
      <p:sp>
        <p:nvSpPr>
          <p:cNvPr id="77" name="TextBox 76"/>
          <p:cNvSpPr txBox="1"/>
          <p:nvPr/>
        </p:nvSpPr>
        <p:spPr>
          <a:xfrm>
            <a:off x="7215206" y="5000636"/>
            <a:ext cx="571504" cy="307777"/>
          </a:xfrm>
          <a:prstGeom prst="rect">
            <a:avLst/>
          </a:prstGeom>
          <a:noFill/>
        </p:spPr>
        <p:txBody>
          <a:bodyPr vert="horz" wrap="square" rtlCol="0" anchor="t">
            <a:spAutoFit/>
          </a:bodyPr>
          <a:lstStyle/>
          <a:p>
            <a:r>
              <a:rPr lang="zh-CN" altLang="en-US" sz="1400" dirty="0" smtClean="0"/>
              <a:t>读库</a:t>
            </a:r>
            <a:endParaRPr lang="zh-CN" altLang="en-US" sz="1400" dirty="0"/>
          </a:p>
        </p:txBody>
      </p:sp>
      <p:sp>
        <p:nvSpPr>
          <p:cNvPr id="78" name="TextBox 77"/>
          <p:cNvSpPr txBox="1"/>
          <p:nvPr/>
        </p:nvSpPr>
        <p:spPr>
          <a:xfrm>
            <a:off x="3643306" y="5000636"/>
            <a:ext cx="571504" cy="307777"/>
          </a:xfrm>
          <a:prstGeom prst="rect">
            <a:avLst/>
          </a:prstGeom>
          <a:noFill/>
        </p:spPr>
        <p:txBody>
          <a:bodyPr vert="horz" wrap="square" rtlCol="0" anchor="t">
            <a:spAutoFit/>
          </a:bodyPr>
          <a:lstStyle/>
          <a:p>
            <a:r>
              <a:rPr lang="zh-CN" altLang="en-US" sz="1400" dirty="0" smtClean="0"/>
              <a:t>写库</a:t>
            </a:r>
            <a:endParaRPr lang="zh-CN" alt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14290"/>
            <a:ext cx="8215370" cy="6186309"/>
          </a:xfrm>
          <a:prstGeom prst="rect">
            <a:avLst/>
          </a:prstGeom>
          <a:noFill/>
        </p:spPr>
        <p:txBody>
          <a:bodyPr wrap="square" rtlCol="0">
            <a:spAutoFit/>
          </a:bodyPr>
          <a:lstStyle/>
          <a:p>
            <a:r>
              <a:rPr lang="zh-CN" altLang="en-US" b="1" dirty="0" smtClean="0">
                <a:solidFill>
                  <a:schemeClr val="accent2"/>
                </a:solidFill>
              </a:rPr>
              <a:t>各类缓存技术：</a:t>
            </a:r>
            <a:endParaRPr lang="en-US" altLang="zh-CN" b="1" dirty="0" smtClean="0">
              <a:solidFill>
                <a:schemeClr val="accent2"/>
              </a:solidFill>
            </a:endParaRPr>
          </a:p>
          <a:p>
            <a:r>
              <a:rPr lang="en-US" altLang="zh-CN" dirty="0" smtClean="0">
                <a:solidFill>
                  <a:schemeClr val="accent2"/>
                </a:solidFill>
              </a:rPr>
              <a:t>1</a:t>
            </a:r>
            <a:r>
              <a:rPr lang="zh-CN" altLang="en-US" dirty="0" smtClean="0">
                <a:solidFill>
                  <a:schemeClr val="accent2"/>
                </a:solidFill>
              </a:rPr>
              <a:t>、</a:t>
            </a:r>
            <a:r>
              <a:rPr lang="zh-CN" altLang="en-US" b="1" dirty="0" smtClean="0">
                <a:solidFill>
                  <a:schemeClr val="accent2"/>
                </a:solidFill>
              </a:rPr>
              <a:t>后台应用层和数据库层的缓存</a:t>
            </a:r>
            <a:endParaRPr lang="en-US" altLang="zh-CN" b="1" dirty="0" smtClean="0">
              <a:solidFill>
                <a:schemeClr val="accent2"/>
              </a:solidFill>
            </a:endParaRPr>
          </a:p>
          <a:p>
            <a:r>
              <a:rPr lang="zh-CN" altLang="en-US" dirty="0" smtClean="0">
                <a:solidFill>
                  <a:schemeClr val="accent2"/>
                </a:solidFill>
              </a:rPr>
              <a:t>随着访问量的增加，逐渐出现了许多用户访问同一部分内容的情况，对于这些比较热门的内容，没必要每次都从数据库读取。我们可以使用缓存技术，例如可以使用</a:t>
            </a:r>
            <a:r>
              <a:rPr lang="en-US" altLang="zh-CN" dirty="0" err="1" smtClean="0">
                <a:solidFill>
                  <a:schemeClr val="accent2"/>
                </a:solidFill>
              </a:rPr>
              <a:t>google</a:t>
            </a:r>
            <a:r>
              <a:rPr lang="zh-CN" altLang="en-US" dirty="0" smtClean="0">
                <a:solidFill>
                  <a:schemeClr val="accent2"/>
                </a:solidFill>
              </a:rPr>
              <a:t>的开源缓存技术</a:t>
            </a:r>
            <a:r>
              <a:rPr lang="en-US" altLang="zh-CN" dirty="0" smtClean="0">
                <a:solidFill>
                  <a:schemeClr val="accent2"/>
                </a:solidFill>
              </a:rPr>
              <a:t>guava</a:t>
            </a:r>
            <a:r>
              <a:rPr lang="zh-CN" altLang="en-US" dirty="0" smtClean="0">
                <a:solidFill>
                  <a:schemeClr val="accent2"/>
                </a:solidFill>
              </a:rPr>
              <a:t>或者使用</a:t>
            </a:r>
            <a:r>
              <a:rPr lang="en-US" altLang="zh-CN" dirty="0" err="1" smtClean="0">
                <a:solidFill>
                  <a:schemeClr val="accent2"/>
                </a:solidFill>
              </a:rPr>
              <a:t>memcacahe</a:t>
            </a:r>
            <a:r>
              <a:rPr lang="zh-CN" altLang="en-US" dirty="0" smtClean="0">
                <a:solidFill>
                  <a:schemeClr val="accent2"/>
                </a:solidFill>
              </a:rPr>
              <a:t>作为应用层的缓存，也可以使用</a:t>
            </a:r>
            <a:r>
              <a:rPr lang="en-US" altLang="zh-CN" dirty="0" err="1" smtClean="0">
                <a:solidFill>
                  <a:schemeClr val="accent2"/>
                </a:solidFill>
              </a:rPr>
              <a:t>redis</a:t>
            </a:r>
            <a:r>
              <a:rPr lang="zh-CN" altLang="en-US" dirty="0" smtClean="0">
                <a:solidFill>
                  <a:schemeClr val="accent2"/>
                </a:solidFill>
              </a:rPr>
              <a:t>作为数据库层的缓存。</a:t>
            </a:r>
          </a:p>
          <a:p>
            <a:r>
              <a:rPr lang="zh-CN" altLang="en-US" dirty="0" smtClean="0">
                <a:solidFill>
                  <a:schemeClr val="accent2"/>
                </a:solidFill>
              </a:rPr>
              <a:t>另外，在某些场景下，关系型数据库并不是很适合，例如我想做一个“每日输入密码错误次数限制”的功能，思路大概是在用户登录时，如果登录错误，则记录下该用户的</a:t>
            </a:r>
            <a:r>
              <a:rPr lang="en-US" altLang="zh-CN" dirty="0" smtClean="0">
                <a:solidFill>
                  <a:schemeClr val="accent2"/>
                </a:solidFill>
              </a:rPr>
              <a:t>IP</a:t>
            </a:r>
            <a:r>
              <a:rPr lang="zh-CN" altLang="en-US" dirty="0" smtClean="0">
                <a:solidFill>
                  <a:schemeClr val="accent2"/>
                </a:solidFill>
              </a:rPr>
              <a:t>和错误次数，那么这个数据要放在哪里呢？假如放在内存中，那么显然会占用太大的内容；假如放在关系型数据库中，那么既要建立数据库表，还要简历对应的</a:t>
            </a:r>
            <a:r>
              <a:rPr lang="en-US" altLang="zh-CN" dirty="0" smtClean="0">
                <a:solidFill>
                  <a:schemeClr val="accent2"/>
                </a:solidFill>
              </a:rPr>
              <a:t>java bean</a:t>
            </a:r>
            <a:r>
              <a:rPr lang="zh-CN" altLang="en-US" dirty="0" smtClean="0">
                <a:solidFill>
                  <a:schemeClr val="accent2"/>
                </a:solidFill>
              </a:rPr>
              <a:t>，还要写</a:t>
            </a:r>
            <a:r>
              <a:rPr lang="en-US" altLang="zh-CN" dirty="0" smtClean="0">
                <a:solidFill>
                  <a:schemeClr val="accent2"/>
                </a:solidFill>
              </a:rPr>
              <a:t>SQL</a:t>
            </a:r>
            <a:r>
              <a:rPr lang="zh-CN" altLang="en-US" dirty="0" smtClean="0">
                <a:solidFill>
                  <a:schemeClr val="accent2"/>
                </a:solidFill>
              </a:rPr>
              <a:t>等等。而分析一下我们要存储的数据，无非就是类似</a:t>
            </a:r>
            <a:r>
              <a:rPr lang="en-US" altLang="zh-CN" dirty="0" smtClean="0">
                <a:solidFill>
                  <a:schemeClr val="accent2"/>
                </a:solidFill>
              </a:rPr>
              <a:t>{</a:t>
            </a:r>
            <a:r>
              <a:rPr lang="en-US" altLang="zh-CN" dirty="0" err="1" smtClean="0">
                <a:solidFill>
                  <a:schemeClr val="accent2"/>
                </a:solidFill>
              </a:rPr>
              <a:t>ip:errorNumber</a:t>
            </a:r>
            <a:r>
              <a:rPr lang="en-US" altLang="zh-CN" dirty="0" smtClean="0">
                <a:solidFill>
                  <a:schemeClr val="accent2"/>
                </a:solidFill>
              </a:rPr>
              <a:t>}</a:t>
            </a:r>
            <a:r>
              <a:rPr lang="zh-CN" altLang="en-US" dirty="0" smtClean="0">
                <a:solidFill>
                  <a:schemeClr val="accent2"/>
                </a:solidFill>
              </a:rPr>
              <a:t>这样的</a:t>
            </a:r>
            <a:r>
              <a:rPr lang="en-US" altLang="zh-CN" dirty="0" err="1" smtClean="0">
                <a:solidFill>
                  <a:schemeClr val="accent2"/>
                </a:solidFill>
              </a:rPr>
              <a:t>key:value</a:t>
            </a:r>
            <a:r>
              <a:rPr lang="zh-CN" altLang="en-US" dirty="0" smtClean="0">
                <a:solidFill>
                  <a:schemeClr val="accent2"/>
                </a:solidFill>
              </a:rPr>
              <a:t>数据。对于这种数据，我们可以用</a:t>
            </a:r>
            <a:r>
              <a:rPr lang="en-US" altLang="zh-CN" dirty="0" smtClean="0">
                <a:solidFill>
                  <a:schemeClr val="accent2"/>
                </a:solidFill>
              </a:rPr>
              <a:t>NOSQL</a:t>
            </a:r>
            <a:r>
              <a:rPr lang="zh-CN" altLang="en-US" dirty="0" smtClean="0">
                <a:solidFill>
                  <a:schemeClr val="accent2"/>
                </a:solidFill>
              </a:rPr>
              <a:t>数据库来代替传统的关系型数据库。</a:t>
            </a:r>
            <a:endParaRPr lang="en-US" altLang="zh-CN" dirty="0" smtClean="0">
              <a:solidFill>
                <a:schemeClr val="accent2"/>
              </a:solidFill>
            </a:endParaRPr>
          </a:p>
          <a:p>
            <a:r>
              <a:rPr lang="en-US" altLang="zh-CN" dirty="0" smtClean="0">
                <a:solidFill>
                  <a:schemeClr val="accent2"/>
                </a:solidFill>
              </a:rPr>
              <a:t>2</a:t>
            </a:r>
            <a:r>
              <a:rPr lang="zh-CN" altLang="en-US" dirty="0" smtClean="0">
                <a:solidFill>
                  <a:schemeClr val="accent2"/>
                </a:solidFill>
              </a:rPr>
              <a:t>、</a:t>
            </a:r>
            <a:r>
              <a:rPr lang="zh-CN" altLang="en-US" b="1" dirty="0" smtClean="0">
                <a:solidFill>
                  <a:schemeClr val="accent2"/>
                </a:solidFill>
              </a:rPr>
              <a:t>页面缓存</a:t>
            </a:r>
            <a:endParaRPr lang="en-US" altLang="zh-CN" b="1" dirty="0" smtClean="0">
              <a:solidFill>
                <a:schemeClr val="accent2"/>
              </a:solidFill>
            </a:endParaRPr>
          </a:p>
          <a:p>
            <a:r>
              <a:rPr lang="zh-CN" altLang="en-US" dirty="0" smtClean="0">
                <a:solidFill>
                  <a:schemeClr val="accent2"/>
                </a:solidFill>
              </a:rPr>
              <a:t>除了数据缓存，还有页面缓存。比如使用</a:t>
            </a:r>
            <a:r>
              <a:rPr lang="en-US" dirty="0" smtClean="0">
                <a:solidFill>
                  <a:schemeClr val="accent2"/>
                </a:solidFill>
              </a:rPr>
              <a:t>HTML5</a:t>
            </a:r>
            <a:r>
              <a:rPr lang="zh-CN" altLang="en-US" dirty="0" smtClean="0">
                <a:solidFill>
                  <a:schemeClr val="accent2"/>
                </a:solidFill>
              </a:rPr>
              <a:t>的</a:t>
            </a:r>
            <a:r>
              <a:rPr lang="en-US" dirty="0" err="1" smtClean="0">
                <a:solidFill>
                  <a:schemeClr val="accent2"/>
                </a:solidFill>
              </a:rPr>
              <a:t>localstroage</a:t>
            </a:r>
            <a:r>
              <a:rPr lang="zh-CN" altLang="en-US" dirty="0" smtClean="0">
                <a:solidFill>
                  <a:schemeClr val="accent2"/>
                </a:solidFill>
              </a:rPr>
              <a:t>或者</a:t>
            </a:r>
            <a:r>
              <a:rPr lang="en-US" dirty="0" smtClean="0">
                <a:solidFill>
                  <a:schemeClr val="accent2"/>
                </a:solidFill>
              </a:rPr>
              <a:t>cookie。</a:t>
            </a:r>
          </a:p>
          <a:p>
            <a:pPr>
              <a:buFont typeface="Wingdings" pitchFamily="2" charset="2"/>
              <a:buChar char="l"/>
            </a:pPr>
            <a:r>
              <a:rPr lang="zh-CN" altLang="en-US" b="1" dirty="0" smtClean="0">
                <a:solidFill>
                  <a:srgbClr val="00B050"/>
                </a:solidFill>
              </a:rPr>
              <a:t>优点</a:t>
            </a:r>
            <a:r>
              <a:rPr lang="zh-CN" altLang="en-US" dirty="0" smtClean="0">
                <a:solidFill>
                  <a:srgbClr val="00B050"/>
                </a:solidFill>
              </a:rPr>
              <a:t>：减轻数据库的压力大幅度提高访问速度</a:t>
            </a:r>
          </a:p>
          <a:p>
            <a:pPr>
              <a:buFont typeface="Wingdings" pitchFamily="2" charset="2"/>
              <a:buChar char="l"/>
            </a:pPr>
            <a:r>
              <a:rPr lang="zh-CN" altLang="en-US" b="1" dirty="0" smtClean="0">
                <a:solidFill>
                  <a:srgbClr val="00B050"/>
                </a:solidFill>
              </a:rPr>
              <a:t>缺点</a:t>
            </a:r>
            <a:r>
              <a:rPr lang="zh-CN" altLang="en-US" dirty="0" smtClean="0">
                <a:solidFill>
                  <a:srgbClr val="00B050"/>
                </a:solidFill>
              </a:rPr>
              <a:t>：需要维护缓存服务器提高了编码的复杂性</a:t>
            </a:r>
            <a:endParaRPr lang="en-US" altLang="zh-CN" dirty="0" smtClean="0">
              <a:solidFill>
                <a:srgbClr val="00B050"/>
              </a:solidFill>
            </a:endParaRPr>
          </a:p>
          <a:p>
            <a:pPr>
              <a:buFont typeface="Wingdings" pitchFamily="2" charset="2"/>
              <a:buChar char="Ø"/>
            </a:pPr>
            <a:r>
              <a:rPr lang="zh-CN" altLang="en-US" dirty="0" smtClean="0">
                <a:solidFill>
                  <a:srgbClr val="FF0000"/>
                </a:solidFill>
              </a:rPr>
              <a:t>缓存集群的调度算法不同于上面提到的应用服务器和数据库。最好采用“一致性哈希算法”，这样才能提高命中率。这个就不展开讲了，有兴趣的可以查阅相关资料。</a:t>
            </a:r>
          </a:p>
          <a:p>
            <a:endParaRPr lang="zh-CN" altLang="en-US" dirty="0" smtClean="0">
              <a:solidFill>
                <a:schemeClr val="accent2"/>
              </a:solidFill>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357166"/>
            <a:ext cx="8280000" cy="369332"/>
          </a:xfrm>
          <a:prstGeom prst="rect">
            <a:avLst/>
          </a:prstGeom>
          <a:noFill/>
        </p:spPr>
        <p:txBody>
          <a:bodyPr wrap="square" rtlCol="0">
            <a:spAutoFit/>
          </a:bodyPr>
          <a:lstStyle/>
          <a:p>
            <a:r>
              <a:rPr lang="zh-CN" altLang="en-US" b="1" dirty="0" smtClean="0">
                <a:solidFill>
                  <a:schemeClr val="accent2"/>
                </a:solidFill>
              </a:rPr>
              <a:t>加入缓存后的结构</a:t>
            </a:r>
            <a:r>
              <a:rPr lang="zh-CN" altLang="en-US" dirty="0" smtClean="0">
                <a:solidFill>
                  <a:schemeClr val="accent2"/>
                </a:solidFill>
              </a:rPr>
              <a:t>：</a:t>
            </a:r>
            <a:endParaRPr lang="zh-CN" altLang="en-US" dirty="0">
              <a:solidFill>
                <a:schemeClr val="accent2"/>
              </a:solidFill>
            </a:endParaRPr>
          </a:p>
        </p:txBody>
      </p:sp>
      <p:sp>
        <p:nvSpPr>
          <p:cNvPr id="3" name="TextBox 2"/>
          <p:cNvSpPr txBox="1"/>
          <p:nvPr/>
        </p:nvSpPr>
        <p:spPr>
          <a:xfrm>
            <a:off x="4607720" y="857232"/>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4" name="矩形 3"/>
          <p:cNvSpPr/>
          <p:nvPr/>
        </p:nvSpPr>
        <p:spPr>
          <a:xfrm>
            <a:off x="4286249" y="157161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5" name="矩形 4"/>
          <p:cNvSpPr/>
          <p:nvPr/>
        </p:nvSpPr>
        <p:spPr>
          <a:xfrm>
            <a:off x="714348" y="2214554"/>
            <a:ext cx="8036775"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 name="矩形 5"/>
          <p:cNvSpPr/>
          <p:nvPr/>
        </p:nvSpPr>
        <p:spPr>
          <a:xfrm>
            <a:off x="1785919" y="2357430"/>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7" name="直接箭头连接符 6"/>
          <p:cNvCxnSpPr>
            <a:stCxn id="3" idx="2"/>
            <a:endCxn id="4" idx="0"/>
          </p:cNvCxnSpPr>
          <p:nvPr/>
        </p:nvCxnSpPr>
        <p:spPr>
          <a:xfrm rot="5400000">
            <a:off x="4899543" y="1399088"/>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928795"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9" name="矩形 8"/>
          <p:cNvSpPr/>
          <p:nvPr/>
        </p:nvSpPr>
        <p:spPr>
          <a:xfrm>
            <a:off x="2714613" y="2500306"/>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10" name="矩形 9"/>
          <p:cNvSpPr/>
          <p:nvPr/>
        </p:nvSpPr>
        <p:spPr>
          <a:xfrm>
            <a:off x="3571869"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cxnSp>
        <p:nvCxnSpPr>
          <p:cNvPr id="11" name="直接箭头连接符 10"/>
          <p:cNvCxnSpPr/>
          <p:nvPr/>
        </p:nvCxnSpPr>
        <p:spPr>
          <a:xfrm rot="5400000">
            <a:off x="4894266" y="2070884"/>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43372" y="3857628"/>
            <a:ext cx="2250299"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柱形 12"/>
          <p:cNvSpPr/>
          <p:nvPr/>
        </p:nvSpPr>
        <p:spPr>
          <a:xfrm>
            <a:off x="4214810" y="4000504"/>
            <a:ext cx="89297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036348" y="4000504"/>
            <a:ext cx="430887" cy="714380"/>
          </a:xfrm>
          <a:prstGeom prst="rect">
            <a:avLst/>
          </a:prstGeom>
          <a:noFill/>
        </p:spPr>
        <p:txBody>
          <a:bodyPr vert="eaVert" wrap="square" rtlCol="0">
            <a:spAutoFit/>
          </a:bodyPr>
          <a:lstStyle/>
          <a:p>
            <a:r>
              <a:rPr lang="zh-CN" altLang="en-US" sz="1600" dirty="0" smtClean="0"/>
              <a:t>数据库</a:t>
            </a:r>
            <a:endParaRPr lang="zh-CN" altLang="en-US" sz="1600" dirty="0"/>
          </a:p>
        </p:txBody>
      </p:sp>
      <p:sp>
        <p:nvSpPr>
          <p:cNvPr id="15" name="TextBox 14"/>
          <p:cNvSpPr txBox="1"/>
          <p:nvPr/>
        </p:nvSpPr>
        <p:spPr>
          <a:xfrm>
            <a:off x="5536415" y="3929066"/>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用户表</a:t>
            </a:r>
            <a:endParaRPr lang="zh-CN" altLang="en-US" sz="1000" dirty="0"/>
          </a:p>
        </p:txBody>
      </p:sp>
      <p:sp>
        <p:nvSpPr>
          <p:cNvPr id="16" name="TextBox 15"/>
          <p:cNvSpPr txBox="1"/>
          <p:nvPr/>
        </p:nvSpPr>
        <p:spPr>
          <a:xfrm>
            <a:off x="5536415" y="4286256"/>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商品表</a:t>
            </a:r>
            <a:endParaRPr lang="zh-CN" altLang="en-US" sz="1000" dirty="0"/>
          </a:p>
        </p:txBody>
      </p:sp>
      <p:sp>
        <p:nvSpPr>
          <p:cNvPr id="17" name="TextBox 16"/>
          <p:cNvSpPr txBox="1"/>
          <p:nvPr/>
        </p:nvSpPr>
        <p:spPr>
          <a:xfrm>
            <a:off x="5536415" y="4643446"/>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交易表</a:t>
            </a:r>
            <a:endParaRPr lang="zh-CN" altLang="en-US" sz="1000" dirty="0"/>
          </a:p>
        </p:txBody>
      </p:sp>
      <p:cxnSp>
        <p:nvCxnSpPr>
          <p:cNvPr id="18" name="直接箭头连接符 17"/>
          <p:cNvCxnSpPr/>
          <p:nvPr/>
        </p:nvCxnSpPr>
        <p:spPr>
          <a:xfrm rot="5400000">
            <a:off x="5001422" y="37139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7751786" y="37139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29059" y="1285860"/>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21" name="矩形 20"/>
          <p:cNvSpPr/>
          <p:nvPr/>
        </p:nvSpPr>
        <p:spPr>
          <a:xfrm>
            <a:off x="5107786" y="2357430"/>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22" name="矩形 21"/>
          <p:cNvSpPr/>
          <p:nvPr/>
        </p:nvSpPr>
        <p:spPr>
          <a:xfrm>
            <a:off x="5322100"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23" name="矩形 22"/>
          <p:cNvSpPr/>
          <p:nvPr/>
        </p:nvSpPr>
        <p:spPr>
          <a:xfrm>
            <a:off x="6107918" y="2500306"/>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24" name="矩形 23"/>
          <p:cNvSpPr/>
          <p:nvPr/>
        </p:nvSpPr>
        <p:spPr>
          <a:xfrm>
            <a:off x="6965174"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25" name="TextBox 24"/>
          <p:cNvSpPr txBox="1"/>
          <p:nvPr/>
        </p:nvSpPr>
        <p:spPr>
          <a:xfrm>
            <a:off x="2107390" y="3214686"/>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1</a:t>
            </a:r>
            <a:endParaRPr lang="zh-CN" altLang="en-US" sz="1400" dirty="0"/>
          </a:p>
        </p:txBody>
      </p:sp>
      <p:sp>
        <p:nvSpPr>
          <p:cNvPr id="26" name="TextBox 25"/>
          <p:cNvSpPr txBox="1"/>
          <p:nvPr/>
        </p:nvSpPr>
        <p:spPr>
          <a:xfrm>
            <a:off x="5393538" y="3214686"/>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2</a:t>
            </a:r>
            <a:endParaRPr lang="zh-CN" altLang="en-US" sz="1400" dirty="0"/>
          </a:p>
        </p:txBody>
      </p:sp>
      <p:sp>
        <p:nvSpPr>
          <p:cNvPr id="27" name="矩形 26"/>
          <p:cNvSpPr/>
          <p:nvPr/>
        </p:nvSpPr>
        <p:spPr>
          <a:xfrm>
            <a:off x="7143768" y="3857628"/>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柱形 27"/>
          <p:cNvSpPr/>
          <p:nvPr/>
        </p:nvSpPr>
        <p:spPr>
          <a:xfrm>
            <a:off x="7643834" y="4071942"/>
            <a:ext cx="964412"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stCxn id="12" idx="3"/>
            <a:endCxn id="27" idx="1"/>
          </p:cNvCxnSpPr>
          <p:nvPr/>
        </p:nvCxnSpPr>
        <p:spPr>
          <a:xfrm>
            <a:off x="6393671" y="4429132"/>
            <a:ext cx="75009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7" idx="1"/>
            <a:endCxn id="12" idx="3"/>
          </p:cNvCxnSpPr>
          <p:nvPr/>
        </p:nvCxnSpPr>
        <p:spPr>
          <a:xfrm rot="10800000">
            <a:off x="6393672" y="4429132"/>
            <a:ext cx="75009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93671" y="4071942"/>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32" name="TextBox 31"/>
          <p:cNvSpPr txBox="1"/>
          <p:nvPr/>
        </p:nvSpPr>
        <p:spPr>
          <a:xfrm>
            <a:off x="4643438" y="3571876"/>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33" name="TextBox 32"/>
          <p:cNvSpPr txBox="1"/>
          <p:nvPr/>
        </p:nvSpPr>
        <p:spPr>
          <a:xfrm>
            <a:off x="7965306" y="3571876"/>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34" name="矩形 33"/>
          <p:cNvSpPr/>
          <p:nvPr/>
        </p:nvSpPr>
        <p:spPr>
          <a:xfrm>
            <a:off x="2571736" y="385762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5" name="直接箭头连接符 34"/>
          <p:cNvCxnSpPr/>
          <p:nvPr/>
        </p:nvCxnSpPr>
        <p:spPr>
          <a:xfrm rot="5400000">
            <a:off x="3286910" y="37139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43240" y="3571876"/>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37" name="矩形 36"/>
          <p:cNvSpPr/>
          <p:nvPr/>
        </p:nvSpPr>
        <p:spPr>
          <a:xfrm>
            <a:off x="2500298" y="400050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矩形 37"/>
          <p:cNvSpPr/>
          <p:nvPr/>
        </p:nvSpPr>
        <p:spPr>
          <a:xfrm>
            <a:off x="2428860" y="414338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圆柱形 38"/>
          <p:cNvSpPr/>
          <p:nvPr/>
        </p:nvSpPr>
        <p:spPr>
          <a:xfrm>
            <a:off x="2571736" y="4214818"/>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3357554" y="4214818"/>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41" name="TextBox 40"/>
          <p:cNvSpPr txBox="1"/>
          <p:nvPr/>
        </p:nvSpPr>
        <p:spPr>
          <a:xfrm>
            <a:off x="2571736" y="535782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集群</a:t>
            </a:r>
            <a:r>
              <a:rPr lang="en-US" altLang="zh-CN"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
        <p:nvSpPr>
          <p:cNvPr id="50" name="矩形 49"/>
          <p:cNvSpPr/>
          <p:nvPr/>
        </p:nvSpPr>
        <p:spPr>
          <a:xfrm>
            <a:off x="714348" y="385762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642910" y="400050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571472" y="414338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圆柱形 52"/>
          <p:cNvSpPr/>
          <p:nvPr/>
        </p:nvSpPr>
        <p:spPr>
          <a:xfrm>
            <a:off x="714348" y="4214818"/>
            <a:ext cx="714380"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1500173" y="4214818"/>
            <a:ext cx="400110" cy="1071570"/>
          </a:xfrm>
          <a:prstGeom prst="rect">
            <a:avLst/>
          </a:prstGeom>
          <a:noFill/>
        </p:spPr>
        <p:txBody>
          <a:bodyPr vert="eaVert" wrap="square" rtlCol="0">
            <a:spAutoFit/>
          </a:bodyPr>
          <a:lstStyle/>
          <a:p>
            <a:r>
              <a:rPr lang="en-US" altLang="zh-CN" sz="1400" dirty="0" err="1" smtClean="0"/>
              <a:t>NoSql</a:t>
            </a:r>
            <a:r>
              <a:rPr lang="zh-CN" altLang="en-US" sz="1400" dirty="0" smtClean="0"/>
              <a:t>数据库</a:t>
            </a:r>
            <a:endParaRPr lang="zh-CN" altLang="en-US" sz="1400" dirty="0"/>
          </a:p>
        </p:txBody>
      </p:sp>
      <p:sp>
        <p:nvSpPr>
          <p:cNvPr id="55" name="TextBox 54"/>
          <p:cNvSpPr txBox="1"/>
          <p:nvPr/>
        </p:nvSpPr>
        <p:spPr>
          <a:xfrm>
            <a:off x="714348" y="535782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缓存集群</a:t>
            </a:r>
            <a:endParaRPr lang="zh-CN" altLang="en-US" sz="1400" dirty="0">
              <a:solidFill>
                <a:schemeClr val="tx2">
                  <a:lumMod val="60000"/>
                  <a:lumOff val="40000"/>
                </a:schemeClr>
              </a:solidFill>
            </a:endParaRPr>
          </a:p>
        </p:txBody>
      </p:sp>
      <p:cxnSp>
        <p:nvCxnSpPr>
          <p:cNvPr id="64" name="直接箭头连接符 63"/>
          <p:cNvCxnSpPr/>
          <p:nvPr/>
        </p:nvCxnSpPr>
        <p:spPr>
          <a:xfrm rot="5400000">
            <a:off x="1285852" y="371475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215338" y="5072074"/>
            <a:ext cx="571504" cy="307777"/>
          </a:xfrm>
          <a:prstGeom prst="rect">
            <a:avLst/>
          </a:prstGeom>
          <a:noFill/>
        </p:spPr>
        <p:txBody>
          <a:bodyPr vert="horz" wrap="square" rtlCol="0" anchor="t">
            <a:spAutoFit/>
          </a:bodyPr>
          <a:lstStyle/>
          <a:p>
            <a:r>
              <a:rPr lang="zh-CN" altLang="en-US" sz="1400" dirty="0" smtClean="0"/>
              <a:t>读库</a:t>
            </a:r>
            <a:endParaRPr lang="zh-CN" altLang="en-US" sz="1400" dirty="0"/>
          </a:p>
        </p:txBody>
      </p:sp>
      <p:sp>
        <p:nvSpPr>
          <p:cNvPr id="66" name="TextBox 65"/>
          <p:cNvSpPr txBox="1"/>
          <p:nvPr/>
        </p:nvSpPr>
        <p:spPr>
          <a:xfrm>
            <a:off x="4643438" y="5072074"/>
            <a:ext cx="571504" cy="307777"/>
          </a:xfrm>
          <a:prstGeom prst="rect">
            <a:avLst/>
          </a:prstGeom>
          <a:noFill/>
        </p:spPr>
        <p:txBody>
          <a:bodyPr vert="horz" wrap="square" rtlCol="0" anchor="t">
            <a:spAutoFit/>
          </a:bodyPr>
          <a:lstStyle/>
          <a:p>
            <a:r>
              <a:rPr lang="zh-CN" altLang="en-US" sz="1400" dirty="0" smtClean="0"/>
              <a:t>写库</a:t>
            </a:r>
            <a:endParaRPr lang="zh-CN" alt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142852"/>
            <a:ext cx="8280000" cy="923330"/>
          </a:xfrm>
          <a:prstGeom prst="rect">
            <a:avLst/>
          </a:prstGeom>
          <a:noFill/>
        </p:spPr>
        <p:txBody>
          <a:bodyPr wrap="square" rtlCol="0">
            <a:spAutoFit/>
          </a:bodyPr>
          <a:lstStyle/>
          <a:p>
            <a:r>
              <a:rPr lang="zh-CN" altLang="en-US" dirty="0" smtClean="0">
                <a:solidFill>
                  <a:schemeClr val="accent2"/>
                </a:solidFill>
              </a:rPr>
              <a:t>我们的网站演进到现在，交易、商品、用户的数据都还在同一个数据库中。尽管采取了增加缓存，读写分离的方式，但随着数据库的压力继续增加，数据库的瓶颈越来越突出，此时，我们可以有数据垂直拆分和水平拆分两种选择。</a:t>
            </a:r>
            <a:endParaRPr lang="zh-CN" altLang="en-US" dirty="0">
              <a:solidFill>
                <a:schemeClr val="accent2"/>
              </a:solidFill>
            </a:endParaRPr>
          </a:p>
        </p:txBody>
      </p:sp>
      <p:sp>
        <p:nvSpPr>
          <p:cNvPr id="3" name="TextBox 2"/>
          <p:cNvSpPr txBox="1"/>
          <p:nvPr/>
        </p:nvSpPr>
        <p:spPr>
          <a:xfrm>
            <a:off x="432000" y="1142984"/>
            <a:ext cx="8280000" cy="4524315"/>
          </a:xfrm>
          <a:prstGeom prst="rect">
            <a:avLst/>
          </a:prstGeom>
          <a:noFill/>
        </p:spPr>
        <p:txBody>
          <a:bodyPr wrap="square" rtlCol="0">
            <a:spAutoFit/>
          </a:bodyPr>
          <a:lstStyle/>
          <a:p>
            <a:pPr marL="342900" indent="-342900">
              <a:buFont typeface="+mj-lt"/>
              <a:buAutoNum type="arabicPeriod"/>
            </a:pPr>
            <a:r>
              <a:rPr lang="zh-CN" altLang="en-US" b="1" dirty="0" smtClean="0">
                <a:solidFill>
                  <a:schemeClr val="accent2"/>
                </a:solidFill>
              </a:rPr>
              <a:t>数据垂直拆分</a:t>
            </a:r>
            <a:endParaRPr lang="en-US" altLang="zh-CN" b="1" dirty="0" smtClean="0">
              <a:solidFill>
                <a:schemeClr val="accent2"/>
              </a:solidFill>
            </a:endParaRPr>
          </a:p>
          <a:p>
            <a:r>
              <a:rPr lang="zh-CN" altLang="en-US" dirty="0" smtClean="0">
                <a:solidFill>
                  <a:schemeClr val="accent2"/>
                </a:solidFill>
              </a:rPr>
              <a:t>垂直拆分的意思是把数据库中不同的业务数据拆分道不同的数据库中，结合现在的例子，就是把交易、商品、用户的数据分开。</a:t>
            </a:r>
          </a:p>
          <a:p>
            <a:pPr>
              <a:buFont typeface="Wingdings" pitchFamily="2" charset="2"/>
              <a:buChar char="l"/>
            </a:pPr>
            <a:r>
              <a:rPr lang="zh-CN" altLang="en-US" b="1" dirty="0" smtClean="0">
                <a:solidFill>
                  <a:srgbClr val="00B050"/>
                </a:solidFill>
              </a:rPr>
              <a:t>优点</a:t>
            </a:r>
            <a:r>
              <a:rPr lang="zh-CN" altLang="en-US" dirty="0" smtClean="0">
                <a:solidFill>
                  <a:srgbClr val="00B050"/>
                </a:solidFill>
              </a:rPr>
              <a:t>：</a:t>
            </a:r>
          </a:p>
          <a:p>
            <a:r>
              <a:rPr lang="zh-CN" altLang="en-US" dirty="0" smtClean="0">
                <a:solidFill>
                  <a:srgbClr val="00B050"/>
                </a:solidFill>
              </a:rPr>
              <a:t>解决了原来把所有业务放在一个数据库中的压力问题。</a:t>
            </a:r>
          </a:p>
          <a:p>
            <a:r>
              <a:rPr lang="zh-CN" altLang="en-US" dirty="0" smtClean="0">
                <a:solidFill>
                  <a:srgbClr val="00B050"/>
                </a:solidFill>
              </a:rPr>
              <a:t>可以根据业务的特点进行更多的优化</a:t>
            </a:r>
          </a:p>
          <a:p>
            <a:pPr>
              <a:buFont typeface="Wingdings" pitchFamily="2" charset="2"/>
              <a:buChar char="l"/>
            </a:pPr>
            <a:r>
              <a:rPr lang="zh-CN" altLang="en-US" b="1" dirty="0" smtClean="0">
                <a:solidFill>
                  <a:srgbClr val="00B050"/>
                </a:solidFill>
              </a:rPr>
              <a:t>缺点</a:t>
            </a:r>
            <a:r>
              <a:rPr lang="zh-CN" altLang="en-US" dirty="0" smtClean="0">
                <a:solidFill>
                  <a:srgbClr val="00B050"/>
                </a:solidFill>
              </a:rPr>
              <a:t>：需要维护多个数据库</a:t>
            </a:r>
            <a:endParaRPr lang="en-US" altLang="zh-CN" dirty="0" smtClean="0">
              <a:solidFill>
                <a:srgbClr val="00B050"/>
              </a:solidFill>
            </a:endParaRPr>
          </a:p>
          <a:p>
            <a:pPr>
              <a:buFont typeface="Wingdings" pitchFamily="2" charset="2"/>
              <a:buChar char="Ø"/>
            </a:pPr>
            <a:r>
              <a:rPr lang="zh-CN" altLang="en-US" b="1" dirty="0" smtClean="0">
                <a:solidFill>
                  <a:srgbClr val="FF0000"/>
                </a:solidFill>
              </a:rPr>
              <a:t>问题</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需要考虑原来跨业务的事务</a:t>
            </a:r>
          </a:p>
          <a:p>
            <a:r>
              <a:rPr lang="zh-CN" altLang="en-US" dirty="0" smtClean="0">
                <a:solidFill>
                  <a:srgbClr val="FF0000"/>
                </a:solidFill>
              </a:rPr>
              <a:t>跨数据库的</a:t>
            </a:r>
            <a:r>
              <a:rPr lang="en-US" altLang="zh-CN" dirty="0" smtClean="0">
                <a:solidFill>
                  <a:srgbClr val="FF0000"/>
                </a:solidFill>
              </a:rPr>
              <a:t>join</a:t>
            </a:r>
          </a:p>
          <a:p>
            <a:r>
              <a:rPr lang="zh-CN" altLang="en-US" b="1" dirty="0" smtClean="0">
                <a:solidFill>
                  <a:srgbClr val="00B050"/>
                </a:solidFill>
              </a:rPr>
              <a:t>解决问题方案</a:t>
            </a:r>
            <a:r>
              <a:rPr lang="zh-CN" altLang="en-US" dirty="0" smtClean="0">
                <a:solidFill>
                  <a:srgbClr val="00B050"/>
                </a:solidFill>
              </a:rPr>
              <a:t>：</a:t>
            </a:r>
          </a:p>
          <a:p>
            <a:r>
              <a:rPr lang="zh-CN" altLang="en-US" dirty="0" smtClean="0">
                <a:solidFill>
                  <a:srgbClr val="00B050"/>
                </a:solidFill>
              </a:rPr>
              <a:t>我们应该在应用层尽量避免跨数据库的事物，如果非要跨数据库，尽量在代码中控制。</a:t>
            </a:r>
          </a:p>
          <a:p>
            <a:r>
              <a:rPr lang="zh-CN" altLang="en-US" dirty="0" smtClean="0">
                <a:solidFill>
                  <a:srgbClr val="00B050"/>
                </a:solidFill>
              </a:rPr>
              <a:t>我们可以通过第三方应用来解决，如上面提到的</a:t>
            </a:r>
            <a:r>
              <a:rPr lang="en-US" altLang="zh-CN" dirty="0" err="1" smtClean="0">
                <a:solidFill>
                  <a:srgbClr val="00B050"/>
                </a:solidFill>
              </a:rPr>
              <a:t>mycat</a:t>
            </a:r>
            <a:r>
              <a:rPr lang="zh-CN" altLang="en-US" dirty="0" smtClean="0">
                <a:solidFill>
                  <a:srgbClr val="00B050"/>
                </a:solidFill>
              </a:rPr>
              <a:t>，</a:t>
            </a:r>
            <a:r>
              <a:rPr lang="en-US" altLang="zh-CN" dirty="0" err="1" smtClean="0">
                <a:solidFill>
                  <a:srgbClr val="00B050"/>
                </a:solidFill>
              </a:rPr>
              <a:t>mycat</a:t>
            </a:r>
            <a:r>
              <a:rPr lang="zh-CN" altLang="en-US" dirty="0" smtClean="0">
                <a:solidFill>
                  <a:srgbClr val="00B050"/>
                </a:solidFill>
              </a:rPr>
              <a:t>提供了丰富的跨库</a:t>
            </a:r>
            <a:r>
              <a:rPr lang="en-US" altLang="zh-CN" dirty="0" smtClean="0">
                <a:solidFill>
                  <a:srgbClr val="00B050"/>
                </a:solidFill>
              </a:rPr>
              <a:t>join</a:t>
            </a:r>
            <a:r>
              <a:rPr lang="zh-CN" altLang="en-US" dirty="0" smtClean="0">
                <a:solidFill>
                  <a:srgbClr val="00B050"/>
                </a:solidFill>
              </a:rPr>
              <a:t>方案，详情可参考</a:t>
            </a:r>
            <a:r>
              <a:rPr lang="en-US" altLang="zh-CN" dirty="0" err="1" smtClean="0">
                <a:solidFill>
                  <a:srgbClr val="00B050"/>
                </a:solidFill>
              </a:rPr>
              <a:t>mycat</a:t>
            </a:r>
            <a:r>
              <a:rPr lang="zh-CN" altLang="en-US" dirty="0" smtClean="0">
                <a:solidFill>
                  <a:srgbClr val="00B050"/>
                </a:solidFill>
              </a:rPr>
              <a:t>官方文档。</a:t>
            </a:r>
          </a:p>
          <a:p>
            <a:endParaRPr lang="zh-CN" altLang="en-US" dirty="0" smtClean="0">
              <a:solidFill>
                <a:srgbClr val="00B05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357166"/>
            <a:ext cx="8280000" cy="369332"/>
          </a:xfrm>
          <a:prstGeom prst="rect">
            <a:avLst/>
          </a:prstGeom>
          <a:noFill/>
        </p:spPr>
        <p:txBody>
          <a:bodyPr wrap="square" rtlCol="0">
            <a:spAutoFit/>
          </a:bodyPr>
          <a:lstStyle/>
          <a:p>
            <a:r>
              <a:rPr lang="zh-CN" altLang="en-US" b="1" dirty="0" smtClean="0">
                <a:solidFill>
                  <a:schemeClr val="accent2"/>
                </a:solidFill>
              </a:rPr>
              <a:t>垂直拆分后的结构如下</a:t>
            </a:r>
            <a:r>
              <a:rPr lang="zh-CN" altLang="en-US" dirty="0" smtClean="0">
                <a:solidFill>
                  <a:schemeClr val="accent2"/>
                </a:solidFill>
              </a:rPr>
              <a:t>：</a:t>
            </a:r>
            <a:endParaRPr lang="zh-CN" altLang="en-US" dirty="0">
              <a:solidFill>
                <a:schemeClr val="accent2"/>
              </a:solidFill>
            </a:endParaRPr>
          </a:p>
        </p:txBody>
      </p:sp>
      <p:sp>
        <p:nvSpPr>
          <p:cNvPr id="3" name="TextBox 2"/>
          <p:cNvSpPr txBox="1"/>
          <p:nvPr/>
        </p:nvSpPr>
        <p:spPr>
          <a:xfrm>
            <a:off x="4607720" y="857232"/>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4" name="矩形 3"/>
          <p:cNvSpPr/>
          <p:nvPr/>
        </p:nvSpPr>
        <p:spPr>
          <a:xfrm>
            <a:off x="4286249" y="157161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5" name="矩形 4"/>
          <p:cNvSpPr/>
          <p:nvPr/>
        </p:nvSpPr>
        <p:spPr>
          <a:xfrm>
            <a:off x="714348" y="2214554"/>
            <a:ext cx="8036775"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 name="矩形 5"/>
          <p:cNvSpPr/>
          <p:nvPr/>
        </p:nvSpPr>
        <p:spPr>
          <a:xfrm>
            <a:off x="1785919" y="2357430"/>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7" name="直接箭头连接符 6"/>
          <p:cNvCxnSpPr>
            <a:stCxn id="3" idx="2"/>
            <a:endCxn id="4" idx="0"/>
          </p:cNvCxnSpPr>
          <p:nvPr/>
        </p:nvCxnSpPr>
        <p:spPr>
          <a:xfrm rot="5400000">
            <a:off x="4899543" y="1399088"/>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928795"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9" name="矩形 8"/>
          <p:cNvSpPr/>
          <p:nvPr/>
        </p:nvSpPr>
        <p:spPr>
          <a:xfrm>
            <a:off x="2714613" y="2500306"/>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10" name="矩形 9"/>
          <p:cNvSpPr/>
          <p:nvPr/>
        </p:nvSpPr>
        <p:spPr>
          <a:xfrm>
            <a:off x="3571869"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cxnSp>
        <p:nvCxnSpPr>
          <p:cNvPr id="11" name="直接箭头连接符 10"/>
          <p:cNvCxnSpPr/>
          <p:nvPr/>
        </p:nvCxnSpPr>
        <p:spPr>
          <a:xfrm rot="5400000">
            <a:off x="4894266" y="2070884"/>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143372" y="3857628"/>
            <a:ext cx="225029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柱形 12"/>
          <p:cNvSpPr/>
          <p:nvPr/>
        </p:nvSpPr>
        <p:spPr>
          <a:xfrm>
            <a:off x="4214810" y="400050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rot="5400000">
            <a:off x="5001422" y="37139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7751786" y="37139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29059" y="1285860"/>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21" name="矩形 20"/>
          <p:cNvSpPr/>
          <p:nvPr/>
        </p:nvSpPr>
        <p:spPr>
          <a:xfrm>
            <a:off x="5107786" y="2357430"/>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22" name="矩形 21"/>
          <p:cNvSpPr/>
          <p:nvPr/>
        </p:nvSpPr>
        <p:spPr>
          <a:xfrm>
            <a:off x="5322100"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23" name="矩形 22"/>
          <p:cNvSpPr/>
          <p:nvPr/>
        </p:nvSpPr>
        <p:spPr>
          <a:xfrm>
            <a:off x="6107918" y="2500306"/>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24" name="矩形 23"/>
          <p:cNvSpPr/>
          <p:nvPr/>
        </p:nvSpPr>
        <p:spPr>
          <a:xfrm>
            <a:off x="6965174" y="2500306"/>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25" name="TextBox 24"/>
          <p:cNvSpPr txBox="1"/>
          <p:nvPr/>
        </p:nvSpPr>
        <p:spPr>
          <a:xfrm>
            <a:off x="2107390" y="3214686"/>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1</a:t>
            </a:r>
            <a:endParaRPr lang="zh-CN" altLang="en-US" sz="1400" dirty="0"/>
          </a:p>
        </p:txBody>
      </p:sp>
      <p:sp>
        <p:nvSpPr>
          <p:cNvPr id="26" name="TextBox 25"/>
          <p:cNvSpPr txBox="1"/>
          <p:nvPr/>
        </p:nvSpPr>
        <p:spPr>
          <a:xfrm>
            <a:off x="5393538" y="3214686"/>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2</a:t>
            </a:r>
            <a:endParaRPr lang="zh-CN" altLang="en-US" sz="1400" dirty="0"/>
          </a:p>
        </p:txBody>
      </p:sp>
      <p:sp>
        <p:nvSpPr>
          <p:cNvPr id="27" name="矩形 26"/>
          <p:cNvSpPr/>
          <p:nvPr/>
        </p:nvSpPr>
        <p:spPr>
          <a:xfrm>
            <a:off x="6858016" y="3857628"/>
            <a:ext cx="2143140"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柱形 27"/>
          <p:cNvSpPr/>
          <p:nvPr/>
        </p:nvSpPr>
        <p:spPr>
          <a:xfrm>
            <a:off x="6929454" y="400050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a:stCxn id="12" idx="3"/>
            <a:endCxn id="27" idx="1"/>
          </p:cNvCxnSpPr>
          <p:nvPr/>
        </p:nvCxnSpPr>
        <p:spPr>
          <a:xfrm>
            <a:off x="6393671" y="4572008"/>
            <a:ext cx="4643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7" idx="1"/>
            <a:endCxn id="12" idx="3"/>
          </p:cNvCxnSpPr>
          <p:nvPr/>
        </p:nvCxnSpPr>
        <p:spPr>
          <a:xfrm rot="10800000">
            <a:off x="6393672" y="4572008"/>
            <a:ext cx="46434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57950" y="4071942"/>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32" name="TextBox 31"/>
          <p:cNvSpPr txBox="1"/>
          <p:nvPr/>
        </p:nvSpPr>
        <p:spPr>
          <a:xfrm>
            <a:off x="4643438" y="3571876"/>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33" name="TextBox 32"/>
          <p:cNvSpPr txBox="1"/>
          <p:nvPr/>
        </p:nvSpPr>
        <p:spPr>
          <a:xfrm>
            <a:off x="7965306" y="3571876"/>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34" name="矩形 33"/>
          <p:cNvSpPr/>
          <p:nvPr/>
        </p:nvSpPr>
        <p:spPr>
          <a:xfrm>
            <a:off x="2571736" y="385762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5" name="直接箭头连接符 34"/>
          <p:cNvCxnSpPr/>
          <p:nvPr/>
        </p:nvCxnSpPr>
        <p:spPr>
          <a:xfrm rot="5400000">
            <a:off x="3286910" y="37139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43240" y="3571876"/>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37" name="矩形 36"/>
          <p:cNvSpPr/>
          <p:nvPr/>
        </p:nvSpPr>
        <p:spPr>
          <a:xfrm>
            <a:off x="2500298" y="400050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矩形 37"/>
          <p:cNvSpPr/>
          <p:nvPr/>
        </p:nvSpPr>
        <p:spPr>
          <a:xfrm>
            <a:off x="2428860" y="414338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圆柱形 38"/>
          <p:cNvSpPr/>
          <p:nvPr/>
        </p:nvSpPr>
        <p:spPr>
          <a:xfrm>
            <a:off x="2571736" y="4214818"/>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3357554" y="4214818"/>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41" name="TextBox 40"/>
          <p:cNvSpPr txBox="1"/>
          <p:nvPr/>
        </p:nvSpPr>
        <p:spPr>
          <a:xfrm>
            <a:off x="2571736" y="535782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集群</a:t>
            </a:r>
            <a:r>
              <a:rPr lang="en-US" altLang="zh-CN"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
        <p:nvSpPr>
          <p:cNvPr id="42" name="矩形 41"/>
          <p:cNvSpPr/>
          <p:nvPr/>
        </p:nvSpPr>
        <p:spPr>
          <a:xfrm>
            <a:off x="714348" y="385762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3" name="矩形 42"/>
          <p:cNvSpPr/>
          <p:nvPr/>
        </p:nvSpPr>
        <p:spPr>
          <a:xfrm>
            <a:off x="642910" y="400050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4" name="矩形 43"/>
          <p:cNvSpPr/>
          <p:nvPr/>
        </p:nvSpPr>
        <p:spPr>
          <a:xfrm>
            <a:off x="571472" y="414338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圆柱形 44"/>
          <p:cNvSpPr/>
          <p:nvPr/>
        </p:nvSpPr>
        <p:spPr>
          <a:xfrm>
            <a:off x="714348" y="4214818"/>
            <a:ext cx="714380"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1500173" y="4214818"/>
            <a:ext cx="400110" cy="1071570"/>
          </a:xfrm>
          <a:prstGeom prst="rect">
            <a:avLst/>
          </a:prstGeom>
          <a:noFill/>
        </p:spPr>
        <p:txBody>
          <a:bodyPr vert="eaVert" wrap="square" rtlCol="0">
            <a:spAutoFit/>
          </a:bodyPr>
          <a:lstStyle/>
          <a:p>
            <a:r>
              <a:rPr lang="en-US" altLang="zh-CN" sz="1400" dirty="0" err="1" smtClean="0"/>
              <a:t>NoSql</a:t>
            </a:r>
            <a:r>
              <a:rPr lang="zh-CN" altLang="en-US" sz="1400" dirty="0" smtClean="0"/>
              <a:t>数据库</a:t>
            </a:r>
            <a:endParaRPr lang="zh-CN" altLang="en-US" sz="1400" dirty="0"/>
          </a:p>
        </p:txBody>
      </p:sp>
      <p:sp>
        <p:nvSpPr>
          <p:cNvPr id="47" name="TextBox 46"/>
          <p:cNvSpPr txBox="1"/>
          <p:nvPr/>
        </p:nvSpPr>
        <p:spPr>
          <a:xfrm>
            <a:off x="714348" y="535782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缓存集群</a:t>
            </a:r>
            <a:endParaRPr lang="zh-CN" altLang="en-US" sz="1400" dirty="0">
              <a:solidFill>
                <a:schemeClr val="tx2">
                  <a:lumMod val="60000"/>
                  <a:lumOff val="40000"/>
                </a:schemeClr>
              </a:solidFill>
            </a:endParaRPr>
          </a:p>
        </p:txBody>
      </p:sp>
      <p:cxnSp>
        <p:nvCxnSpPr>
          <p:cNvPr id="48" name="直接箭头连接符 47"/>
          <p:cNvCxnSpPr/>
          <p:nvPr/>
        </p:nvCxnSpPr>
        <p:spPr>
          <a:xfrm rot="5400000">
            <a:off x="1285852" y="371475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43834" y="5357826"/>
            <a:ext cx="571504" cy="307777"/>
          </a:xfrm>
          <a:prstGeom prst="rect">
            <a:avLst/>
          </a:prstGeom>
          <a:noFill/>
        </p:spPr>
        <p:txBody>
          <a:bodyPr vert="horz" wrap="square" rtlCol="0" anchor="t">
            <a:spAutoFit/>
          </a:bodyPr>
          <a:lstStyle/>
          <a:p>
            <a:r>
              <a:rPr lang="zh-CN" altLang="en-US" sz="1400" dirty="0" smtClean="0"/>
              <a:t>读库</a:t>
            </a:r>
            <a:endParaRPr lang="zh-CN" altLang="en-US" sz="1400" dirty="0"/>
          </a:p>
        </p:txBody>
      </p:sp>
      <p:sp>
        <p:nvSpPr>
          <p:cNvPr id="50" name="TextBox 49"/>
          <p:cNvSpPr txBox="1"/>
          <p:nvPr/>
        </p:nvSpPr>
        <p:spPr>
          <a:xfrm>
            <a:off x="4929190" y="5357826"/>
            <a:ext cx="571504" cy="307777"/>
          </a:xfrm>
          <a:prstGeom prst="rect">
            <a:avLst/>
          </a:prstGeom>
          <a:noFill/>
        </p:spPr>
        <p:txBody>
          <a:bodyPr vert="horz" wrap="square" rtlCol="0" anchor="t">
            <a:spAutoFit/>
          </a:bodyPr>
          <a:lstStyle/>
          <a:p>
            <a:r>
              <a:rPr lang="zh-CN" altLang="en-US" sz="1400" dirty="0" smtClean="0"/>
              <a:t>写库</a:t>
            </a:r>
            <a:endParaRPr lang="zh-CN" altLang="en-US" sz="1400" dirty="0"/>
          </a:p>
        </p:txBody>
      </p:sp>
      <p:sp>
        <p:nvSpPr>
          <p:cNvPr id="61" name="圆柱形 60"/>
          <p:cNvSpPr/>
          <p:nvPr/>
        </p:nvSpPr>
        <p:spPr>
          <a:xfrm>
            <a:off x="5000628" y="400050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柱形 61"/>
          <p:cNvSpPr/>
          <p:nvPr/>
        </p:nvSpPr>
        <p:spPr>
          <a:xfrm>
            <a:off x="5786446" y="400050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柱形 62"/>
          <p:cNvSpPr/>
          <p:nvPr/>
        </p:nvSpPr>
        <p:spPr>
          <a:xfrm>
            <a:off x="7643834" y="400050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柱形 63"/>
          <p:cNvSpPr/>
          <p:nvPr/>
        </p:nvSpPr>
        <p:spPr>
          <a:xfrm>
            <a:off x="8358214" y="400050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4214810" y="485776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66" name="TextBox 65"/>
          <p:cNvSpPr txBox="1"/>
          <p:nvPr/>
        </p:nvSpPr>
        <p:spPr>
          <a:xfrm>
            <a:off x="5000628" y="485776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67" name="TextBox 66"/>
          <p:cNvSpPr txBox="1"/>
          <p:nvPr/>
        </p:nvSpPr>
        <p:spPr>
          <a:xfrm>
            <a:off x="5786446" y="485776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68" name="TextBox 67"/>
          <p:cNvSpPr txBox="1"/>
          <p:nvPr/>
        </p:nvSpPr>
        <p:spPr>
          <a:xfrm>
            <a:off x="7000860" y="485776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69" name="TextBox 68"/>
          <p:cNvSpPr txBox="1"/>
          <p:nvPr/>
        </p:nvSpPr>
        <p:spPr>
          <a:xfrm>
            <a:off x="7643834" y="485776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70" name="TextBox 69"/>
          <p:cNvSpPr txBox="1"/>
          <p:nvPr/>
        </p:nvSpPr>
        <p:spPr>
          <a:xfrm>
            <a:off x="8358214" y="485776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5078313"/>
          </a:xfrm>
          <a:prstGeom prst="rect">
            <a:avLst/>
          </a:prstGeom>
          <a:noFill/>
        </p:spPr>
        <p:txBody>
          <a:bodyPr wrap="square" rtlCol="0">
            <a:spAutoFit/>
          </a:bodyPr>
          <a:lstStyle/>
          <a:p>
            <a:r>
              <a:rPr lang="zh-CN" altLang="en-US" b="1" dirty="0" smtClean="0">
                <a:solidFill>
                  <a:schemeClr val="accent2"/>
                </a:solidFill>
              </a:rPr>
              <a:t>数据水平拆分</a:t>
            </a:r>
            <a:endParaRPr lang="en-US" altLang="zh-CN" b="1" dirty="0" smtClean="0">
              <a:solidFill>
                <a:schemeClr val="accent2"/>
              </a:solidFill>
            </a:endParaRPr>
          </a:p>
          <a:p>
            <a:r>
              <a:rPr lang="zh-CN" altLang="en-US" dirty="0" smtClean="0">
                <a:solidFill>
                  <a:schemeClr val="accent2"/>
                </a:solidFill>
              </a:rPr>
              <a:t>数据水平拆分就是把同一个表中的数据拆分到两个甚至多个数据库中。产生数据水平拆分的原因是某个业务的数据量或者更新量到达了单个数据库的瓶颈，这时就可以把这个表拆分到两个或更多个数据库中。</a:t>
            </a:r>
            <a:endParaRPr lang="en-US" altLang="zh-CN" dirty="0" smtClean="0">
              <a:solidFill>
                <a:schemeClr val="accent2"/>
              </a:solidFill>
            </a:endParaRPr>
          </a:p>
          <a:p>
            <a:pPr>
              <a:buFont typeface="Wingdings" pitchFamily="2" charset="2"/>
              <a:buChar char="l"/>
            </a:pPr>
            <a:r>
              <a:rPr lang="zh-CN" altLang="en-US" b="1" dirty="0" smtClean="0">
                <a:solidFill>
                  <a:srgbClr val="00B050"/>
                </a:solidFill>
              </a:rPr>
              <a:t>优点</a:t>
            </a:r>
            <a:r>
              <a:rPr lang="zh-CN" altLang="en-US" dirty="0" smtClean="0">
                <a:solidFill>
                  <a:srgbClr val="00B050"/>
                </a:solidFill>
              </a:rPr>
              <a:t>：如果我们能客服以上问题，那么我们将能够很好地</a:t>
            </a:r>
            <a:r>
              <a:rPr lang="zh-CN" altLang="en-US" b="1" dirty="0" smtClean="0">
                <a:solidFill>
                  <a:srgbClr val="00B050"/>
                </a:solidFill>
              </a:rPr>
              <a:t>应</a:t>
            </a:r>
            <a:r>
              <a:rPr lang="zh-CN" altLang="en-US" dirty="0" smtClean="0">
                <a:solidFill>
                  <a:srgbClr val="00B050"/>
                </a:solidFill>
              </a:rPr>
              <a:t>对数据量及写入量增长的情况。</a:t>
            </a:r>
            <a:endParaRPr lang="en-US" altLang="zh-CN" dirty="0" smtClean="0">
              <a:solidFill>
                <a:srgbClr val="00B050"/>
              </a:solidFill>
            </a:endParaRPr>
          </a:p>
          <a:p>
            <a:r>
              <a:rPr lang="zh-CN" altLang="en-US" b="1" dirty="0" smtClean="0">
                <a:solidFill>
                  <a:srgbClr val="FF0000"/>
                </a:solidFill>
              </a:rPr>
              <a:t>问题</a:t>
            </a:r>
            <a:r>
              <a:rPr lang="zh-CN" altLang="en-US" dirty="0" smtClean="0">
                <a:solidFill>
                  <a:srgbClr val="FF0000"/>
                </a:solidFill>
              </a:rPr>
              <a:t>：</a:t>
            </a:r>
            <a:endParaRPr lang="en-US" altLang="zh-CN" dirty="0" smtClean="0">
              <a:solidFill>
                <a:srgbClr val="FF0000"/>
              </a:solidFill>
            </a:endParaRPr>
          </a:p>
          <a:p>
            <a:pPr marL="342900" indent="-342900">
              <a:buFont typeface="Wingdings" pitchFamily="2" charset="2"/>
              <a:buChar char="Ø"/>
            </a:pPr>
            <a:r>
              <a:rPr lang="zh-CN" altLang="en-US" dirty="0" smtClean="0">
                <a:solidFill>
                  <a:srgbClr val="FF0000"/>
                </a:solidFill>
              </a:rPr>
              <a:t>访问用户信息的应用系统需要解决</a:t>
            </a:r>
            <a:r>
              <a:rPr lang="en-US" altLang="zh-CN" dirty="0" smtClean="0">
                <a:solidFill>
                  <a:srgbClr val="FF0000"/>
                </a:solidFill>
              </a:rPr>
              <a:t>SQL</a:t>
            </a:r>
            <a:r>
              <a:rPr lang="zh-CN" altLang="en-US" dirty="0" smtClean="0">
                <a:solidFill>
                  <a:srgbClr val="FF0000"/>
                </a:solidFill>
              </a:rPr>
              <a:t>路由的问题，因为现在用户信息分在了两个数据库中，需要在进行数据操作时了解需要操作的数据在哪里。</a:t>
            </a:r>
          </a:p>
          <a:p>
            <a:pPr marL="342900" indent="-342900">
              <a:buFont typeface="Wingdings" pitchFamily="2" charset="2"/>
              <a:buChar char="Ø"/>
            </a:pPr>
            <a:r>
              <a:rPr lang="zh-CN" altLang="en-US" dirty="0" smtClean="0">
                <a:solidFill>
                  <a:srgbClr val="FF0000"/>
                </a:solidFill>
              </a:rPr>
              <a:t>主键的处理也变得不同，例如原来自增字段，现在不能简单地继续使用了。</a:t>
            </a:r>
          </a:p>
          <a:p>
            <a:pPr marL="342900" indent="-342900">
              <a:buFont typeface="Wingdings" pitchFamily="2" charset="2"/>
              <a:buChar char="Ø"/>
            </a:pPr>
            <a:r>
              <a:rPr lang="zh-CN" altLang="en-US" dirty="0" smtClean="0">
                <a:solidFill>
                  <a:srgbClr val="FF0000"/>
                </a:solidFill>
              </a:rPr>
              <a:t>如果需要分页，就麻烦了。</a:t>
            </a:r>
            <a:endParaRPr lang="en-US" altLang="zh-CN" dirty="0" smtClean="0">
              <a:solidFill>
                <a:srgbClr val="FF0000"/>
              </a:solidFill>
            </a:endParaRPr>
          </a:p>
          <a:p>
            <a:pPr marL="342900" indent="-342900"/>
            <a:r>
              <a:rPr lang="zh-CN" altLang="en-US" b="1" dirty="0" smtClean="0">
                <a:solidFill>
                  <a:schemeClr val="accent2"/>
                </a:solidFill>
              </a:rPr>
              <a:t>解决问题方案</a:t>
            </a:r>
            <a:r>
              <a:rPr lang="zh-CN" altLang="en-US" dirty="0" smtClean="0">
                <a:solidFill>
                  <a:schemeClr val="accent2"/>
                </a:solidFill>
              </a:rPr>
              <a:t>：</a:t>
            </a:r>
            <a:endParaRPr lang="en-US" altLang="zh-CN" dirty="0" smtClean="0">
              <a:solidFill>
                <a:schemeClr val="accent2"/>
              </a:solidFill>
            </a:endParaRPr>
          </a:p>
          <a:p>
            <a:pPr marL="342900" indent="-342900">
              <a:buFont typeface="+mj-lt"/>
              <a:buAutoNum type="arabicPeriod"/>
            </a:pPr>
            <a:r>
              <a:rPr lang="zh-CN" altLang="en-US" dirty="0" smtClean="0">
                <a:solidFill>
                  <a:srgbClr val="00B050"/>
                </a:solidFill>
              </a:rPr>
              <a:t>我们还是可以通过可以解决第三方中间件，如</a:t>
            </a:r>
            <a:r>
              <a:rPr lang="en-US" altLang="zh-CN" dirty="0" err="1" smtClean="0">
                <a:solidFill>
                  <a:srgbClr val="00B050"/>
                </a:solidFill>
              </a:rPr>
              <a:t>mycat</a:t>
            </a:r>
            <a:r>
              <a:rPr lang="zh-CN" altLang="en-US" dirty="0" smtClean="0">
                <a:solidFill>
                  <a:srgbClr val="00B050"/>
                </a:solidFill>
              </a:rPr>
              <a:t>。</a:t>
            </a:r>
            <a:r>
              <a:rPr lang="en-US" altLang="zh-CN" dirty="0" err="1" smtClean="0">
                <a:solidFill>
                  <a:srgbClr val="00B050"/>
                </a:solidFill>
              </a:rPr>
              <a:t>mycat</a:t>
            </a:r>
            <a:r>
              <a:rPr lang="zh-CN" altLang="en-US" dirty="0" smtClean="0">
                <a:solidFill>
                  <a:srgbClr val="00B050"/>
                </a:solidFill>
              </a:rPr>
              <a:t>可以通过</a:t>
            </a:r>
            <a:r>
              <a:rPr lang="en-US" altLang="zh-CN" dirty="0" smtClean="0">
                <a:solidFill>
                  <a:srgbClr val="00B050"/>
                </a:solidFill>
              </a:rPr>
              <a:t>SQL</a:t>
            </a:r>
            <a:r>
              <a:rPr lang="zh-CN" altLang="en-US" dirty="0" smtClean="0">
                <a:solidFill>
                  <a:srgbClr val="00B050"/>
                </a:solidFill>
              </a:rPr>
              <a:t>解析模块对我们的</a:t>
            </a:r>
            <a:r>
              <a:rPr lang="en-US" altLang="zh-CN" dirty="0" smtClean="0">
                <a:solidFill>
                  <a:srgbClr val="00B050"/>
                </a:solidFill>
              </a:rPr>
              <a:t>SQL</a:t>
            </a:r>
            <a:r>
              <a:rPr lang="zh-CN" altLang="en-US" dirty="0" smtClean="0">
                <a:solidFill>
                  <a:srgbClr val="00B050"/>
                </a:solidFill>
              </a:rPr>
              <a:t>进行解析，再根据我们的配置，把请求转发到具体的某个数据库</a:t>
            </a:r>
            <a:endParaRPr lang="en-US" altLang="zh-CN" dirty="0" smtClean="0">
              <a:solidFill>
                <a:srgbClr val="00B050"/>
              </a:solidFill>
            </a:endParaRPr>
          </a:p>
          <a:p>
            <a:pPr marL="342900" indent="-342900">
              <a:buFont typeface="+mj-lt"/>
              <a:buAutoNum type="arabicPeriod"/>
            </a:pPr>
            <a:r>
              <a:rPr lang="zh-CN" altLang="en-US" dirty="0" smtClean="0">
                <a:solidFill>
                  <a:srgbClr val="00B050"/>
                </a:solidFill>
              </a:rPr>
              <a:t>我们可以通过</a:t>
            </a:r>
            <a:r>
              <a:rPr lang="en-US" altLang="zh-CN" dirty="0" smtClean="0">
                <a:solidFill>
                  <a:srgbClr val="00B050"/>
                </a:solidFill>
              </a:rPr>
              <a:t>UUID</a:t>
            </a:r>
            <a:r>
              <a:rPr lang="zh-CN" altLang="en-US" dirty="0" smtClean="0">
                <a:solidFill>
                  <a:srgbClr val="00B050"/>
                </a:solidFill>
              </a:rPr>
              <a:t>保证唯一或自定义</a:t>
            </a:r>
            <a:r>
              <a:rPr lang="en-US" altLang="zh-CN" dirty="0" smtClean="0">
                <a:solidFill>
                  <a:srgbClr val="00B050"/>
                </a:solidFill>
              </a:rPr>
              <a:t>ID</a:t>
            </a:r>
            <a:r>
              <a:rPr lang="zh-CN" altLang="en-US" dirty="0" smtClean="0">
                <a:solidFill>
                  <a:srgbClr val="00B050"/>
                </a:solidFill>
              </a:rPr>
              <a:t>方案来解决。</a:t>
            </a:r>
          </a:p>
          <a:p>
            <a:pPr marL="342900" indent="-342900">
              <a:buFont typeface="+mj-lt"/>
              <a:buAutoNum type="arabicPeriod"/>
            </a:pPr>
            <a:r>
              <a:rPr lang="en-US" altLang="zh-CN" dirty="0" err="1" smtClean="0">
                <a:solidFill>
                  <a:srgbClr val="00B050"/>
                </a:solidFill>
              </a:rPr>
              <a:t>mycat</a:t>
            </a:r>
            <a:r>
              <a:rPr lang="zh-CN" altLang="en-US" dirty="0" smtClean="0">
                <a:solidFill>
                  <a:srgbClr val="00B050"/>
                </a:solidFill>
              </a:rPr>
              <a:t>也提供了丰富的分页查询方案，比如先从每个数据库做分页查询，再合并数据做一次分页查询等等。</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6679422" y="4500570"/>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536546" y="4357694"/>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429388" y="4214818"/>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28596" y="214290"/>
            <a:ext cx="8215370" cy="369332"/>
          </a:xfrm>
          <a:prstGeom prst="rect">
            <a:avLst/>
          </a:prstGeom>
          <a:noFill/>
        </p:spPr>
        <p:txBody>
          <a:bodyPr wrap="square" rtlCol="0">
            <a:spAutoFit/>
          </a:bodyPr>
          <a:lstStyle/>
          <a:p>
            <a:r>
              <a:rPr lang="zh-CN" altLang="en-US" b="1" dirty="0" smtClean="0">
                <a:solidFill>
                  <a:schemeClr val="accent2"/>
                </a:solidFill>
              </a:rPr>
              <a:t>数据水平拆分后的结构</a:t>
            </a:r>
            <a:r>
              <a:rPr lang="zh-CN" altLang="en-US" dirty="0" smtClean="0">
                <a:solidFill>
                  <a:schemeClr val="accent2"/>
                </a:solidFill>
              </a:rPr>
              <a:t>：</a:t>
            </a:r>
            <a:endParaRPr lang="zh-CN" altLang="en-US" dirty="0">
              <a:solidFill>
                <a:schemeClr val="accent2"/>
              </a:solidFill>
            </a:endParaRPr>
          </a:p>
        </p:txBody>
      </p:sp>
      <p:sp>
        <p:nvSpPr>
          <p:cNvPr id="3" name="TextBox 2"/>
          <p:cNvSpPr txBox="1"/>
          <p:nvPr/>
        </p:nvSpPr>
        <p:spPr>
          <a:xfrm>
            <a:off x="4214810" y="857232"/>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4" name="矩形 3"/>
          <p:cNvSpPr/>
          <p:nvPr/>
        </p:nvSpPr>
        <p:spPr>
          <a:xfrm>
            <a:off x="3893339" y="1571612"/>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5" name="矩形 4"/>
          <p:cNvSpPr/>
          <p:nvPr/>
        </p:nvSpPr>
        <p:spPr>
          <a:xfrm>
            <a:off x="321438" y="2214554"/>
            <a:ext cx="8036775" cy="1714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 name="矩形 5"/>
          <p:cNvSpPr/>
          <p:nvPr/>
        </p:nvSpPr>
        <p:spPr>
          <a:xfrm>
            <a:off x="1393009" y="2571744"/>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7" name="直接箭头连接符 6"/>
          <p:cNvCxnSpPr>
            <a:stCxn id="3" idx="2"/>
            <a:endCxn id="4" idx="0"/>
          </p:cNvCxnSpPr>
          <p:nvPr/>
        </p:nvCxnSpPr>
        <p:spPr>
          <a:xfrm rot="5400000">
            <a:off x="4506633" y="1399088"/>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535885" y="271462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9" name="矩形 8"/>
          <p:cNvSpPr/>
          <p:nvPr/>
        </p:nvSpPr>
        <p:spPr>
          <a:xfrm>
            <a:off x="2321703" y="2714620"/>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10" name="矩形 9"/>
          <p:cNvSpPr/>
          <p:nvPr/>
        </p:nvSpPr>
        <p:spPr>
          <a:xfrm>
            <a:off x="3178959" y="271462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cxnSp>
        <p:nvCxnSpPr>
          <p:cNvPr id="11" name="直接箭头连接符 10"/>
          <p:cNvCxnSpPr/>
          <p:nvPr/>
        </p:nvCxnSpPr>
        <p:spPr>
          <a:xfrm rot="5400000">
            <a:off x="4501356" y="2070884"/>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50464" y="4214818"/>
            <a:ext cx="225029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柱形 12"/>
          <p:cNvSpPr/>
          <p:nvPr/>
        </p:nvSpPr>
        <p:spPr>
          <a:xfrm>
            <a:off x="3786182" y="435769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rot="5400000">
            <a:off x="4572794" y="407114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7323158" y="407114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36149" y="1285860"/>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17" name="矩形 16"/>
          <p:cNvSpPr/>
          <p:nvPr/>
        </p:nvSpPr>
        <p:spPr>
          <a:xfrm>
            <a:off x="4714876" y="2571744"/>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18" name="矩形 17"/>
          <p:cNvSpPr/>
          <p:nvPr/>
        </p:nvSpPr>
        <p:spPr>
          <a:xfrm>
            <a:off x="4929190" y="271462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19" name="矩形 18"/>
          <p:cNvSpPr/>
          <p:nvPr/>
        </p:nvSpPr>
        <p:spPr>
          <a:xfrm>
            <a:off x="5715008" y="2714620"/>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20" name="矩形 19"/>
          <p:cNvSpPr/>
          <p:nvPr/>
        </p:nvSpPr>
        <p:spPr>
          <a:xfrm>
            <a:off x="6572264" y="271462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21" name="TextBox 20"/>
          <p:cNvSpPr txBox="1"/>
          <p:nvPr/>
        </p:nvSpPr>
        <p:spPr>
          <a:xfrm>
            <a:off x="1714480" y="3571876"/>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1</a:t>
            </a:r>
            <a:endParaRPr lang="zh-CN" altLang="en-US" sz="1400" dirty="0"/>
          </a:p>
        </p:txBody>
      </p:sp>
      <p:sp>
        <p:nvSpPr>
          <p:cNvPr id="22" name="TextBox 21"/>
          <p:cNvSpPr txBox="1"/>
          <p:nvPr/>
        </p:nvSpPr>
        <p:spPr>
          <a:xfrm>
            <a:off x="5000628" y="3571876"/>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2</a:t>
            </a:r>
            <a:endParaRPr lang="zh-CN" altLang="en-US" sz="1400" dirty="0"/>
          </a:p>
        </p:txBody>
      </p:sp>
      <p:sp>
        <p:nvSpPr>
          <p:cNvPr id="24" name="圆柱形 23"/>
          <p:cNvSpPr/>
          <p:nvPr/>
        </p:nvSpPr>
        <p:spPr>
          <a:xfrm>
            <a:off x="6500826" y="435769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2" idx="3"/>
            <a:endCxn id="23" idx="1"/>
          </p:cNvCxnSpPr>
          <p:nvPr/>
        </p:nvCxnSpPr>
        <p:spPr>
          <a:xfrm>
            <a:off x="6000763" y="4929198"/>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1"/>
            <a:endCxn id="12" idx="3"/>
          </p:cNvCxnSpPr>
          <p:nvPr/>
        </p:nvCxnSpPr>
        <p:spPr>
          <a:xfrm rot="10800000">
            <a:off x="6000764" y="4929198"/>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929322" y="4429132"/>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28" name="TextBox 27"/>
          <p:cNvSpPr txBox="1"/>
          <p:nvPr/>
        </p:nvSpPr>
        <p:spPr>
          <a:xfrm>
            <a:off x="4214810" y="3929066"/>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29" name="TextBox 28"/>
          <p:cNvSpPr txBox="1"/>
          <p:nvPr/>
        </p:nvSpPr>
        <p:spPr>
          <a:xfrm>
            <a:off x="7536678" y="3929066"/>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30" name="矩形 29"/>
          <p:cNvSpPr/>
          <p:nvPr/>
        </p:nvSpPr>
        <p:spPr>
          <a:xfrm>
            <a:off x="2143108" y="421481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1" name="直接箭头连接符 30"/>
          <p:cNvCxnSpPr/>
          <p:nvPr/>
        </p:nvCxnSpPr>
        <p:spPr>
          <a:xfrm rot="5400000">
            <a:off x="2858282" y="407114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14612" y="3929066"/>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33" name="矩形 32"/>
          <p:cNvSpPr/>
          <p:nvPr/>
        </p:nvSpPr>
        <p:spPr>
          <a:xfrm>
            <a:off x="2071670" y="435769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p:cNvSpPr/>
          <p:nvPr/>
        </p:nvSpPr>
        <p:spPr>
          <a:xfrm>
            <a:off x="2000232" y="450057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圆柱形 34"/>
          <p:cNvSpPr/>
          <p:nvPr/>
        </p:nvSpPr>
        <p:spPr>
          <a:xfrm>
            <a:off x="2143108" y="4572008"/>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2928926" y="4572008"/>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37" name="TextBox 36"/>
          <p:cNvSpPr txBox="1"/>
          <p:nvPr/>
        </p:nvSpPr>
        <p:spPr>
          <a:xfrm>
            <a:off x="2143108" y="571501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集群</a:t>
            </a:r>
            <a:r>
              <a:rPr lang="en-US" altLang="zh-CN"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
        <p:nvSpPr>
          <p:cNvPr id="38" name="矩形 37"/>
          <p:cNvSpPr/>
          <p:nvPr/>
        </p:nvSpPr>
        <p:spPr>
          <a:xfrm>
            <a:off x="285720" y="421481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214282" y="435769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矩形 39"/>
          <p:cNvSpPr/>
          <p:nvPr/>
        </p:nvSpPr>
        <p:spPr>
          <a:xfrm>
            <a:off x="142844" y="450057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1" name="圆柱形 40"/>
          <p:cNvSpPr/>
          <p:nvPr/>
        </p:nvSpPr>
        <p:spPr>
          <a:xfrm>
            <a:off x="285720" y="4572008"/>
            <a:ext cx="714380"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1071545" y="4572008"/>
            <a:ext cx="400110" cy="1071570"/>
          </a:xfrm>
          <a:prstGeom prst="rect">
            <a:avLst/>
          </a:prstGeom>
          <a:noFill/>
        </p:spPr>
        <p:txBody>
          <a:bodyPr vert="eaVert" wrap="square" rtlCol="0">
            <a:spAutoFit/>
          </a:bodyPr>
          <a:lstStyle/>
          <a:p>
            <a:r>
              <a:rPr lang="en-US" altLang="zh-CN" sz="1400" dirty="0" err="1" smtClean="0"/>
              <a:t>NoSql</a:t>
            </a:r>
            <a:r>
              <a:rPr lang="zh-CN" altLang="en-US" sz="1400" dirty="0" smtClean="0"/>
              <a:t>数据库</a:t>
            </a:r>
            <a:endParaRPr lang="zh-CN" altLang="en-US" sz="1400" dirty="0"/>
          </a:p>
        </p:txBody>
      </p:sp>
      <p:sp>
        <p:nvSpPr>
          <p:cNvPr id="43" name="TextBox 42"/>
          <p:cNvSpPr txBox="1"/>
          <p:nvPr/>
        </p:nvSpPr>
        <p:spPr>
          <a:xfrm>
            <a:off x="285720" y="571501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缓存集群</a:t>
            </a:r>
            <a:endParaRPr lang="zh-CN" altLang="en-US" sz="1400" dirty="0">
              <a:solidFill>
                <a:schemeClr val="tx2">
                  <a:lumMod val="60000"/>
                  <a:lumOff val="40000"/>
                </a:schemeClr>
              </a:solidFill>
            </a:endParaRPr>
          </a:p>
        </p:txBody>
      </p:sp>
      <p:cxnSp>
        <p:nvCxnSpPr>
          <p:cNvPr id="44" name="直接箭头连接符 43"/>
          <p:cNvCxnSpPr/>
          <p:nvPr/>
        </p:nvCxnSpPr>
        <p:spPr>
          <a:xfrm rot="5400000">
            <a:off x="857224" y="407194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893736" y="6000768"/>
            <a:ext cx="1785950" cy="307777"/>
          </a:xfrm>
          <a:prstGeom prst="rect">
            <a:avLst/>
          </a:prstGeom>
          <a:noFill/>
        </p:spPr>
        <p:txBody>
          <a:bodyPr vert="horz" wrap="square" rtlCol="0" anchor="t">
            <a:spAutoFit/>
          </a:bodyPr>
          <a:lstStyle/>
          <a:p>
            <a:r>
              <a:rPr lang="zh-CN" altLang="en-US" sz="1400" dirty="0" smtClean="0"/>
              <a:t>读库水平拆分</a:t>
            </a:r>
            <a:endParaRPr lang="zh-CN" altLang="en-US" sz="1400" dirty="0"/>
          </a:p>
        </p:txBody>
      </p:sp>
      <p:sp>
        <p:nvSpPr>
          <p:cNvPr id="46" name="TextBox 45"/>
          <p:cNvSpPr txBox="1"/>
          <p:nvPr/>
        </p:nvSpPr>
        <p:spPr>
          <a:xfrm>
            <a:off x="4107654" y="5715016"/>
            <a:ext cx="1678794" cy="307777"/>
          </a:xfrm>
          <a:prstGeom prst="rect">
            <a:avLst/>
          </a:prstGeom>
          <a:noFill/>
        </p:spPr>
        <p:txBody>
          <a:bodyPr vert="horz" wrap="square" rtlCol="0" anchor="t">
            <a:spAutoFit/>
          </a:bodyPr>
          <a:lstStyle/>
          <a:p>
            <a:r>
              <a:rPr lang="zh-CN" altLang="en-US" sz="1400" dirty="0" smtClean="0"/>
              <a:t>写库垂直拆分</a:t>
            </a:r>
            <a:endParaRPr lang="zh-CN" altLang="en-US" sz="1400" dirty="0"/>
          </a:p>
        </p:txBody>
      </p:sp>
      <p:sp>
        <p:nvSpPr>
          <p:cNvPr id="47" name="圆柱形 46"/>
          <p:cNvSpPr/>
          <p:nvPr/>
        </p:nvSpPr>
        <p:spPr>
          <a:xfrm>
            <a:off x="4572000" y="435769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柱形 47"/>
          <p:cNvSpPr/>
          <p:nvPr/>
        </p:nvSpPr>
        <p:spPr>
          <a:xfrm>
            <a:off x="5357818" y="435769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7215206" y="435769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7929586" y="435769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3786182" y="521495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2" name="TextBox 51"/>
          <p:cNvSpPr txBox="1"/>
          <p:nvPr/>
        </p:nvSpPr>
        <p:spPr>
          <a:xfrm>
            <a:off x="4572000" y="521495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3" name="TextBox 52"/>
          <p:cNvSpPr txBox="1"/>
          <p:nvPr/>
        </p:nvSpPr>
        <p:spPr>
          <a:xfrm>
            <a:off x="5357818" y="521495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54" name="TextBox 53"/>
          <p:cNvSpPr txBox="1"/>
          <p:nvPr/>
        </p:nvSpPr>
        <p:spPr>
          <a:xfrm>
            <a:off x="6572232" y="521495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5" name="TextBox 54"/>
          <p:cNvSpPr txBox="1"/>
          <p:nvPr/>
        </p:nvSpPr>
        <p:spPr>
          <a:xfrm>
            <a:off x="7215206" y="521495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6" name="TextBox 55"/>
          <p:cNvSpPr txBox="1"/>
          <p:nvPr/>
        </p:nvSpPr>
        <p:spPr>
          <a:xfrm>
            <a:off x="7929586" y="521495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60" name="矩形 59"/>
          <p:cNvSpPr/>
          <p:nvPr/>
        </p:nvSpPr>
        <p:spPr>
          <a:xfrm>
            <a:off x="1214414" y="2357430"/>
            <a:ext cx="3000396"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1" name="矩形 60"/>
          <p:cNvSpPr/>
          <p:nvPr/>
        </p:nvSpPr>
        <p:spPr>
          <a:xfrm>
            <a:off x="4572000" y="2357430"/>
            <a:ext cx="3000396"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1477328"/>
          </a:xfrm>
          <a:prstGeom prst="rect">
            <a:avLst/>
          </a:prstGeom>
          <a:noFill/>
        </p:spPr>
        <p:txBody>
          <a:bodyPr wrap="square" rtlCol="0">
            <a:spAutoFit/>
          </a:bodyPr>
          <a:lstStyle/>
          <a:p>
            <a:r>
              <a:rPr lang="zh-CN" altLang="en-US" b="1" dirty="0" smtClean="0">
                <a:solidFill>
                  <a:schemeClr val="accent2"/>
                </a:solidFill>
              </a:rPr>
              <a:t>拆分应用</a:t>
            </a:r>
            <a:endParaRPr lang="en-US" altLang="zh-CN" b="1" dirty="0" smtClean="0">
              <a:solidFill>
                <a:schemeClr val="accent2"/>
              </a:solidFill>
            </a:endParaRPr>
          </a:p>
          <a:p>
            <a:r>
              <a:rPr lang="zh-CN" altLang="en-US" dirty="0" smtClean="0">
                <a:solidFill>
                  <a:schemeClr val="accent2"/>
                </a:solidFill>
              </a:rPr>
              <a:t>随着业务的发展，业务越来越多，应用越来越大。我们需要考虑如何避免让应用越来越臃肿。这就需要把应用拆开，从一个应用变为俩个甚至更多。还是以我们上面的例子，我们可以把用户、商品、交易拆分开。变成“用户、商品”和“用户，交易”两个子系统。</a:t>
            </a:r>
            <a:endParaRPr lang="zh-CN" altLang="en-US" dirty="0">
              <a:solidFill>
                <a:schemeClr val="accent2"/>
              </a:solidFill>
            </a:endParaRPr>
          </a:p>
        </p:txBody>
      </p:sp>
      <p:sp>
        <p:nvSpPr>
          <p:cNvPr id="3" name="矩形 2"/>
          <p:cNvSpPr/>
          <p:nvPr/>
        </p:nvSpPr>
        <p:spPr>
          <a:xfrm>
            <a:off x="6858016" y="5072074"/>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715140" y="4929198"/>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607982" y="4786322"/>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357686" y="1785926"/>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7" name="矩形 6"/>
          <p:cNvSpPr/>
          <p:nvPr/>
        </p:nvSpPr>
        <p:spPr>
          <a:xfrm>
            <a:off x="4036215" y="2500306"/>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8" name="矩形 7"/>
          <p:cNvSpPr/>
          <p:nvPr/>
        </p:nvSpPr>
        <p:spPr>
          <a:xfrm>
            <a:off x="464314" y="3143248"/>
            <a:ext cx="8036775"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9" name="矩形 8"/>
          <p:cNvSpPr/>
          <p:nvPr/>
        </p:nvSpPr>
        <p:spPr>
          <a:xfrm>
            <a:off x="1535885" y="3286124"/>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10" name="直接箭头连接符 9"/>
          <p:cNvCxnSpPr>
            <a:stCxn id="6" idx="2"/>
            <a:endCxn id="7" idx="0"/>
          </p:cNvCxnSpPr>
          <p:nvPr/>
        </p:nvCxnSpPr>
        <p:spPr>
          <a:xfrm rot="5400000">
            <a:off x="4649509" y="2327782"/>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678760" y="3429000"/>
            <a:ext cx="1035851"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12" name="矩形 11"/>
          <p:cNvSpPr/>
          <p:nvPr/>
        </p:nvSpPr>
        <p:spPr>
          <a:xfrm>
            <a:off x="3000364" y="3429000"/>
            <a:ext cx="100013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cxnSp>
        <p:nvCxnSpPr>
          <p:cNvPr id="14" name="直接箭头连接符 13"/>
          <p:cNvCxnSpPr/>
          <p:nvPr/>
        </p:nvCxnSpPr>
        <p:spPr>
          <a:xfrm rot="5400000">
            <a:off x="4644232" y="2999578"/>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929058" y="4786322"/>
            <a:ext cx="225029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柱形 15"/>
          <p:cNvSpPr/>
          <p:nvPr/>
        </p:nvSpPr>
        <p:spPr>
          <a:xfrm>
            <a:off x="3964776" y="4929198"/>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rot="5400000">
            <a:off x="4751388" y="464265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a:off x="7501752" y="464265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79025" y="2214554"/>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20" name="矩形 19"/>
          <p:cNvSpPr/>
          <p:nvPr/>
        </p:nvSpPr>
        <p:spPr>
          <a:xfrm>
            <a:off x="4857752" y="3286124"/>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21" name="矩形 20"/>
          <p:cNvSpPr/>
          <p:nvPr/>
        </p:nvSpPr>
        <p:spPr>
          <a:xfrm>
            <a:off x="5000628" y="3429000"/>
            <a:ext cx="11430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23" name="矩形 22"/>
          <p:cNvSpPr/>
          <p:nvPr/>
        </p:nvSpPr>
        <p:spPr>
          <a:xfrm>
            <a:off x="6357950" y="3429000"/>
            <a:ext cx="107157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24" name="TextBox 23"/>
          <p:cNvSpPr txBox="1"/>
          <p:nvPr/>
        </p:nvSpPr>
        <p:spPr>
          <a:xfrm>
            <a:off x="1857356" y="4143380"/>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1</a:t>
            </a:r>
            <a:endParaRPr lang="zh-CN" altLang="en-US" sz="1400" dirty="0"/>
          </a:p>
        </p:txBody>
      </p:sp>
      <p:sp>
        <p:nvSpPr>
          <p:cNvPr id="25" name="TextBox 24"/>
          <p:cNvSpPr txBox="1"/>
          <p:nvPr/>
        </p:nvSpPr>
        <p:spPr>
          <a:xfrm>
            <a:off x="5143504" y="4143380"/>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2</a:t>
            </a:r>
            <a:endParaRPr lang="zh-CN" altLang="en-US" sz="1400" dirty="0"/>
          </a:p>
        </p:txBody>
      </p:sp>
      <p:sp>
        <p:nvSpPr>
          <p:cNvPr id="26" name="圆柱形 25"/>
          <p:cNvSpPr/>
          <p:nvPr/>
        </p:nvSpPr>
        <p:spPr>
          <a:xfrm>
            <a:off x="6679420" y="4929198"/>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15" idx="3"/>
            <a:endCxn id="5" idx="1"/>
          </p:cNvCxnSpPr>
          <p:nvPr/>
        </p:nvCxnSpPr>
        <p:spPr>
          <a:xfrm>
            <a:off x="6179357" y="550070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15" idx="3"/>
          </p:cNvCxnSpPr>
          <p:nvPr/>
        </p:nvCxnSpPr>
        <p:spPr>
          <a:xfrm rot="10800000">
            <a:off x="6179358" y="550070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107916" y="5000636"/>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30" name="TextBox 29"/>
          <p:cNvSpPr txBox="1"/>
          <p:nvPr/>
        </p:nvSpPr>
        <p:spPr>
          <a:xfrm>
            <a:off x="4393404" y="4500570"/>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31" name="TextBox 30"/>
          <p:cNvSpPr txBox="1"/>
          <p:nvPr/>
        </p:nvSpPr>
        <p:spPr>
          <a:xfrm>
            <a:off x="7715272" y="4500570"/>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32" name="矩形 31"/>
          <p:cNvSpPr/>
          <p:nvPr/>
        </p:nvSpPr>
        <p:spPr>
          <a:xfrm>
            <a:off x="2321702" y="4786322"/>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3" name="直接箭头连接符 32"/>
          <p:cNvCxnSpPr/>
          <p:nvPr/>
        </p:nvCxnSpPr>
        <p:spPr>
          <a:xfrm rot="5400000">
            <a:off x="3036876" y="464265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93206" y="4500570"/>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35" name="矩形 34"/>
          <p:cNvSpPr/>
          <p:nvPr/>
        </p:nvSpPr>
        <p:spPr>
          <a:xfrm>
            <a:off x="2250264" y="4929198"/>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p:cNvSpPr/>
          <p:nvPr/>
        </p:nvSpPr>
        <p:spPr>
          <a:xfrm>
            <a:off x="2178826" y="5072074"/>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圆柱形 36"/>
          <p:cNvSpPr/>
          <p:nvPr/>
        </p:nvSpPr>
        <p:spPr>
          <a:xfrm>
            <a:off x="2321702" y="5143512"/>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3107520" y="5143512"/>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39" name="TextBox 38"/>
          <p:cNvSpPr txBox="1"/>
          <p:nvPr/>
        </p:nvSpPr>
        <p:spPr>
          <a:xfrm>
            <a:off x="2321702" y="6286520"/>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集群</a:t>
            </a:r>
            <a:r>
              <a:rPr lang="en-US" altLang="zh-CN"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
        <p:nvSpPr>
          <p:cNvPr id="40" name="矩形 39"/>
          <p:cNvSpPr/>
          <p:nvPr/>
        </p:nvSpPr>
        <p:spPr>
          <a:xfrm>
            <a:off x="464314" y="4786322"/>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1" name="矩形 40"/>
          <p:cNvSpPr/>
          <p:nvPr/>
        </p:nvSpPr>
        <p:spPr>
          <a:xfrm>
            <a:off x="392876" y="4929198"/>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2" name="矩形 41"/>
          <p:cNvSpPr/>
          <p:nvPr/>
        </p:nvSpPr>
        <p:spPr>
          <a:xfrm>
            <a:off x="321438" y="5072074"/>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3" name="圆柱形 42"/>
          <p:cNvSpPr/>
          <p:nvPr/>
        </p:nvSpPr>
        <p:spPr>
          <a:xfrm>
            <a:off x="464314" y="5143512"/>
            <a:ext cx="714380"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1250139" y="5143512"/>
            <a:ext cx="400110" cy="1071570"/>
          </a:xfrm>
          <a:prstGeom prst="rect">
            <a:avLst/>
          </a:prstGeom>
          <a:noFill/>
        </p:spPr>
        <p:txBody>
          <a:bodyPr vert="eaVert" wrap="square" rtlCol="0">
            <a:spAutoFit/>
          </a:bodyPr>
          <a:lstStyle/>
          <a:p>
            <a:r>
              <a:rPr lang="en-US" altLang="zh-CN" sz="1400" dirty="0" err="1" smtClean="0"/>
              <a:t>NoSql</a:t>
            </a:r>
            <a:r>
              <a:rPr lang="zh-CN" altLang="en-US" sz="1400" dirty="0" smtClean="0"/>
              <a:t>数据库</a:t>
            </a:r>
            <a:endParaRPr lang="zh-CN" altLang="en-US" sz="1400" dirty="0"/>
          </a:p>
        </p:txBody>
      </p:sp>
      <p:sp>
        <p:nvSpPr>
          <p:cNvPr id="45" name="TextBox 44"/>
          <p:cNvSpPr txBox="1"/>
          <p:nvPr/>
        </p:nvSpPr>
        <p:spPr>
          <a:xfrm>
            <a:off x="464314" y="6286520"/>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缓存集群</a:t>
            </a:r>
            <a:endParaRPr lang="zh-CN" altLang="en-US" sz="1400" dirty="0">
              <a:solidFill>
                <a:schemeClr val="tx2">
                  <a:lumMod val="60000"/>
                  <a:lumOff val="40000"/>
                </a:schemeClr>
              </a:solidFill>
            </a:endParaRPr>
          </a:p>
        </p:txBody>
      </p:sp>
      <p:cxnSp>
        <p:nvCxnSpPr>
          <p:cNvPr id="46" name="直接箭头连接符 45"/>
          <p:cNvCxnSpPr/>
          <p:nvPr/>
        </p:nvCxnSpPr>
        <p:spPr>
          <a:xfrm rot="5400000">
            <a:off x="1035818" y="464344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72330" y="6550223"/>
            <a:ext cx="1785950" cy="307777"/>
          </a:xfrm>
          <a:prstGeom prst="rect">
            <a:avLst/>
          </a:prstGeom>
          <a:noFill/>
        </p:spPr>
        <p:txBody>
          <a:bodyPr vert="horz" wrap="square" rtlCol="0" anchor="t">
            <a:spAutoFit/>
          </a:bodyPr>
          <a:lstStyle/>
          <a:p>
            <a:r>
              <a:rPr lang="zh-CN" altLang="en-US" sz="1400" dirty="0" smtClean="0"/>
              <a:t>读库水平拆分</a:t>
            </a:r>
            <a:endParaRPr lang="zh-CN" altLang="en-US" sz="1400" dirty="0"/>
          </a:p>
        </p:txBody>
      </p:sp>
      <p:sp>
        <p:nvSpPr>
          <p:cNvPr id="48" name="TextBox 47"/>
          <p:cNvSpPr txBox="1"/>
          <p:nvPr/>
        </p:nvSpPr>
        <p:spPr>
          <a:xfrm>
            <a:off x="4286248" y="6286520"/>
            <a:ext cx="1678794" cy="307777"/>
          </a:xfrm>
          <a:prstGeom prst="rect">
            <a:avLst/>
          </a:prstGeom>
          <a:noFill/>
        </p:spPr>
        <p:txBody>
          <a:bodyPr vert="horz" wrap="square" rtlCol="0" anchor="t">
            <a:spAutoFit/>
          </a:bodyPr>
          <a:lstStyle/>
          <a:p>
            <a:r>
              <a:rPr lang="zh-CN" altLang="en-US" sz="1400" dirty="0" smtClean="0"/>
              <a:t>写库垂直拆分</a:t>
            </a:r>
            <a:endParaRPr lang="zh-CN" altLang="en-US" sz="1400" dirty="0"/>
          </a:p>
        </p:txBody>
      </p:sp>
      <p:sp>
        <p:nvSpPr>
          <p:cNvPr id="49" name="圆柱形 48"/>
          <p:cNvSpPr/>
          <p:nvPr/>
        </p:nvSpPr>
        <p:spPr>
          <a:xfrm>
            <a:off x="4750594" y="4929198"/>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5536412" y="4929198"/>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p:cNvSpPr/>
          <p:nvPr/>
        </p:nvSpPr>
        <p:spPr>
          <a:xfrm>
            <a:off x="7393800" y="4929198"/>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柱形 51"/>
          <p:cNvSpPr/>
          <p:nvPr/>
        </p:nvSpPr>
        <p:spPr>
          <a:xfrm>
            <a:off x="8108180" y="4929198"/>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3964776" y="5786454"/>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4" name="TextBox 53"/>
          <p:cNvSpPr txBox="1"/>
          <p:nvPr/>
        </p:nvSpPr>
        <p:spPr>
          <a:xfrm>
            <a:off x="4750594" y="5786454"/>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5" name="TextBox 54"/>
          <p:cNvSpPr txBox="1"/>
          <p:nvPr/>
        </p:nvSpPr>
        <p:spPr>
          <a:xfrm>
            <a:off x="5536412" y="5786454"/>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56" name="TextBox 55"/>
          <p:cNvSpPr txBox="1"/>
          <p:nvPr/>
        </p:nvSpPr>
        <p:spPr>
          <a:xfrm>
            <a:off x="6750826" y="5786454"/>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7" name="TextBox 56"/>
          <p:cNvSpPr txBox="1"/>
          <p:nvPr/>
        </p:nvSpPr>
        <p:spPr>
          <a:xfrm>
            <a:off x="7393800" y="5786454"/>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8" name="TextBox 57"/>
          <p:cNvSpPr txBox="1"/>
          <p:nvPr/>
        </p:nvSpPr>
        <p:spPr>
          <a:xfrm>
            <a:off x="8108180" y="5786454"/>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59" name="矩形 58"/>
          <p:cNvSpPr/>
          <p:nvPr/>
        </p:nvSpPr>
        <p:spPr>
          <a:xfrm>
            <a:off x="1357290" y="3214686"/>
            <a:ext cx="3000396"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0" name="矩形 59"/>
          <p:cNvSpPr/>
          <p:nvPr/>
        </p:nvSpPr>
        <p:spPr>
          <a:xfrm>
            <a:off x="4714876" y="3214686"/>
            <a:ext cx="3000396"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85728"/>
            <a:ext cx="8280000" cy="2585323"/>
          </a:xfrm>
          <a:prstGeom prst="rect">
            <a:avLst/>
          </a:prstGeom>
          <a:noFill/>
        </p:spPr>
        <p:txBody>
          <a:bodyPr wrap="square" rtlCol="0">
            <a:spAutoFit/>
          </a:bodyPr>
          <a:lstStyle/>
          <a:p>
            <a:r>
              <a:rPr lang="zh-CN" altLang="en-US" b="1" dirty="0" smtClean="0">
                <a:solidFill>
                  <a:srgbClr val="FF0000"/>
                </a:solidFill>
              </a:rPr>
              <a:t>问题</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这样拆分后，可能会有一些相同的代码，如用户相关的代码，商品和交易都需要用户信息，所以在两个系统中都保留差不多的操作用户信息的代码。如何保证这些代码可以复用是一个需要解决的问题。</a:t>
            </a:r>
          </a:p>
          <a:p>
            <a:r>
              <a:rPr lang="zh-CN" altLang="en-US" b="1" dirty="0" smtClean="0">
                <a:solidFill>
                  <a:srgbClr val="00B050"/>
                </a:solidFill>
              </a:rPr>
              <a:t>解决问题</a:t>
            </a:r>
            <a:r>
              <a:rPr lang="zh-CN" altLang="en-US" dirty="0" smtClean="0">
                <a:solidFill>
                  <a:srgbClr val="00B050"/>
                </a:solidFill>
              </a:rPr>
              <a:t>：</a:t>
            </a:r>
          </a:p>
          <a:p>
            <a:r>
              <a:rPr lang="zh-CN" altLang="en-US" dirty="0" smtClean="0">
                <a:solidFill>
                  <a:srgbClr val="00B050"/>
                </a:solidFill>
              </a:rPr>
              <a:t>通过走服务化的路线来解决</a:t>
            </a:r>
            <a:endParaRPr lang="en-US" altLang="zh-CN" dirty="0" smtClean="0">
              <a:solidFill>
                <a:srgbClr val="00B050"/>
              </a:solidFill>
            </a:endParaRPr>
          </a:p>
          <a:p>
            <a:r>
              <a:rPr lang="zh-CN" altLang="en-US" b="1" dirty="0" smtClean="0">
                <a:solidFill>
                  <a:schemeClr val="accent2"/>
                </a:solidFill>
              </a:rPr>
              <a:t>走服务化的道路</a:t>
            </a:r>
            <a:endParaRPr lang="en-US" altLang="zh-CN" b="1" dirty="0" smtClean="0">
              <a:solidFill>
                <a:schemeClr val="accent2"/>
              </a:solidFill>
            </a:endParaRPr>
          </a:p>
          <a:p>
            <a:r>
              <a:rPr lang="zh-CN" altLang="en-US" dirty="0" smtClean="0">
                <a:solidFill>
                  <a:schemeClr val="accent2"/>
                </a:solidFill>
              </a:rPr>
              <a:t>为了解决上面拆分应用后所出现的问题，我们把公共的服务拆分出来，形成一种服务化的模式，简称</a:t>
            </a:r>
            <a:r>
              <a:rPr lang="en-US" altLang="zh-CN" dirty="0" smtClean="0">
                <a:solidFill>
                  <a:schemeClr val="accent2"/>
                </a:solidFill>
              </a:rPr>
              <a:t>SOA(Service-Oriented Architecture)</a:t>
            </a:r>
            <a:r>
              <a:rPr lang="zh-CN" altLang="en-US" dirty="0" smtClean="0">
                <a:solidFill>
                  <a:schemeClr val="accent2"/>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358246" cy="1754326"/>
          </a:xfrm>
          <a:prstGeom prst="rect">
            <a:avLst/>
          </a:prstGeom>
          <a:noFill/>
        </p:spPr>
        <p:txBody>
          <a:bodyPr wrap="square" rtlCol="0">
            <a:spAutoFit/>
          </a:bodyPr>
          <a:lstStyle/>
          <a:p>
            <a:r>
              <a:rPr lang="zh-CN" altLang="en-US" dirty="0" smtClean="0">
                <a:solidFill>
                  <a:schemeClr val="accent2"/>
                </a:solidFill>
              </a:rPr>
              <a:t>随着访问量逐步上升，服务器的负载慢慢提高，在服务器还没有超载的时候，我们应该就要做好准备，提升网站的负载能力。假如我们代码层面已难以优化，在不提高单台机器的性能的情况下，增加机器是一个不错的方式，不仅可以有效地提高系统的负载能力，而且性价比高。</a:t>
            </a:r>
            <a:endParaRPr lang="en-US" altLang="zh-CN" dirty="0" smtClean="0">
              <a:solidFill>
                <a:schemeClr val="accent2"/>
              </a:solidFill>
            </a:endParaRPr>
          </a:p>
          <a:p>
            <a:r>
              <a:rPr lang="zh-CN" altLang="en-US" dirty="0" smtClean="0">
                <a:solidFill>
                  <a:schemeClr val="accent2"/>
                </a:solidFill>
              </a:rPr>
              <a:t>此时我们可以把数据库，</a:t>
            </a:r>
            <a:r>
              <a:rPr lang="en-US" altLang="zh-CN" dirty="0" smtClean="0">
                <a:solidFill>
                  <a:schemeClr val="accent2"/>
                </a:solidFill>
              </a:rPr>
              <a:t>web</a:t>
            </a:r>
            <a:r>
              <a:rPr lang="zh-CN" altLang="en-US" dirty="0" smtClean="0">
                <a:solidFill>
                  <a:schemeClr val="accent2"/>
                </a:solidFill>
              </a:rPr>
              <a:t>服务器拆分开来，这样不仅提高了单台机器的负载能力，也提高了容灾能力。</a:t>
            </a:r>
            <a:endParaRPr lang="zh-CN" altLang="en-US" dirty="0">
              <a:solidFill>
                <a:schemeClr val="accent2"/>
              </a:solidFill>
            </a:endParaRPr>
          </a:p>
        </p:txBody>
      </p:sp>
      <p:sp>
        <p:nvSpPr>
          <p:cNvPr id="3" name="TextBox 2"/>
          <p:cNvSpPr txBox="1"/>
          <p:nvPr/>
        </p:nvSpPr>
        <p:spPr>
          <a:xfrm>
            <a:off x="428596" y="2071678"/>
            <a:ext cx="8143932" cy="369332"/>
          </a:xfrm>
          <a:prstGeom prst="rect">
            <a:avLst/>
          </a:prstGeom>
          <a:noFill/>
        </p:spPr>
        <p:txBody>
          <a:bodyPr wrap="square" rtlCol="0">
            <a:spAutoFit/>
          </a:bodyPr>
          <a:lstStyle/>
          <a:p>
            <a:r>
              <a:rPr lang="zh-CN" altLang="en-US" dirty="0" smtClean="0">
                <a:solidFill>
                  <a:schemeClr val="accent2"/>
                </a:solidFill>
              </a:rPr>
              <a:t>应用服务器与数据库分开后的架构如下图所示：</a:t>
            </a:r>
            <a:endParaRPr lang="zh-CN" altLang="en-US" dirty="0">
              <a:solidFill>
                <a:schemeClr val="accent2"/>
              </a:solidFill>
            </a:endParaRPr>
          </a:p>
        </p:txBody>
      </p:sp>
      <p:sp>
        <p:nvSpPr>
          <p:cNvPr id="4" name="矩形 3"/>
          <p:cNvSpPr/>
          <p:nvPr/>
        </p:nvSpPr>
        <p:spPr>
          <a:xfrm>
            <a:off x="214282" y="3071810"/>
            <a:ext cx="3786214" cy="2643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5143504" y="3071810"/>
            <a:ext cx="3786214" cy="2643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1472" y="3500438"/>
            <a:ext cx="3000396"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t>webapp</a:t>
            </a:r>
            <a:endParaRPr lang="zh-CN" altLang="en-US" dirty="0"/>
          </a:p>
        </p:txBody>
      </p:sp>
      <p:sp>
        <p:nvSpPr>
          <p:cNvPr id="7" name="矩形 6"/>
          <p:cNvSpPr/>
          <p:nvPr/>
        </p:nvSpPr>
        <p:spPr>
          <a:xfrm>
            <a:off x="642910" y="4000504"/>
            <a:ext cx="78581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用户管理</a:t>
            </a:r>
            <a:endParaRPr lang="zh-CN" altLang="en-US" sz="1600" dirty="0"/>
          </a:p>
        </p:txBody>
      </p:sp>
      <p:sp>
        <p:nvSpPr>
          <p:cNvPr id="8" name="矩形 7"/>
          <p:cNvSpPr/>
          <p:nvPr/>
        </p:nvSpPr>
        <p:spPr>
          <a:xfrm>
            <a:off x="1643042" y="4000504"/>
            <a:ext cx="78581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商品管理</a:t>
            </a:r>
            <a:endParaRPr lang="zh-CN" altLang="en-US" sz="1600" dirty="0"/>
          </a:p>
        </p:txBody>
      </p:sp>
      <p:sp>
        <p:nvSpPr>
          <p:cNvPr id="9" name="矩形 8"/>
          <p:cNvSpPr/>
          <p:nvPr/>
        </p:nvSpPr>
        <p:spPr>
          <a:xfrm>
            <a:off x="2643174" y="4000504"/>
            <a:ext cx="78581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交易管理</a:t>
            </a:r>
            <a:endParaRPr lang="zh-CN" altLang="en-US" sz="1600" dirty="0"/>
          </a:p>
        </p:txBody>
      </p:sp>
      <p:sp>
        <p:nvSpPr>
          <p:cNvPr id="10" name="TextBox 9"/>
          <p:cNvSpPr txBox="1"/>
          <p:nvPr/>
        </p:nvSpPr>
        <p:spPr>
          <a:xfrm>
            <a:off x="357158" y="5357826"/>
            <a:ext cx="714380" cy="338554"/>
          </a:xfrm>
          <a:prstGeom prst="rect">
            <a:avLst/>
          </a:prstGeom>
          <a:noFill/>
        </p:spPr>
        <p:txBody>
          <a:bodyPr wrap="square" rtlCol="0">
            <a:spAutoFit/>
          </a:bodyPr>
          <a:lstStyle/>
          <a:p>
            <a:r>
              <a:rPr lang="zh-CN" altLang="en-US" sz="1600" dirty="0" smtClean="0"/>
              <a:t>容器</a:t>
            </a:r>
            <a:endParaRPr lang="zh-CN" altLang="en-US" sz="1600" dirty="0"/>
          </a:p>
        </p:txBody>
      </p:sp>
      <p:cxnSp>
        <p:nvCxnSpPr>
          <p:cNvPr id="12" name="直接箭头连接符 11"/>
          <p:cNvCxnSpPr>
            <a:stCxn id="4" idx="3"/>
            <a:endCxn id="5" idx="1"/>
          </p:cNvCxnSpPr>
          <p:nvPr/>
        </p:nvCxnSpPr>
        <p:spPr>
          <a:xfrm>
            <a:off x="4000496" y="4393413"/>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柱形 12"/>
          <p:cNvSpPr/>
          <p:nvPr/>
        </p:nvSpPr>
        <p:spPr>
          <a:xfrm>
            <a:off x="5786446" y="3571876"/>
            <a:ext cx="1214446" cy="14287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215206" y="3429000"/>
            <a:ext cx="1143008" cy="369332"/>
          </a:xfrm>
          <a:prstGeom prst="rect">
            <a:avLst/>
          </a:prstGeom>
          <a:noFill/>
        </p:spPr>
        <p:txBody>
          <a:bodyPr wrap="square" rtlCol="0">
            <a:spAutoFit/>
          </a:bodyPr>
          <a:lstStyle/>
          <a:p>
            <a:r>
              <a:rPr lang="zh-CN" altLang="en-US" dirty="0" smtClean="0">
                <a:solidFill>
                  <a:schemeClr val="tx2">
                    <a:lumMod val="60000"/>
                    <a:lumOff val="40000"/>
                  </a:schemeClr>
                </a:solidFill>
              </a:rPr>
              <a:t>用户表</a:t>
            </a:r>
            <a:endParaRPr lang="zh-CN" altLang="en-US" dirty="0">
              <a:solidFill>
                <a:schemeClr val="tx2">
                  <a:lumMod val="60000"/>
                  <a:lumOff val="40000"/>
                </a:schemeClr>
              </a:solidFill>
            </a:endParaRPr>
          </a:p>
        </p:txBody>
      </p:sp>
      <p:sp>
        <p:nvSpPr>
          <p:cNvPr id="15" name="TextBox 14"/>
          <p:cNvSpPr txBox="1"/>
          <p:nvPr/>
        </p:nvSpPr>
        <p:spPr>
          <a:xfrm>
            <a:off x="7215206" y="4071942"/>
            <a:ext cx="1143008" cy="369332"/>
          </a:xfrm>
          <a:prstGeom prst="rect">
            <a:avLst/>
          </a:prstGeom>
          <a:noFill/>
        </p:spPr>
        <p:txBody>
          <a:bodyPr wrap="square" rtlCol="0">
            <a:spAutoFit/>
          </a:bodyPr>
          <a:lstStyle/>
          <a:p>
            <a:r>
              <a:rPr lang="zh-CN" altLang="en-US" dirty="0" smtClean="0">
                <a:solidFill>
                  <a:schemeClr val="tx2">
                    <a:lumMod val="60000"/>
                    <a:lumOff val="40000"/>
                  </a:schemeClr>
                </a:solidFill>
              </a:rPr>
              <a:t>商品表</a:t>
            </a:r>
            <a:endParaRPr lang="zh-CN" altLang="en-US" dirty="0">
              <a:solidFill>
                <a:schemeClr val="tx2">
                  <a:lumMod val="60000"/>
                  <a:lumOff val="40000"/>
                </a:schemeClr>
              </a:solidFill>
            </a:endParaRPr>
          </a:p>
        </p:txBody>
      </p:sp>
      <p:sp>
        <p:nvSpPr>
          <p:cNvPr id="16" name="TextBox 15"/>
          <p:cNvSpPr txBox="1"/>
          <p:nvPr/>
        </p:nvSpPr>
        <p:spPr>
          <a:xfrm>
            <a:off x="7215206" y="4714884"/>
            <a:ext cx="1143008" cy="369332"/>
          </a:xfrm>
          <a:prstGeom prst="rect">
            <a:avLst/>
          </a:prstGeom>
          <a:noFill/>
        </p:spPr>
        <p:txBody>
          <a:bodyPr wrap="square" rtlCol="0">
            <a:spAutoFit/>
          </a:bodyPr>
          <a:lstStyle/>
          <a:p>
            <a:r>
              <a:rPr lang="zh-CN" altLang="en-US" dirty="0" smtClean="0">
                <a:solidFill>
                  <a:schemeClr val="tx2">
                    <a:lumMod val="60000"/>
                    <a:lumOff val="40000"/>
                  </a:schemeClr>
                </a:solidFill>
              </a:rPr>
              <a:t>交易表</a:t>
            </a:r>
            <a:endParaRPr lang="zh-CN" altLang="en-US" dirty="0">
              <a:solidFill>
                <a:schemeClr val="tx2">
                  <a:lumMod val="60000"/>
                  <a:lumOff val="40000"/>
                </a:schemeClr>
              </a:solidFill>
            </a:endParaRPr>
          </a:p>
        </p:txBody>
      </p:sp>
      <p:sp>
        <p:nvSpPr>
          <p:cNvPr id="17" name="TextBox 16"/>
          <p:cNvSpPr txBox="1"/>
          <p:nvPr/>
        </p:nvSpPr>
        <p:spPr>
          <a:xfrm>
            <a:off x="6000760" y="5143512"/>
            <a:ext cx="1143008" cy="369332"/>
          </a:xfrm>
          <a:prstGeom prst="rect">
            <a:avLst/>
          </a:prstGeom>
          <a:noFill/>
        </p:spPr>
        <p:txBody>
          <a:bodyPr wrap="square" rtlCol="0">
            <a:spAutoFit/>
          </a:bodyPr>
          <a:lstStyle/>
          <a:p>
            <a:r>
              <a:rPr lang="zh-CN" altLang="en-US" dirty="0" smtClean="0">
                <a:solidFill>
                  <a:schemeClr val="tx2">
                    <a:lumMod val="60000"/>
                    <a:lumOff val="40000"/>
                  </a:schemeClr>
                </a:solidFill>
              </a:rPr>
              <a:t>数据库</a:t>
            </a:r>
            <a:endParaRPr lang="zh-CN" alt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369332"/>
          </a:xfrm>
          <a:prstGeom prst="rect">
            <a:avLst/>
          </a:prstGeom>
          <a:noFill/>
        </p:spPr>
        <p:txBody>
          <a:bodyPr wrap="square" rtlCol="0">
            <a:spAutoFit/>
          </a:bodyPr>
          <a:lstStyle/>
          <a:p>
            <a:r>
              <a:rPr lang="zh-CN" altLang="en-US" dirty="0" smtClean="0">
                <a:solidFill>
                  <a:schemeClr val="accent2"/>
                </a:solidFill>
              </a:rPr>
              <a:t>采用服务化之后的系统结构：</a:t>
            </a:r>
            <a:endParaRPr lang="zh-CN" altLang="en-US" dirty="0">
              <a:solidFill>
                <a:schemeClr val="accent2"/>
              </a:solidFill>
            </a:endParaRPr>
          </a:p>
        </p:txBody>
      </p:sp>
      <p:sp>
        <p:nvSpPr>
          <p:cNvPr id="3" name="矩形 2"/>
          <p:cNvSpPr/>
          <p:nvPr/>
        </p:nvSpPr>
        <p:spPr>
          <a:xfrm>
            <a:off x="6750860" y="5214950"/>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607984" y="5072074"/>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0826" y="4929198"/>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357686" y="571480"/>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7" name="矩形 6"/>
          <p:cNvSpPr/>
          <p:nvPr/>
        </p:nvSpPr>
        <p:spPr>
          <a:xfrm>
            <a:off x="4036215" y="1285860"/>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8" name="矩形 7"/>
          <p:cNvSpPr/>
          <p:nvPr/>
        </p:nvSpPr>
        <p:spPr>
          <a:xfrm>
            <a:off x="464314" y="1928802"/>
            <a:ext cx="8393966" cy="2714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9" name="矩形 8"/>
          <p:cNvSpPr/>
          <p:nvPr/>
        </p:nvSpPr>
        <p:spPr>
          <a:xfrm>
            <a:off x="785786" y="2071678"/>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cxnSp>
        <p:nvCxnSpPr>
          <p:cNvPr id="10" name="直接箭头连接符 9"/>
          <p:cNvCxnSpPr>
            <a:stCxn id="6" idx="2"/>
            <a:endCxn id="7" idx="0"/>
          </p:cNvCxnSpPr>
          <p:nvPr/>
        </p:nvCxnSpPr>
        <p:spPr>
          <a:xfrm rot="5400000">
            <a:off x="4649509" y="1113336"/>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8663" y="2143116"/>
            <a:ext cx="785817"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en-US" altLang="zh-CN" dirty="0" smtClean="0"/>
          </a:p>
          <a:p>
            <a:pPr algn="ctr"/>
            <a:r>
              <a:rPr lang="zh-CN" altLang="en-US" dirty="0" smtClean="0"/>
              <a:t>系统</a:t>
            </a:r>
            <a:endParaRPr lang="zh-CN" altLang="en-US" dirty="0"/>
          </a:p>
        </p:txBody>
      </p:sp>
      <p:sp>
        <p:nvSpPr>
          <p:cNvPr id="12" name="矩形 11"/>
          <p:cNvSpPr/>
          <p:nvPr/>
        </p:nvSpPr>
        <p:spPr>
          <a:xfrm>
            <a:off x="2143108" y="2143116"/>
            <a:ext cx="78581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en-US" altLang="zh-CN" dirty="0" smtClean="0"/>
          </a:p>
          <a:p>
            <a:pPr algn="ctr"/>
            <a:r>
              <a:rPr lang="zh-CN" altLang="en-US" dirty="0" smtClean="0"/>
              <a:t>系统</a:t>
            </a:r>
            <a:endParaRPr lang="zh-CN" altLang="en-US" dirty="0"/>
          </a:p>
        </p:txBody>
      </p:sp>
      <p:cxnSp>
        <p:nvCxnSpPr>
          <p:cNvPr id="13" name="直接箭头连接符 12"/>
          <p:cNvCxnSpPr/>
          <p:nvPr/>
        </p:nvCxnSpPr>
        <p:spPr>
          <a:xfrm rot="5400000">
            <a:off x="4644232" y="1785132"/>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821902" y="4929198"/>
            <a:ext cx="225029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柱形 14"/>
          <p:cNvSpPr/>
          <p:nvPr/>
        </p:nvSpPr>
        <p:spPr>
          <a:xfrm>
            <a:off x="3857620"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rot="5400000">
            <a:off x="4608512" y="47855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7358876" y="47855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79025" y="1000108"/>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22" name="TextBox 21"/>
          <p:cNvSpPr txBox="1"/>
          <p:nvPr/>
        </p:nvSpPr>
        <p:spPr>
          <a:xfrm>
            <a:off x="785786" y="3214686"/>
            <a:ext cx="2178856" cy="307777"/>
          </a:xfrm>
          <a:prstGeom prst="rect">
            <a:avLst/>
          </a:prstGeom>
          <a:noFill/>
        </p:spPr>
        <p:txBody>
          <a:bodyPr vert="horz" wrap="square" rtlCol="0" anchor="t">
            <a:spAutoFit/>
          </a:bodyPr>
          <a:lstStyle/>
          <a:p>
            <a:pPr algn="ctr"/>
            <a:r>
              <a:rPr lang="zh-CN" altLang="en-US" sz="1400" dirty="0" smtClean="0"/>
              <a:t>商品服务集群</a:t>
            </a:r>
            <a:endParaRPr lang="zh-CN" altLang="en-US" sz="1400" dirty="0"/>
          </a:p>
        </p:txBody>
      </p:sp>
      <p:sp>
        <p:nvSpPr>
          <p:cNvPr id="23" name="TextBox 22"/>
          <p:cNvSpPr txBox="1"/>
          <p:nvPr/>
        </p:nvSpPr>
        <p:spPr>
          <a:xfrm>
            <a:off x="3500430" y="3214686"/>
            <a:ext cx="2178856" cy="307777"/>
          </a:xfrm>
          <a:prstGeom prst="rect">
            <a:avLst/>
          </a:prstGeom>
          <a:noFill/>
        </p:spPr>
        <p:txBody>
          <a:bodyPr vert="horz" wrap="square" rtlCol="0" anchor="t">
            <a:spAutoFit/>
          </a:bodyPr>
          <a:lstStyle/>
          <a:p>
            <a:pPr algn="ctr"/>
            <a:r>
              <a:rPr lang="zh-CN" altLang="en-US" sz="1400" dirty="0" smtClean="0"/>
              <a:t>用户服务集群</a:t>
            </a:r>
            <a:endParaRPr lang="zh-CN" altLang="en-US" sz="1400" dirty="0"/>
          </a:p>
        </p:txBody>
      </p:sp>
      <p:sp>
        <p:nvSpPr>
          <p:cNvPr id="24" name="圆柱形 23"/>
          <p:cNvSpPr/>
          <p:nvPr/>
        </p:nvSpPr>
        <p:spPr>
          <a:xfrm>
            <a:off x="6572264"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4" idx="3"/>
            <a:endCxn id="5" idx="1"/>
          </p:cNvCxnSpPr>
          <p:nvPr/>
        </p:nvCxnSpPr>
        <p:spPr>
          <a:xfrm>
            <a:off x="6072201" y="5643578"/>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1"/>
            <a:endCxn id="14" idx="3"/>
          </p:cNvCxnSpPr>
          <p:nvPr/>
        </p:nvCxnSpPr>
        <p:spPr>
          <a:xfrm rot="10800000">
            <a:off x="6072202" y="5643578"/>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00760" y="5143512"/>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28" name="TextBox 27"/>
          <p:cNvSpPr txBox="1"/>
          <p:nvPr/>
        </p:nvSpPr>
        <p:spPr>
          <a:xfrm>
            <a:off x="4250528" y="4643446"/>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29" name="TextBox 28"/>
          <p:cNvSpPr txBox="1"/>
          <p:nvPr/>
        </p:nvSpPr>
        <p:spPr>
          <a:xfrm>
            <a:off x="7572396" y="4643446"/>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30" name="矩形 29"/>
          <p:cNvSpPr/>
          <p:nvPr/>
        </p:nvSpPr>
        <p:spPr>
          <a:xfrm>
            <a:off x="2214546" y="492919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1" name="直接箭头连接符 30"/>
          <p:cNvCxnSpPr/>
          <p:nvPr/>
        </p:nvCxnSpPr>
        <p:spPr>
          <a:xfrm rot="5400000">
            <a:off x="2894000" y="47855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50330" y="4643446"/>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33" name="矩形 32"/>
          <p:cNvSpPr/>
          <p:nvPr/>
        </p:nvSpPr>
        <p:spPr>
          <a:xfrm>
            <a:off x="2143108" y="507207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p:cNvSpPr/>
          <p:nvPr/>
        </p:nvSpPr>
        <p:spPr>
          <a:xfrm>
            <a:off x="2071670" y="521495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圆柱形 34"/>
          <p:cNvSpPr/>
          <p:nvPr/>
        </p:nvSpPr>
        <p:spPr>
          <a:xfrm>
            <a:off x="2214546" y="5286388"/>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3000364" y="5286388"/>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37" name="TextBox 36"/>
          <p:cNvSpPr txBox="1"/>
          <p:nvPr/>
        </p:nvSpPr>
        <p:spPr>
          <a:xfrm>
            <a:off x="2214546" y="642939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集群</a:t>
            </a:r>
            <a:r>
              <a:rPr lang="en-US" altLang="zh-CN"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
        <p:nvSpPr>
          <p:cNvPr id="38" name="矩形 37"/>
          <p:cNvSpPr/>
          <p:nvPr/>
        </p:nvSpPr>
        <p:spPr>
          <a:xfrm>
            <a:off x="357158" y="492919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285720" y="507207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0" name="矩形 39"/>
          <p:cNvSpPr/>
          <p:nvPr/>
        </p:nvSpPr>
        <p:spPr>
          <a:xfrm>
            <a:off x="178564" y="521495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1" name="圆柱形 40"/>
          <p:cNvSpPr/>
          <p:nvPr/>
        </p:nvSpPr>
        <p:spPr>
          <a:xfrm>
            <a:off x="392878" y="5357826"/>
            <a:ext cx="714380"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1142983" y="5286388"/>
            <a:ext cx="400110" cy="1071570"/>
          </a:xfrm>
          <a:prstGeom prst="rect">
            <a:avLst/>
          </a:prstGeom>
          <a:noFill/>
        </p:spPr>
        <p:txBody>
          <a:bodyPr vert="eaVert" wrap="square" rtlCol="0">
            <a:spAutoFit/>
          </a:bodyPr>
          <a:lstStyle/>
          <a:p>
            <a:r>
              <a:rPr lang="en-US" altLang="zh-CN" sz="1400" dirty="0" err="1" smtClean="0"/>
              <a:t>NoSql</a:t>
            </a:r>
            <a:r>
              <a:rPr lang="zh-CN" altLang="en-US" sz="1400" dirty="0" smtClean="0"/>
              <a:t>数据库</a:t>
            </a:r>
            <a:endParaRPr lang="zh-CN" altLang="en-US" sz="1400" dirty="0"/>
          </a:p>
        </p:txBody>
      </p:sp>
      <p:sp>
        <p:nvSpPr>
          <p:cNvPr id="43" name="TextBox 42"/>
          <p:cNvSpPr txBox="1"/>
          <p:nvPr/>
        </p:nvSpPr>
        <p:spPr>
          <a:xfrm>
            <a:off x="357158" y="642939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缓存集群</a:t>
            </a:r>
            <a:endParaRPr lang="zh-CN" altLang="en-US" sz="1400" dirty="0">
              <a:solidFill>
                <a:schemeClr val="tx2">
                  <a:lumMod val="60000"/>
                  <a:lumOff val="40000"/>
                </a:schemeClr>
              </a:solidFill>
            </a:endParaRPr>
          </a:p>
        </p:txBody>
      </p:sp>
      <p:cxnSp>
        <p:nvCxnSpPr>
          <p:cNvPr id="44" name="直接箭头连接符 43"/>
          <p:cNvCxnSpPr/>
          <p:nvPr/>
        </p:nvCxnSpPr>
        <p:spPr>
          <a:xfrm rot="5400000">
            <a:off x="892942" y="478632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79092" y="6429396"/>
            <a:ext cx="1678794" cy="307777"/>
          </a:xfrm>
          <a:prstGeom prst="rect">
            <a:avLst/>
          </a:prstGeom>
          <a:noFill/>
        </p:spPr>
        <p:txBody>
          <a:bodyPr vert="horz" wrap="square" rtlCol="0" anchor="t">
            <a:spAutoFit/>
          </a:bodyPr>
          <a:lstStyle/>
          <a:p>
            <a:r>
              <a:rPr lang="zh-CN" altLang="en-US" sz="1400" dirty="0" smtClean="0"/>
              <a:t>写库垂直拆分</a:t>
            </a:r>
            <a:endParaRPr lang="zh-CN" altLang="en-US" sz="1400" dirty="0"/>
          </a:p>
        </p:txBody>
      </p:sp>
      <p:sp>
        <p:nvSpPr>
          <p:cNvPr id="46" name="圆柱形 45"/>
          <p:cNvSpPr/>
          <p:nvPr/>
        </p:nvSpPr>
        <p:spPr>
          <a:xfrm>
            <a:off x="4643438"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柱形 46"/>
          <p:cNvSpPr/>
          <p:nvPr/>
        </p:nvSpPr>
        <p:spPr>
          <a:xfrm>
            <a:off x="5429256"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柱形 47"/>
          <p:cNvSpPr/>
          <p:nvPr/>
        </p:nvSpPr>
        <p:spPr>
          <a:xfrm>
            <a:off x="7286644"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8001024"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3857620" y="592933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1" name="TextBox 50"/>
          <p:cNvSpPr txBox="1"/>
          <p:nvPr/>
        </p:nvSpPr>
        <p:spPr>
          <a:xfrm>
            <a:off x="4643438" y="592933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2" name="TextBox 51"/>
          <p:cNvSpPr txBox="1"/>
          <p:nvPr/>
        </p:nvSpPr>
        <p:spPr>
          <a:xfrm>
            <a:off x="5429256" y="592933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53" name="TextBox 52"/>
          <p:cNvSpPr txBox="1"/>
          <p:nvPr/>
        </p:nvSpPr>
        <p:spPr>
          <a:xfrm>
            <a:off x="6643670" y="592933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4" name="TextBox 53"/>
          <p:cNvSpPr txBox="1"/>
          <p:nvPr/>
        </p:nvSpPr>
        <p:spPr>
          <a:xfrm>
            <a:off x="7286644" y="592933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5" name="TextBox 54"/>
          <p:cNvSpPr txBox="1"/>
          <p:nvPr/>
        </p:nvSpPr>
        <p:spPr>
          <a:xfrm>
            <a:off x="8001024" y="592933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56" name="矩形 55"/>
          <p:cNvSpPr/>
          <p:nvPr/>
        </p:nvSpPr>
        <p:spPr>
          <a:xfrm>
            <a:off x="642910" y="2000240"/>
            <a:ext cx="2571768"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58" name="矩形 57"/>
          <p:cNvSpPr/>
          <p:nvPr/>
        </p:nvSpPr>
        <p:spPr>
          <a:xfrm>
            <a:off x="2000232" y="2071678"/>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59" name="矩形 58"/>
          <p:cNvSpPr/>
          <p:nvPr/>
        </p:nvSpPr>
        <p:spPr>
          <a:xfrm>
            <a:off x="3500430" y="2071678"/>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60" name="矩形 59"/>
          <p:cNvSpPr/>
          <p:nvPr/>
        </p:nvSpPr>
        <p:spPr>
          <a:xfrm>
            <a:off x="3643307" y="2143116"/>
            <a:ext cx="785817"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登录注册</a:t>
            </a:r>
            <a:endParaRPr lang="zh-CN" altLang="en-US" dirty="0"/>
          </a:p>
        </p:txBody>
      </p:sp>
      <p:sp>
        <p:nvSpPr>
          <p:cNvPr id="61" name="矩形 60"/>
          <p:cNvSpPr/>
          <p:nvPr/>
        </p:nvSpPr>
        <p:spPr>
          <a:xfrm>
            <a:off x="4857752" y="2143116"/>
            <a:ext cx="78581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登录注册</a:t>
            </a:r>
            <a:endParaRPr lang="zh-CN" altLang="en-US" dirty="0"/>
          </a:p>
        </p:txBody>
      </p:sp>
      <p:sp>
        <p:nvSpPr>
          <p:cNvPr id="62" name="矩形 61"/>
          <p:cNvSpPr/>
          <p:nvPr/>
        </p:nvSpPr>
        <p:spPr>
          <a:xfrm>
            <a:off x="3357554" y="2000240"/>
            <a:ext cx="2571768"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3" name="矩形 62"/>
          <p:cNvSpPr/>
          <p:nvPr/>
        </p:nvSpPr>
        <p:spPr>
          <a:xfrm>
            <a:off x="4714876" y="2071678"/>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64" name="矩形 63"/>
          <p:cNvSpPr/>
          <p:nvPr/>
        </p:nvSpPr>
        <p:spPr>
          <a:xfrm>
            <a:off x="6215074" y="2071678"/>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65" name="矩形 64"/>
          <p:cNvSpPr/>
          <p:nvPr/>
        </p:nvSpPr>
        <p:spPr>
          <a:xfrm>
            <a:off x="6357950" y="2143116"/>
            <a:ext cx="785817"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交易系统</a:t>
            </a:r>
            <a:endParaRPr lang="zh-CN" altLang="en-US" dirty="0"/>
          </a:p>
        </p:txBody>
      </p:sp>
      <p:sp>
        <p:nvSpPr>
          <p:cNvPr id="66" name="矩形 65"/>
          <p:cNvSpPr/>
          <p:nvPr/>
        </p:nvSpPr>
        <p:spPr>
          <a:xfrm>
            <a:off x="7572396" y="2143116"/>
            <a:ext cx="785818"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交易系统</a:t>
            </a:r>
            <a:endParaRPr lang="zh-CN" altLang="en-US" dirty="0"/>
          </a:p>
        </p:txBody>
      </p:sp>
      <p:sp>
        <p:nvSpPr>
          <p:cNvPr id="67" name="矩形 66"/>
          <p:cNvSpPr/>
          <p:nvPr/>
        </p:nvSpPr>
        <p:spPr>
          <a:xfrm>
            <a:off x="6072198" y="2000240"/>
            <a:ext cx="2571768" cy="1214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8" name="矩形 67"/>
          <p:cNvSpPr/>
          <p:nvPr/>
        </p:nvSpPr>
        <p:spPr>
          <a:xfrm>
            <a:off x="7429520" y="2071678"/>
            <a:ext cx="107157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69" name="TextBox 68"/>
          <p:cNvSpPr txBox="1"/>
          <p:nvPr/>
        </p:nvSpPr>
        <p:spPr>
          <a:xfrm>
            <a:off x="6286512" y="3214686"/>
            <a:ext cx="2178856" cy="307777"/>
          </a:xfrm>
          <a:prstGeom prst="rect">
            <a:avLst/>
          </a:prstGeom>
          <a:noFill/>
        </p:spPr>
        <p:txBody>
          <a:bodyPr vert="horz" wrap="square" rtlCol="0" anchor="t">
            <a:spAutoFit/>
          </a:bodyPr>
          <a:lstStyle/>
          <a:p>
            <a:pPr algn="ctr"/>
            <a:r>
              <a:rPr lang="zh-CN" altLang="en-US" sz="1400" dirty="0" smtClean="0"/>
              <a:t>交易服务集群</a:t>
            </a:r>
            <a:endParaRPr lang="zh-CN" altLang="en-US" sz="1400" dirty="0"/>
          </a:p>
        </p:txBody>
      </p:sp>
      <p:sp>
        <p:nvSpPr>
          <p:cNvPr id="72" name="矩形 71"/>
          <p:cNvSpPr/>
          <p:nvPr/>
        </p:nvSpPr>
        <p:spPr>
          <a:xfrm>
            <a:off x="2071670" y="385762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商品中心</a:t>
            </a:r>
            <a:endParaRPr lang="zh-CN" altLang="en-US" dirty="0"/>
          </a:p>
        </p:txBody>
      </p:sp>
      <p:sp>
        <p:nvSpPr>
          <p:cNvPr id="73" name="矩形 72"/>
          <p:cNvSpPr/>
          <p:nvPr/>
        </p:nvSpPr>
        <p:spPr>
          <a:xfrm>
            <a:off x="4357686" y="385762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用户中心</a:t>
            </a:r>
            <a:endParaRPr lang="zh-CN" altLang="en-US" dirty="0"/>
          </a:p>
        </p:txBody>
      </p:sp>
      <p:sp>
        <p:nvSpPr>
          <p:cNvPr id="74" name="矩形 73"/>
          <p:cNvSpPr/>
          <p:nvPr/>
        </p:nvSpPr>
        <p:spPr>
          <a:xfrm>
            <a:off x="6786578" y="385762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交易中心</a:t>
            </a:r>
            <a:endParaRPr lang="zh-CN" altLang="en-US" dirty="0"/>
          </a:p>
        </p:txBody>
      </p:sp>
      <p:cxnSp>
        <p:nvCxnSpPr>
          <p:cNvPr id="76" name="直接箭头连接符 75"/>
          <p:cNvCxnSpPr/>
          <p:nvPr/>
        </p:nvCxnSpPr>
        <p:spPr>
          <a:xfrm rot="5400000">
            <a:off x="2321703" y="3536157"/>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a:off x="4322761" y="353536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5400000">
            <a:off x="6536545" y="3536157"/>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2857488" y="3214686"/>
            <a:ext cx="150019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0800000" flipV="1">
            <a:off x="5000628" y="3214686"/>
            <a:ext cx="157163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072330" y="6550223"/>
            <a:ext cx="1785950" cy="307777"/>
          </a:xfrm>
          <a:prstGeom prst="rect">
            <a:avLst/>
          </a:prstGeom>
          <a:noFill/>
        </p:spPr>
        <p:txBody>
          <a:bodyPr vert="horz" wrap="square" rtlCol="0" anchor="t">
            <a:spAutoFit/>
          </a:bodyPr>
          <a:lstStyle/>
          <a:p>
            <a:r>
              <a:rPr lang="zh-CN" altLang="en-US" sz="1400" dirty="0" smtClean="0"/>
              <a:t>读库水平拆分</a:t>
            </a:r>
            <a:endParaRPr lang="zh-CN" alt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4524315"/>
          </a:xfrm>
          <a:prstGeom prst="rect">
            <a:avLst/>
          </a:prstGeom>
          <a:noFill/>
        </p:spPr>
        <p:txBody>
          <a:bodyPr wrap="square" rtlCol="0">
            <a:spAutoFit/>
          </a:bodyPr>
          <a:lstStyle/>
          <a:p>
            <a:r>
              <a:rPr lang="zh-CN" altLang="en-US" b="1" dirty="0" smtClean="0">
                <a:solidFill>
                  <a:srgbClr val="00B050"/>
                </a:solidFill>
              </a:rPr>
              <a:t>优点</a:t>
            </a:r>
            <a:r>
              <a:rPr lang="zh-CN" altLang="en-US" dirty="0" smtClean="0">
                <a:solidFill>
                  <a:srgbClr val="00B050"/>
                </a:solidFill>
              </a:rPr>
              <a:t>：</a:t>
            </a:r>
          </a:p>
          <a:p>
            <a:r>
              <a:rPr lang="zh-CN" altLang="en-US" dirty="0" smtClean="0">
                <a:solidFill>
                  <a:srgbClr val="00B050"/>
                </a:solidFill>
              </a:rPr>
              <a:t>相同的代码不会散落在不同的应用中了，这些实现放在了各个服务中心，使代码得到更好的维护。</a:t>
            </a:r>
          </a:p>
          <a:p>
            <a:r>
              <a:rPr lang="zh-CN" altLang="en-US" dirty="0" smtClean="0">
                <a:solidFill>
                  <a:srgbClr val="00B050"/>
                </a:solidFill>
              </a:rPr>
              <a:t>我们把对数据库的交互放在了各个服务中心，让”前端“的</a:t>
            </a:r>
            <a:r>
              <a:rPr lang="en-US" altLang="zh-CN" dirty="0" smtClean="0">
                <a:solidFill>
                  <a:srgbClr val="00B050"/>
                </a:solidFill>
              </a:rPr>
              <a:t>web</a:t>
            </a:r>
            <a:r>
              <a:rPr lang="zh-CN" altLang="en-US" dirty="0" smtClean="0">
                <a:solidFill>
                  <a:srgbClr val="00B050"/>
                </a:solidFill>
              </a:rPr>
              <a:t>应用更注重与浏览器交互的工作。</a:t>
            </a:r>
            <a:endParaRPr lang="en-US" altLang="zh-CN" dirty="0" smtClean="0">
              <a:solidFill>
                <a:srgbClr val="00B050"/>
              </a:solidFill>
            </a:endParaRPr>
          </a:p>
          <a:p>
            <a:r>
              <a:rPr lang="zh-CN" altLang="en-US" b="1" dirty="0" smtClean="0">
                <a:solidFill>
                  <a:srgbClr val="FF0000"/>
                </a:solidFill>
              </a:rPr>
              <a:t>问题</a:t>
            </a:r>
            <a:r>
              <a:rPr lang="zh-CN" altLang="en-US" dirty="0" smtClean="0">
                <a:solidFill>
                  <a:srgbClr val="FF0000"/>
                </a:solidFill>
              </a:rPr>
              <a:t>：</a:t>
            </a:r>
            <a:endParaRPr lang="en-US" altLang="zh-CN" dirty="0" smtClean="0">
              <a:solidFill>
                <a:srgbClr val="FF0000"/>
              </a:solidFill>
            </a:endParaRPr>
          </a:p>
          <a:p>
            <a:r>
              <a:rPr lang="zh-CN" altLang="en-US" dirty="0" smtClean="0">
                <a:solidFill>
                  <a:srgbClr val="FF0000"/>
                </a:solidFill>
              </a:rPr>
              <a:t>如何进行远程的服务调用</a:t>
            </a:r>
            <a:endParaRPr lang="en-US" altLang="zh-CN" dirty="0" smtClean="0">
              <a:solidFill>
                <a:srgbClr val="FF0000"/>
              </a:solidFill>
            </a:endParaRPr>
          </a:p>
          <a:p>
            <a:r>
              <a:rPr lang="zh-CN" altLang="en-US" b="1" dirty="0" smtClean="0">
                <a:solidFill>
                  <a:schemeClr val="accent2"/>
                </a:solidFill>
              </a:rPr>
              <a:t>解决方法</a:t>
            </a:r>
            <a:r>
              <a:rPr lang="zh-CN" altLang="en-US" dirty="0" smtClean="0">
                <a:solidFill>
                  <a:schemeClr val="accent2"/>
                </a:solidFill>
              </a:rPr>
              <a:t>：</a:t>
            </a:r>
            <a:endParaRPr lang="en-US" altLang="zh-CN" dirty="0" smtClean="0">
              <a:solidFill>
                <a:schemeClr val="accent2"/>
              </a:solidFill>
            </a:endParaRPr>
          </a:p>
          <a:p>
            <a:r>
              <a:rPr lang="zh-CN" altLang="en-US" dirty="0" smtClean="0">
                <a:solidFill>
                  <a:schemeClr val="accent2"/>
                </a:solidFill>
              </a:rPr>
              <a:t>我们可以通过下面的引入消息中间件来解决</a:t>
            </a:r>
          </a:p>
          <a:p>
            <a:r>
              <a:rPr lang="zh-CN" altLang="en-US" dirty="0" smtClean="0">
                <a:solidFill>
                  <a:schemeClr val="accent2"/>
                </a:solidFill>
              </a:rPr>
              <a:t>随着网站的继续发展，我们的系统中可能出现不同语言开发的子模块和部署在不同平台的子系统。此时我们需要一个平台来传递可靠的，与平台和语言无关的数据，并且能够把负载均衡透明化，能在调用过程中收集调用数据并分析之，推测出网站的访问增长率等等一系列需求，对于网站应该如何成长做出预测。开源消息中间件有阿里的</a:t>
            </a:r>
            <a:r>
              <a:rPr lang="en-US" altLang="zh-CN" dirty="0" err="1" smtClean="0">
                <a:solidFill>
                  <a:schemeClr val="accent2"/>
                </a:solidFill>
              </a:rPr>
              <a:t>dubbo</a:t>
            </a:r>
            <a:r>
              <a:rPr lang="zh-CN" altLang="en-US" dirty="0" smtClean="0">
                <a:solidFill>
                  <a:schemeClr val="accent2"/>
                </a:solidFill>
              </a:rPr>
              <a:t>，可以搭配</a:t>
            </a:r>
            <a:r>
              <a:rPr lang="en-US" altLang="zh-CN" dirty="0" smtClean="0">
                <a:solidFill>
                  <a:schemeClr val="accent2"/>
                </a:solidFill>
              </a:rPr>
              <a:t>Google</a:t>
            </a:r>
            <a:r>
              <a:rPr lang="zh-CN" altLang="en-US" dirty="0" smtClean="0">
                <a:solidFill>
                  <a:schemeClr val="accent2"/>
                </a:solidFill>
              </a:rPr>
              <a:t>开源的分布式程序协调服务</a:t>
            </a:r>
            <a:r>
              <a:rPr lang="en-US" altLang="zh-CN" dirty="0" smtClean="0">
                <a:solidFill>
                  <a:schemeClr val="accent2"/>
                </a:solidFill>
              </a:rPr>
              <a:t>zookeeper</a:t>
            </a:r>
            <a:r>
              <a:rPr lang="zh-CN" altLang="en-US" dirty="0" smtClean="0">
                <a:solidFill>
                  <a:schemeClr val="accent2"/>
                </a:solidFill>
              </a:rPr>
              <a:t>实现服务器的注册与发现。</a:t>
            </a:r>
          </a:p>
          <a:p>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369332"/>
          </a:xfrm>
          <a:prstGeom prst="rect">
            <a:avLst/>
          </a:prstGeom>
          <a:noFill/>
        </p:spPr>
        <p:txBody>
          <a:bodyPr wrap="square" rtlCol="0">
            <a:spAutoFit/>
          </a:bodyPr>
          <a:lstStyle/>
          <a:p>
            <a:r>
              <a:rPr lang="zh-CN" altLang="en-US" dirty="0" smtClean="0">
                <a:solidFill>
                  <a:schemeClr val="accent2"/>
                </a:solidFill>
              </a:rPr>
              <a:t>引入消息中间件后的结构：</a:t>
            </a:r>
            <a:endParaRPr lang="zh-CN" altLang="en-US" dirty="0">
              <a:solidFill>
                <a:schemeClr val="accent2"/>
              </a:solidFill>
            </a:endParaRPr>
          </a:p>
        </p:txBody>
      </p:sp>
      <p:sp>
        <p:nvSpPr>
          <p:cNvPr id="3" name="矩形 2"/>
          <p:cNvSpPr/>
          <p:nvPr/>
        </p:nvSpPr>
        <p:spPr>
          <a:xfrm>
            <a:off x="6750860" y="5214950"/>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607984" y="5072074"/>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00826" y="4929198"/>
            <a:ext cx="2143140" cy="1428760"/>
          </a:xfrm>
          <a:prstGeom prst="rect">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357686" y="571480"/>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7" name="矩形 6"/>
          <p:cNvSpPr/>
          <p:nvPr/>
        </p:nvSpPr>
        <p:spPr>
          <a:xfrm>
            <a:off x="4036215" y="1285860"/>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8" name="矩形 7"/>
          <p:cNvSpPr/>
          <p:nvPr/>
        </p:nvSpPr>
        <p:spPr>
          <a:xfrm>
            <a:off x="464314" y="1928802"/>
            <a:ext cx="8393966" cy="2714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9" name="矩形 8"/>
          <p:cNvSpPr/>
          <p:nvPr/>
        </p:nvSpPr>
        <p:spPr>
          <a:xfrm>
            <a:off x="785786" y="2071678"/>
            <a:ext cx="1000132"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cxnSp>
        <p:nvCxnSpPr>
          <p:cNvPr id="10" name="直接箭头连接符 9"/>
          <p:cNvCxnSpPr>
            <a:stCxn id="6" idx="2"/>
            <a:endCxn id="7" idx="0"/>
          </p:cNvCxnSpPr>
          <p:nvPr/>
        </p:nvCxnSpPr>
        <p:spPr>
          <a:xfrm rot="5400000">
            <a:off x="4649509" y="1113336"/>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8663" y="2143116"/>
            <a:ext cx="642941"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商品</a:t>
            </a:r>
            <a:endParaRPr lang="en-US" altLang="zh-CN" sz="1600" dirty="0" smtClean="0"/>
          </a:p>
          <a:p>
            <a:pPr algn="ctr"/>
            <a:r>
              <a:rPr lang="zh-CN" altLang="en-US" sz="1600" dirty="0" smtClean="0"/>
              <a:t>系统</a:t>
            </a:r>
            <a:endParaRPr lang="zh-CN" altLang="en-US" sz="1600" dirty="0"/>
          </a:p>
        </p:txBody>
      </p:sp>
      <p:sp>
        <p:nvSpPr>
          <p:cNvPr id="12" name="矩形 11"/>
          <p:cNvSpPr/>
          <p:nvPr/>
        </p:nvSpPr>
        <p:spPr>
          <a:xfrm>
            <a:off x="2143108" y="2143116"/>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商品</a:t>
            </a:r>
            <a:endParaRPr lang="en-US" altLang="zh-CN" sz="1600" dirty="0" smtClean="0"/>
          </a:p>
          <a:p>
            <a:pPr algn="ctr"/>
            <a:r>
              <a:rPr lang="zh-CN" altLang="en-US" sz="1600" dirty="0" smtClean="0"/>
              <a:t>系统</a:t>
            </a:r>
            <a:endParaRPr lang="zh-CN" altLang="en-US" sz="1600" dirty="0"/>
          </a:p>
        </p:txBody>
      </p:sp>
      <p:cxnSp>
        <p:nvCxnSpPr>
          <p:cNvPr id="13" name="直接箭头连接符 12"/>
          <p:cNvCxnSpPr/>
          <p:nvPr/>
        </p:nvCxnSpPr>
        <p:spPr>
          <a:xfrm rot="5400000">
            <a:off x="4644232" y="1785132"/>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821902" y="4929198"/>
            <a:ext cx="2250299"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柱形 14"/>
          <p:cNvSpPr/>
          <p:nvPr/>
        </p:nvSpPr>
        <p:spPr>
          <a:xfrm>
            <a:off x="3857620"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rot="5400000">
            <a:off x="4608512" y="47855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a:off x="7358876" y="47855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79025" y="1000108"/>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19" name="TextBox 18"/>
          <p:cNvSpPr txBox="1"/>
          <p:nvPr/>
        </p:nvSpPr>
        <p:spPr>
          <a:xfrm>
            <a:off x="785786" y="3071810"/>
            <a:ext cx="2178856" cy="307777"/>
          </a:xfrm>
          <a:prstGeom prst="rect">
            <a:avLst/>
          </a:prstGeom>
          <a:noFill/>
        </p:spPr>
        <p:txBody>
          <a:bodyPr vert="horz" wrap="square" rtlCol="0" anchor="t">
            <a:spAutoFit/>
          </a:bodyPr>
          <a:lstStyle/>
          <a:p>
            <a:pPr algn="ctr"/>
            <a:r>
              <a:rPr lang="zh-CN" altLang="en-US" sz="1400" dirty="0" smtClean="0"/>
              <a:t>商品服务集群</a:t>
            </a:r>
            <a:endParaRPr lang="zh-CN" altLang="en-US" sz="1400" dirty="0"/>
          </a:p>
        </p:txBody>
      </p:sp>
      <p:sp>
        <p:nvSpPr>
          <p:cNvPr id="20" name="TextBox 19"/>
          <p:cNvSpPr txBox="1"/>
          <p:nvPr/>
        </p:nvSpPr>
        <p:spPr>
          <a:xfrm>
            <a:off x="3500430" y="3071810"/>
            <a:ext cx="2178856" cy="307777"/>
          </a:xfrm>
          <a:prstGeom prst="rect">
            <a:avLst/>
          </a:prstGeom>
          <a:noFill/>
        </p:spPr>
        <p:txBody>
          <a:bodyPr vert="horz" wrap="square" rtlCol="0" anchor="t">
            <a:spAutoFit/>
          </a:bodyPr>
          <a:lstStyle/>
          <a:p>
            <a:pPr algn="ctr"/>
            <a:r>
              <a:rPr lang="zh-CN" altLang="en-US" sz="1400" dirty="0" smtClean="0"/>
              <a:t>用户服务集群</a:t>
            </a:r>
            <a:endParaRPr lang="zh-CN" altLang="en-US" sz="1400" dirty="0"/>
          </a:p>
        </p:txBody>
      </p:sp>
      <p:sp>
        <p:nvSpPr>
          <p:cNvPr id="21" name="圆柱形 20"/>
          <p:cNvSpPr/>
          <p:nvPr/>
        </p:nvSpPr>
        <p:spPr>
          <a:xfrm>
            <a:off x="6572264"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14" idx="3"/>
            <a:endCxn id="5" idx="1"/>
          </p:cNvCxnSpPr>
          <p:nvPr/>
        </p:nvCxnSpPr>
        <p:spPr>
          <a:xfrm>
            <a:off x="6072201" y="5643578"/>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1"/>
            <a:endCxn id="14" idx="3"/>
          </p:cNvCxnSpPr>
          <p:nvPr/>
        </p:nvCxnSpPr>
        <p:spPr>
          <a:xfrm rot="10800000">
            <a:off x="6072202" y="5643578"/>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00760" y="5143512"/>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25" name="TextBox 24"/>
          <p:cNvSpPr txBox="1"/>
          <p:nvPr/>
        </p:nvSpPr>
        <p:spPr>
          <a:xfrm>
            <a:off x="4250528" y="4643446"/>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26" name="TextBox 25"/>
          <p:cNvSpPr txBox="1"/>
          <p:nvPr/>
        </p:nvSpPr>
        <p:spPr>
          <a:xfrm>
            <a:off x="7572396" y="4643446"/>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
        <p:nvSpPr>
          <p:cNvPr id="27" name="矩形 26"/>
          <p:cNvSpPr/>
          <p:nvPr/>
        </p:nvSpPr>
        <p:spPr>
          <a:xfrm>
            <a:off x="2214546" y="492919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8" name="直接箭头连接符 27"/>
          <p:cNvCxnSpPr/>
          <p:nvPr/>
        </p:nvCxnSpPr>
        <p:spPr>
          <a:xfrm rot="5400000">
            <a:off x="2894000" y="47855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50330" y="4643446"/>
            <a:ext cx="571504" cy="307777"/>
          </a:xfrm>
          <a:prstGeom prst="rect">
            <a:avLst/>
          </a:prstGeom>
          <a:noFill/>
        </p:spPr>
        <p:txBody>
          <a:bodyPr vert="horz" wrap="square" rtlCol="0" anchor="t">
            <a:spAutoFit/>
          </a:bodyPr>
          <a:lstStyle/>
          <a:p>
            <a:r>
              <a:rPr lang="zh-CN" altLang="en-US" sz="1400" dirty="0" smtClean="0"/>
              <a:t>搜</a:t>
            </a:r>
            <a:endParaRPr lang="zh-CN" altLang="en-US" sz="1400" dirty="0"/>
          </a:p>
        </p:txBody>
      </p:sp>
      <p:sp>
        <p:nvSpPr>
          <p:cNvPr id="30" name="矩形 29"/>
          <p:cNvSpPr/>
          <p:nvPr/>
        </p:nvSpPr>
        <p:spPr>
          <a:xfrm>
            <a:off x="2143108" y="507207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矩形 30"/>
          <p:cNvSpPr/>
          <p:nvPr/>
        </p:nvSpPr>
        <p:spPr>
          <a:xfrm>
            <a:off x="2071670" y="5214950"/>
            <a:ext cx="1321602"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圆柱形 31"/>
          <p:cNvSpPr/>
          <p:nvPr/>
        </p:nvSpPr>
        <p:spPr>
          <a:xfrm>
            <a:off x="2214546" y="5286388"/>
            <a:ext cx="71438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000364" y="5286388"/>
            <a:ext cx="400110" cy="1000132"/>
          </a:xfrm>
          <a:prstGeom prst="rect">
            <a:avLst/>
          </a:prstGeom>
          <a:noFill/>
        </p:spPr>
        <p:txBody>
          <a:bodyPr vert="eaVert" wrap="square" rtlCol="0">
            <a:spAutoFit/>
          </a:bodyPr>
          <a:lstStyle/>
          <a:p>
            <a:r>
              <a:rPr lang="zh-CN" altLang="en-US" sz="1400" dirty="0" smtClean="0"/>
              <a:t>搜索引擎</a:t>
            </a:r>
            <a:endParaRPr lang="zh-CN" altLang="en-US" sz="1400" dirty="0"/>
          </a:p>
        </p:txBody>
      </p:sp>
      <p:sp>
        <p:nvSpPr>
          <p:cNvPr id="34" name="TextBox 33"/>
          <p:cNvSpPr txBox="1"/>
          <p:nvPr/>
        </p:nvSpPr>
        <p:spPr>
          <a:xfrm>
            <a:off x="2214546" y="642939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搜索引擎</a:t>
            </a:r>
            <a:r>
              <a:rPr lang="en-US" altLang="zh-CN" sz="1400" dirty="0" smtClean="0">
                <a:solidFill>
                  <a:schemeClr val="tx2">
                    <a:lumMod val="60000"/>
                    <a:lumOff val="40000"/>
                  </a:schemeClr>
                </a:solidFill>
              </a:rPr>
              <a:t>(</a:t>
            </a:r>
            <a:r>
              <a:rPr lang="zh-CN" altLang="en-US" sz="1400" dirty="0" smtClean="0">
                <a:solidFill>
                  <a:schemeClr val="tx2">
                    <a:lumMod val="60000"/>
                    <a:lumOff val="40000"/>
                  </a:schemeClr>
                </a:solidFill>
              </a:rPr>
              <a:t>集群</a:t>
            </a:r>
            <a:r>
              <a:rPr lang="en-US" altLang="zh-CN"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
        <p:nvSpPr>
          <p:cNvPr id="35" name="矩形 34"/>
          <p:cNvSpPr/>
          <p:nvPr/>
        </p:nvSpPr>
        <p:spPr>
          <a:xfrm>
            <a:off x="357158" y="4929198"/>
            <a:ext cx="139304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p:cNvSpPr/>
          <p:nvPr/>
        </p:nvSpPr>
        <p:spPr>
          <a:xfrm>
            <a:off x="285720" y="5072074"/>
            <a:ext cx="1357320" cy="11430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圆柱形 36"/>
          <p:cNvSpPr/>
          <p:nvPr/>
        </p:nvSpPr>
        <p:spPr>
          <a:xfrm>
            <a:off x="392878" y="5357826"/>
            <a:ext cx="714380"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142983" y="5286388"/>
            <a:ext cx="400110" cy="1071570"/>
          </a:xfrm>
          <a:prstGeom prst="rect">
            <a:avLst/>
          </a:prstGeom>
          <a:noFill/>
        </p:spPr>
        <p:txBody>
          <a:bodyPr vert="eaVert" wrap="square" rtlCol="0">
            <a:spAutoFit/>
          </a:bodyPr>
          <a:lstStyle/>
          <a:p>
            <a:r>
              <a:rPr lang="en-US" altLang="zh-CN" sz="1400" dirty="0" err="1" smtClean="0"/>
              <a:t>NoSql</a:t>
            </a:r>
            <a:r>
              <a:rPr lang="zh-CN" altLang="en-US" sz="1400" dirty="0" smtClean="0"/>
              <a:t>数据库</a:t>
            </a:r>
            <a:endParaRPr lang="zh-CN" altLang="en-US" sz="1400" dirty="0"/>
          </a:p>
        </p:txBody>
      </p:sp>
      <p:sp>
        <p:nvSpPr>
          <p:cNvPr id="39" name="TextBox 38"/>
          <p:cNvSpPr txBox="1"/>
          <p:nvPr/>
        </p:nvSpPr>
        <p:spPr>
          <a:xfrm>
            <a:off x="357158" y="6429396"/>
            <a:ext cx="1428760" cy="307777"/>
          </a:xfrm>
          <a:prstGeom prst="rect">
            <a:avLst/>
          </a:prstGeom>
          <a:noFill/>
        </p:spPr>
        <p:txBody>
          <a:bodyPr wrap="square" rtlCol="0">
            <a:spAutoFit/>
          </a:bodyPr>
          <a:lstStyle/>
          <a:p>
            <a:r>
              <a:rPr lang="zh-CN" altLang="en-US" sz="1400" dirty="0" smtClean="0">
                <a:solidFill>
                  <a:schemeClr val="tx2">
                    <a:lumMod val="60000"/>
                    <a:lumOff val="40000"/>
                  </a:schemeClr>
                </a:solidFill>
              </a:rPr>
              <a:t>缓存集群</a:t>
            </a:r>
            <a:endParaRPr lang="zh-CN" altLang="en-US" sz="1400" dirty="0">
              <a:solidFill>
                <a:schemeClr val="tx2">
                  <a:lumMod val="60000"/>
                  <a:lumOff val="40000"/>
                </a:schemeClr>
              </a:solidFill>
            </a:endParaRPr>
          </a:p>
        </p:txBody>
      </p:sp>
      <p:cxnSp>
        <p:nvCxnSpPr>
          <p:cNvPr id="40" name="直接箭头连接符 39"/>
          <p:cNvCxnSpPr/>
          <p:nvPr/>
        </p:nvCxnSpPr>
        <p:spPr>
          <a:xfrm rot="5400000">
            <a:off x="892942" y="478632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79092" y="6429396"/>
            <a:ext cx="1678794" cy="307777"/>
          </a:xfrm>
          <a:prstGeom prst="rect">
            <a:avLst/>
          </a:prstGeom>
          <a:noFill/>
        </p:spPr>
        <p:txBody>
          <a:bodyPr vert="horz" wrap="square" rtlCol="0" anchor="t">
            <a:spAutoFit/>
          </a:bodyPr>
          <a:lstStyle/>
          <a:p>
            <a:r>
              <a:rPr lang="zh-CN" altLang="en-US" sz="1400" dirty="0" smtClean="0"/>
              <a:t>写库垂直拆分</a:t>
            </a:r>
            <a:endParaRPr lang="zh-CN" altLang="en-US" sz="1400" dirty="0"/>
          </a:p>
        </p:txBody>
      </p:sp>
      <p:sp>
        <p:nvSpPr>
          <p:cNvPr id="42" name="圆柱形 41"/>
          <p:cNvSpPr/>
          <p:nvPr/>
        </p:nvSpPr>
        <p:spPr>
          <a:xfrm>
            <a:off x="4643438"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柱形 42"/>
          <p:cNvSpPr/>
          <p:nvPr/>
        </p:nvSpPr>
        <p:spPr>
          <a:xfrm>
            <a:off x="5429256"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柱形 43"/>
          <p:cNvSpPr/>
          <p:nvPr/>
        </p:nvSpPr>
        <p:spPr>
          <a:xfrm>
            <a:off x="7286644"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柱形 44"/>
          <p:cNvSpPr/>
          <p:nvPr/>
        </p:nvSpPr>
        <p:spPr>
          <a:xfrm>
            <a:off x="8001024" y="5072074"/>
            <a:ext cx="571504"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p:cNvSpPr txBox="1"/>
          <p:nvPr/>
        </p:nvSpPr>
        <p:spPr>
          <a:xfrm>
            <a:off x="3857620" y="592933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47" name="TextBox 46"/>
          <p:cNvSpPr txBox="1"/>
          <p:nvPr/>
        </p:nvSpPr>
        <p:spPr>
          <a:xfrm>
            <a:off x="4643438" y="592933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48" name="TextBox 47"/>
          <p:cNvSpPr txBox="1"/>
          <p:nvPr/>
        </p:nvSpPr>
        <p:spPr>
          <a:xfrm>
            <a:off x="5429256" y="592933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49" name="TextBox 48"/>
          <p:cNvSpPr txBox="1"/>
          <p:nvPr/>
        </p:nvSpPr>
        <p:spPr>
          <a:xfrm>
            <a:off x="6643670" y="5929330"/>
            <a:ext cx="571504"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50" name="TextBox 49"/>
          <p:cNvSpPr txBox="1"/>
          <p:nvPr/>
        </p:nvSpPr>
        <p:spPr>
          <a:xfrm>
            <a:off x="7286644" y="5929330"/>
            <a:ext cx="571504" cy="307777"/>
          </a:xfrm>
          <a:prstGeom prst="rect">
            <a:avLst/>
          </a:prstGeom>
          <a:noFill/>
        </p:spPr>
        <p:txBody>
          <a:bodyPr wrap="square" rtlCol="0">
            <a:spAutoFit/>
          </a:bodyPr>
          <a:lstStyle/>
          <a:p>
            <a:r>
              <a:rPr lang="zh-CN" altLang="en-US" sz="1400" dirty="0" smtClean="0"/>
              <a:t>商品</a:t>
            </a:r>
            <a:endParaRPr lang="zh-CN" altLang="en-US" sz="1400" dirty="0"/>
          </a:p>
        </p:txBody>
      </p:sp>
      <p:sp>
        <p:nvSpPr>
          <p:cNvPr id="51" name="TextBox 50"/>
          <p:cNvSpPr txBox="1"/>
          <p:nvPr/>
        </p:nvSpPr>
        <p:spPr>
          <a:xfrm>
            <a:off x="8001024" y="5929330"/>
            <a:ext cx="571504" cy="307777"/>
          </a:xfrm>
          <a:prstGeom prst="rect">
            <a:avLst/>
          </a:prstGeom>
          <a:noFill/>
        </p:spPr>
        <p:txBody>
          <a:bodyPr wrap="square" rtlCol="0">
            <a:spAutoFit/>
          </a:bodyPr>
          <a:lstStyle/>
          <a:p>
            <a:r>
              <a:rPr lang="zh-CN" altLang="en-US" sz="1400" dirty="0" smtClean="0"/>
              <a:t>交易</a:t>
            </a:r>
            <a:endParaRPr lang="zh-CN" altLang="en-US" sz="1400" dirty="0"/>
          </a:p>
        </p:txBody>
      </p:sp>
      <p:sp>
        <p:nvSpPr>
          <p:cNvPr id="52" name="矩形 51"/>
          <p:cNvSpPr/>
          <p:nvPr/>
        </p:nvSpPr>
        <p:spPr>
          <a:xfrm>
            <a:off x="642910" y="2000240"/>
            <a:ext cx="250033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53" name="矩形 52"/>
          <p:cNvSpPr/>
          <p:nvPr/>
        </p:nvSpPr>
        <p:spPr>
          <a:xfrm>
            <a:off x="2000232" y="2071678"/>
            <a:ext cx="1000132"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54" name="矩形 53"/>
          <p:cNvSpPr/>
          <p:nvPr/>
        </p:nvSpPr>
        <p:spPr>
          <a:xfrm>
            <a:off x="3500430" y="2071678"/>
            <a:ext cx="1000132"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55" name="矩形 54"/>
          <p:cNvSpPr/>
          <p:nvPr/>
        </p:nvSpPr>
        <p:spPr>
          <a:xfrm>
            <a:off x="3643307" y="2143116"/>
            <a:ext cx="642941"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登录注册</a:t>
            </a:r>
            <a:endParaRPr lang="zh-CN" altLang="en-US" sz="1600" dirty="0"/>
          </a:p>
        </p:txBody>
      </p:sp>
      <p:sp>
        <p:nvSpPr>
          <p:cNvPr id="56" name="矩形 55"/>
          <p:cNvSpPr/>
          <p:nvPr/>
        </p:nvSpPr>
        <p:spPr>
          <a:xfrm>
            <a:off x="4857752" y="2143116"/>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登录注册</a:t>
            </a:r>
            <a:endParaRPr lang="zh-CN" altLang="en-US" sz="1600" dirty="0"/>
          </a:p>
        </p:txBody>
      </p:sp>
      <p:sp>
        <p:nvSpPr>
          <p:cNvPr id="57" name="矩形 56"/>
          <p:cNvSpPr/>
          <p:nvPr/>
        </p:nvSpPr>
        <p:spPr>
          <a:xfrm>
            <a:off x="3357554" y="2000240"/>
            <a:ext cx="2571768"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58" name="矩形 57"/>
          <p:cNvSpPr/>
          <p:nvPr/>
        </p:nvSpPr>
        <p:spPr>
          <a:xfrm>
            <a:off x="4714876" y="2071678"/>
            <a:ext cx="1000132"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59" name="矩形 58"/>
          <p:cNvSpPr/>
          <p:nvPr/>
        </p:nvSpPr>
        <p:spPr>
          <a:xfrm>
            <a:off x="6215074" y="2071678"/>
            <a:ext cx="1071570"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60" name="矩形 59"/>
          <p:cNvSpPr/>
          <p:nvPr/>
        </p:nvSpPr>
        <p:spPr>
          <a:xfrm>
            <a:off x="6357951" y="2143116"/>
            <a:ext cx="71438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交易系统</a:t>
            </a:r>
            <a:endParaRPr lang="zh-CN" altLang="en-US" sz="1600" dirty="0"/>
          </a:p>
        </p:txBody>
      </p:sp>
      <p:sp>
        <p:nvSpPr>
          <p:cNvPr id="61" name="矩形 60"/>
          <p:cNvSpPr/>
          <p:nvPr/>
        </p:nvSpPr>
        <p:spPr>
          <a:xfrm>
            <a:off x="7572396" y="2143116"/>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交易系统</a:t>
            </a:r>
            <a:endParaRPr lang="zh-CN" altLang="en-US" sz="1600" dirty="0"/>
          </a:p>
        </p:txBody>
      </p:sp>
      <p:sp>
        <p:nvSpPr>
          <p:cNvPr id="62" name="矩形 61"/>
          <p:cNvSpPr/>
          <p:nvPr/>
        </p:nvSpPr>
        <p:spPr>
          <a:xfrm>
            <a:off x="6072198" y="2000240"/>
            <a:ext cx="2571768"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63" name="矩形 62"/>
          <p:cNvSpPr/>
          <p:nvPr/>
        </p:nvSpPr>
        <p:spPr>
          <a:xfrm>
            <a:off x="7429520" y="2071678"/>
            <a:ext cx="1000132" cy="928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200" dirty="0" smtClean="0">
                <a:solidFill>
                  <a:schemeClr val="accent1"/>
                </a:solidFill>
              </a:rPr>
              <a:t>应用服务器</a:t>
            </a:r>
            <a:endParaRPr lang="zh-CN" altLang="en-US" sz="1200" dirty="0">
              <a:solidFill>
                <a:schemeClr val="accent1"/>
              </a:solidFill>
            </a:endParaRPr>
          </a:p>
        </p:txBody>
      </p:sp>
      <p:sp>
        <p:nvSpPr>
          <p:cNvPr id="64" name="TextBox 63"/>
          <p:cNvSpPr txBox="1"/>
          <p:nvPr/>
        </p:nvSpPr>
        <p:spPr>
          <a:xfrm>
            <a:off x="6286512" y="3071810"/>
            <a:ext cx="2178856" cy="307777"/>
          </a:xfrm>
          <a:prstGeom prst="rect">
            <a:avLst/>
          </a:prstGeom>
          <a:noFill/>
        </p:spPr>
        <p:txBody>
          <a:bodyPr vert="horz" wrap="square" rtlCol="0" anchor="t">
            <a:spAutoFit/>
          </a:bodyPr>
          <a:lstStyle/>
          <a:p>
            <a:pPr algn="ctr"/>
            <a:r>
              <a:rPr lang="zh-CN" altLang="en-US" sz="1400" dirty="0" smtClean="0"/>
              <a:t>交易服务集群</a:t>
            </a:r>
            <a:endParaRPr lang="zh-CN" altLang="en-US" sz="1400" dirty="0"/>
          </a:p>
        </p:txBody>
      </p:sp>
      <p:sp>
        <p:nvSpPr>
          <p:cNvPr id="65" name="矩形 64"/>
          <p:cNvSpPr/>
          <p:nvPr/>
        </p:nvSpPr>
        <p:spPr>
          <a:xfrm>
            <a:off x="2071670" y="4071942"/>
            <a:ext cx="57150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商品中心</a:t>
            </a:r>
            <a:endParaRPr lang="zh-CN" altLang="en-US" sz="1400" dirty="0"/>
          </a:p>
        </p:txBody>
      </p:sp>
      <p:sp>
        <p:nvSpPr>
          <p:cNvPr id="66" name="矩形 65"/>
          <p:cNvSpPr/>
          <p:nvPr/>
        </p:nvSpPr>
        <p:spPr>
          <a:xfrm>
            <a:off x="4357686" y="4071942"/>
            <a:ext cx="57150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用户中心</a:t>
            </a:r>
            <a:endParaRPr lang="zh-CN" altLang="en-US" sz="1400" dirty="0"/>
          </a:p>
        </p:txBody>
      </p:sp>
      <p:sp>
        <p:nvSpPr>
          <p:cNvPr id="67" name="矩形 66"/>
          <p:cNvSpPr/>
          <p:nvPr/>
        </p:nvSpPr>
        <p:spPr>
          <a:xfrm>
            <a:off x="6786578" y="4071942"/>
            <a:ext cx="57150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交易中心</a:t>
            </a:r>
            <a:endParaRPr lang="zh-CN" altLang="en-US" sz="1400" dirty="0"/>
          </a:p>
        </p:txBody>
      </p:sp>
      <p:sp>
        <p:nvSpPr>
          <p:cNvPr id="73" name="TextBox 72"/>
          <p:cNvSpPr txBox="1"/>
          <p:nvPr/>
        </p:nvSpPr>
        <p:spPr>
          <a:xfrm>
            <a:off x="7072330" y="6550223"/>
            <a:ext cx="1785950" cy="307777"/>
          </a:xfrm>
          <a:prstGeom prst="rect">
            <a:avLst/>
          </a:prstGeom>
          <a:noFill/>
        </p:spPr>
        <p:txBody>
          <a:bodyPr vert="horz" wrap="square" rtlCol="0" anchor="t">
            <a:spAutoFit/>
          </a:bodyPr>
          <a:lstStyle/>
          <a:p>
            <a:r>
              <a:rPr lang="zh-CN" altLang="en-US" sz="1400" dirty="0" smtClean="0"/>
              <a:t>读库水平拆分</a:t>
            </a:r>
            <a:endParaRPr lang="zh-CN" altLang="en-US" sz="1400" dirty="0"/>
          </a:p>
        </p:txBody>
      </p:sp>
      <p:sp>
        <p:nvSpPr>
          <p:cNvPr id="74" name="矩形 73"/>
          <p:cNvSpPr/>
          <p:nvPr/>
        </p:nvSpPr>
        <p:spPr>
          <a:xfrm>
            <a:off x="1000100" y="3500438"/>
            <a:ext cx="7429552" cy="2857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solidFill>
                  <a:srgbClr val="0070C0"/>
                </a:solidFill>
              </a:rPr>
              <a:t>消息中间件</a:t>
            </a:r>
            <a:endParaRPr lang="zh-CN" altLang="en-US" sz="1400" dirty="0">
              <a:solidFill>
                <a:srgbClr val="0070C0"/>
              </a:solidFill>
            </a:endParaRPr>
          </a:p>
        </p:txBody>
      </p:sp>
      <p:cxnSp>
        <p:nvCxnSpPr>
          <p:cNvPr id="76" name="直接箭头连接符 75"/>
          <p:cNvCxnSpPr/>
          <p:nvPr/>
        </p:nvCxnSpPr>
        <p:spPr>
          <a:xfrm rot="5400000">
            <a:off x="2428860" y="328612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5400000" flipH="1" flipV="1">
            <a:off x="2429654" y="321389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5400000">
            <a:off x="5000628" y="328612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rot="5400000" flipH="1" flipV="1">
            <a:off x="5001422" y="328533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rot="5400000">
            <a:off x="7858148" y="328612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5400000" flipH="1" flipV="1">
            <a:off x="7858942" y="328533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rot="5400000">
            <a:off x="2070876" y="3929066"/>
            <a:ext cx="28654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rot="5400000" flipH="1" flipV="1">
            <a:off x="2071670" y="392906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rot="5400000">
            <a:off x="4500562" y="3928272"/>
            <a:ext cx="28654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rot="5400000" flipH="1" flipV="1">
            <a:off x="4501356" y="39282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rot="5400000">
            <a:off x="6929454" y="3928272"/>
            <a:ext cx="28654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H="1" flipV="1">
            <a:off x="6930248" y="39282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2031325"/>
          </a:xfrm>
          <a:prstGeom prst="rect">
            <a:avLst/>
          </a:prstGeom>
          <a:noFill/>
        </p:spPr>
        <p:txBody>
          <a:bodyPr wrap="square" rtlCol="0">
            <a:spAutoFit/>
          </a:bodyPr>
          <a:lstStyle/>
          <a:p>
            <a:r>
              <a:rPr lang="zh-CN" altLang="en-US" dirty="0" smtClean="0">
                <a:solidFill>
                  <a:schemeClr val="accent2"/>
                </a:solidFill>
              </a:rPr>
              <a:t>随着访问量继续增加，单台应用服务器已经无法满足需求了。在假设数据库服务器没有压力的情况下，我们可以把应用服务器从一台变成了两台甚至多台，把用户的请求分散到不同的服务器中，从而提高负载能力。多台应用服务器之间没有直接的交互，他们都是依赖数据库各自对外提供服务。著名的做故障切换的软件有</a:t>
            </a:r>
            <a:r>
              <a:rPr lang="en-US" altLang="zh-CN" dirty="0" err="1" smtClean="0">
                <a:solidFill>
                  <a:schemeClr val="accent2"/>
                </a:solidFill>
              </a:rPr>
              <a:t>keepalived</a:t>
            </a:r>
            <a:r>
              <a:rPr lang="zh-CN" altLang="en-US" dirty="0" smtClean="0">
                <a:solidFill>
                  <a:schemeClr val="accent2"/>
                </a:solidFill>
              </a:rPr>
              <a:t>，</a:t>
            </a:r>
            <a:r>
              <a:rPr lang="en-US" altLang="zh-CN" dirty="0" err="1" smtClean="0">
                <a:solidFill>
                  <a:schemeClr val="accent2"/>
                </a:solidFill>
              </a:rPr>
              <a:t>keepalived</a:t>
            </a:r>
            <a:r>
              <a:rPr lang="zh-CN" altLang="en-US" dirty="0" smtClean="0">
                <a:solidFill>
                  <a:schemeClr val="accent2"/>
                </a:solidFill>
              </a:rPr>
              <a:t>是一个类似于</a:t>
            </a:r>
            <a:r>
              <a:rPr lang="en-US" altLang="zh-CN" dirty="0" smtClean="0">
                <a:solidFill>
                  <a:schemeClr val="accent2"/>
                </a:solidFill>
              </a:rPr>
              <a:t>layer3</a:t>
            </a:r>
            <a:r>
              <a:rPr lang="zh-CN" altLang="en-US" dirty="0" smtClean="0">
                <a:solidFill>
                  <a:schemeClr val="accent2"/>
                </a:solidFill>
              </a:rPr>
              <a:t>、</a:t>
            </a:r>
            <a:r>
              <a:rPr lang="en-US" altLang="zh-CN" dirty="0" smtClean="0">
                <a:solidFill>
                  <a:schemeClr val="accent2"/>
                </a:solidFill>
              </a:rPr>
              <a:t>4</a:t>
            </a:r>
            <a:r>
              <a:rPr lang="zh-CN" altLang="en-US" dirty="0" smtClean="0">
                <a:solidFill>
                  <a:schemeClr val="accent2"/>
                </a:solidFill>
              </a:rPr>
              <a:t>、</a:t>
            </a:r>
            <a:r>
              <a:rPr lang="en-US" altLang="zh-CN" dirty="0" smtClean="0">
                <a:solidFill>
                  <a:schemeClr val="accent2"/>
                </a:solidFill>
              </a:rPr>
              <a:t>7</a:t>
            </a:r>
            <a:r>
              <a:rPr lang="zh-CN" altLang="en-US" dirty="0" smtClean="0">
                <a:solidFill>
                  <a:schemeClr val="accent2"/>
                </a:solidFill>
              </a:rPr>
              <a:t>交换机制的软件，他不是某个具体软件故障切换的专属品，而是可以适用于各种软件的一款产品。</a:t>
            </a:r>
            <a:r>
              <a:rPr lang="en-US" altLang="zh-CN" dirty="0" err="1" smtClean="0">
                <a:solidFill>
                  <a:schemeClr val="accent2"/>
                </a:solidFill>
              </a:rPr>
              <a:t>keepalived</a:t>
            </a:r>
            <a:r>
              <a:rPr lang="zh-CN" altLang="en-US" dirty="0" smtClean="0">
                <a:solidFill>
                  <a:schemeClr val="accent2"/>
                </a:solidFill>
              </a:rPr>
              <a:t>配合上</a:t>
            </a:r>
            <a:r>
              <a:rPr lang="en-US" altLang="zh-CN" dirty="0" err="1" smtClean="0">
                <a:solidFill>
                  <a:schemeClr val="accent2"/>
                </a:solidFill>
              </a:rPr>
              <a:t>ipvsadm</a:t>
            </a:r>
            <a:r>
              <a:rPr lang="zh-CN" altLang="en-US" dirty="0" smtClean="0">
                <a:solidFill>
                  <a:schemeClr val="accent2"/>
                </a:solidFill>
              </a:rPr>
              <a:t>又可以做</a:t>
            </a:r>
            <a:r>
              <a:rPr lang="zh-CN" altLang="en-US" u="sng" dirty="0" smtClean="0">
                <a:solidFill>
                  <a:schemeClr val="accent2"/>
                </a:solidFill>
                <a:hlinkClick r:id="rId2" tooltip="负载均衡"/>
              </a:rPr>
              <a:t>负载均衡</a:t>
            </a:r>
            <a:endParaRPr lang="zh-CN" altLang="en-US" dirty="0">
              <a:solidFill>
                <a:schemeClr val="accent2"/>
              </a:solidFill>
            </a:endParaRPr>
          </a:p>
        </p:txBody>
      </p:sp>
      <p:sp>
        <p:nvSpPr>
          <p:cNvPr id="3" name="TextBox 2"/>
          <p:cNvSpPr txBox="1"/>
          <p:nvPr/>
        </p:nvSpPr>
        <p:spPr>
          <a:xfrm>
            <a:off x="432000" y="2357430"/>
            <a:ext cx="6647974" cy="369332"/>
          </a:xfrm>
          <a:prstGeom prst="rect">
            <a:avLst/>
          </a:prstGeom>
          <a:noFill/>
        </p:spPr>
        <p:txBody>
          <a:bodyPr wrap="none" rtlCol="0">
            <a:spAutoFit/>
          </a:bodyPr>
          <a:lstStyle/>
          <a:p>
            <a:r>
              <a:rPr lang="zh-CN" altLang="en-US" dirty="0" smtClean="0">
                <a:solidFill>
                  <a:schemeClr val="accent2"/>
                </a:solidFill>
              </a:rPr>
              <a:t>我们以增加了一台应用服务器为例，增加后的系统结构图如下：</a:t>
            </a:r>
            <a:endParaRPr lang="zh-CN" altLang="en-US" dirty="0">
              <a:solidFill>
                <a:schemeClr val="accent2"/>
              </a:solidFill>
            </a:endParaRPr>
          </a:p>
        </p:txBody>
      </p:sp>
      <p:sp>
        <p:nvSpPr>
          <p:cNvPr id="4" name="矩形 3"/>
          <p:cNvSpPr/>
          <p:nvPr/>
        </p:nvSpPr>
        <p:spPr>
          <a:xfrm>
            <a:off x="500034" y="2928934"/>
            <a:ext cx="3071834" cy="1857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dirty="0" smtClean="0">
                <a:solidFill>
                  <a:schemeClr val="tx1"/>
                </a:solidFill>
              </a:rPr>
              <a:t>容器</a:t>
            </a:r>
            <a:endParaRPr lang="zh-CN" altLang="en-US" dirty="0">
              <a:solidFill>
                <a:schemeClr val="tx1"/>
              </a:solidFill>
            </a:endParaRPr>
          </a:p>
        </p:txBody>
      </p:sp>
      <p:sp>
        <p:nvSpPr>
          <p:cNvPr id="5" name="矩形 4"/>
          <p:cNvSpPr/>
          <p:nvPr/>
        </p:nvSpPr>
        <p:spPr>
          <a:xfrm>
            <a:off x="4643438" y="2928934"/>
            <a:ext cx="3071834" cy="1857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dirty="0" smtClean="0">
                <a:solidFill>
                  <a:schemeClr val="tx1"/>
                </a:solidFill>
              </a:rPr>
              <a:t>容器</a:t>
            </a:r>
            <a:endParaRPr lang="zh-CN" altLang="en-US" dirty="0">
              <a:solidFill>
                <a:schemeClr val="tx1"/>
              </a:solidFill>
            </a:endParaRPr>
          </a:p>
        </p:txBody>
      </p:sp>
      <p:sp>
        <p:nvSpPr>
          <p:cNvPr id="6" name="矩形 5"/>
          <p:cNvSpPr/>
          <p:nvPr/>
        </p:nvSpPr>
        <p:spPr>
          <a:xfrm>
            <a:off x="785786" y="3214686"/>
            <a:ext cx="2428892"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tx1"/>
                </a:solidFill>
              </a:rPr>
              <a:t>webapp</a:t>
            </a:r>
            <a:endParaRPr lang="zh-CN" altLang="en-US" dirty="0">
              <a:solidFill>
                <a:schemeClr val="tx1"/>
              </a:solidFill>
            </a:endParaRPr>
          </a:p>
        </p:txBody>
      </p:sp>
      <p:sp>
        <p:nvSpPr>
          <p:cNvPr id="7" name="矩形 6"/>
          <p:cNvSpPr/>
          <p:nvPr/>
        </p:nvSpPr>
        <p:spPr>
          <a:xfrm>
            <a:off x="4929190" y="3214686"/>
            <a:ext cx="250033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tx1"/>
                </a:solidFill>
              </a:rPr>
              <a:t>webapp</a:t>
            </a:r>
            <a:endParaRPr lang="zh-CN" altLang="en-US" dirty="0">
              <a:solidFill>
                <a:schemeClr val="tx1"/>
              </a:solidFill>
            </a:endParaRPr>
          </a:p>
        </p:txBody>
      </p:sp>
      <p:sp>
        <p:nvSpPr>
          <p:cNvPr id="8" name="矩形 7"/>
          <p:cNvSpPr/>
          <p:nvPr/>
        </p:nvSpPr>
        <p:spPr>
          <a:xfrm>
            <a:off x="857224" y="3500438"/>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用户</a:t>
            </a:r>
            <a:endParaRPr lang="zh-CN" altLang="en-US" sz="1600" dirty="0"/>
          </a:p>
        </p:txBody>
      </p:sp>
      <p:sp>
        <p:nvSpPr>
          <p:cNvPr id="9" name="矩形 8"/>
          <p:cNvSpPr/>
          <p:nvPr/>
        </p:nvSpPr>
        <p:spPr>
          <a:xfrm>
            <a:off x="1643042" y="3500438"/>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商品</a:t>
            </a:r>
            <a:endParaRPr lang="zh-CN" altLang="en-US" sz="1600" dirty="0"/>
          </a:p>
        </p:txBody>
      </p:sp>
      <p:sp>
        <p:nvSpPr>
          <p:cNvPr id="10" name="矩形 9"/>
          <p:cNvSpPr/>
          <p:nvPr/>
        </p:nvSpPr>
        <p:spPr>
          <a:xfrm>
            <a:off x="2428860" y="3500438"/>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交易</a:t>
            </a:r>
            <a:endParaRPr lang="zh-CN" altLang="en-US" sz="1600" dirty="0"/>
          </a:p>
        </p:txBody>
      </p:sp>
      <p:sp>
        <p:nvSpPr>
          <p:cNvPr id="11" name="矩形 10"/>
          <p:cNvSpPr/>
          <p:nvPr/>
        </p:nvSpPr>
        <p:spPr>
          <a:xfrm>
            <a:off x="5072066" y="3500438"/>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用户</a:t>
            </a:r>
            <a:endParaRPr lang="zh-CN" altLang="en-US" sz="1600" dirty="0"/>
          </a:p>
        </p:txBody>
      </p:sp>
      <p:sp>
        <p:nvSpPr>
          <p:cNvPr id="12" name="矩形 11"/>
          <p:cNvSpPr/>
          <p:nvPr/>
        </p:nvSpPr>
        <p:spPr>
          <a:xfrm>
            <a:off x="5857884" y="3500438"/>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商品</a:t>
            </a:r>
            <a:endParaRPr lang="zh-CN" altLang="en-US" sz="1600" dirty="0"/>
          </a:p>
        </p:txBody>
      </p:sp>
      <p:sp>
        <p:nvSpPr>
          <p:cNvPr id="13" name="矩形 12"/>
          <p:cNvSpPr/>
          <p:nvPr/>
        </p:nvSpPr>
        <p:spPr>
          <a:xfrm>
            <a:off x="6643702" y="3500438"/>
            <a:ext cx="64294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交易</a:t>
            </a:r>
            <a:endParaRPr lang="zh-CN" altLang="en-US" sz="1600" dirty="0"/>
          </a:p>
        </p:txBody>
      </p:sp>
      <p:sp>
        <p:nvSpPr>
          <p:cNvPr id="14" name="TextBox 13"/>
          <p:cNvSpPr txBox="1"/>
          <p:nvPr/>
        </p:nvSpPr>
        <p:spPr>
          <a:xfrm>
            <a:off x="500034" y="4857760"/>
            <a:ext cx="2214578" cy="369332"/>
          </a:xfrm>
          <a:prstGeom prst="rect">
            <a:avLst/>
          </a:prstGeom>
          <a:noFill/>
        </p:spPr>
        <p:txBody>
          <a:bodyPr wrap="square" rtlCol="0">
            <a:spAutoFit/>
          </a:bodyPr>
          <a:lstStyle/>
          <a:p>
            <a:r>
              <a:rPr lang="zh-CN" altLang="en-US" dirty="0" smtClean="0">
                <a:solidFill>
                  <a:schemeClr val="tx2">
                    <a:lumMod val="60000"/>
                    <a:lumOff val="40000"/>
                  </a:schemeClr>
                </a:solidFill>
              </a:rPr>
              <a:t>应用服务器</a:t>
            </a:r>
            <a:r>
              <a:rPr lang="en-US" altLang="zh-CN" dirty="0" smtClean="0">
                <a:solidFill>
                  <a:schemeClr val="tx2">
                    <a:lumMod val="60000"/>
                    <a:lumOff val="40000"/>
                  </a:schemeClr>
                </a:solidFill>
              </a:rPr>
              <a:t>1</a:t>
            </a:r>
            <a:endParaRPr lang="zh-CN" altLang="en-US" dirty="0">
              <a:solidFill>
                <a:schemeClr val="tx2">
                  <a:lumMod val="60000"/>
                  <a:lumOff val="40000"/>
                </a:schemeClr>
              </a:solidFill>
            </a:endParaRPr>
          </a:p>
        </p:txBody>
      </p:sp>
      <p:sp>
        <p:nvSpPr>
          <p:cNvPr id="15" name="TextBox 14"/>
          <p:cNvSpPr txBox="1"/>
          <p:nvPr/>
        </p:nvSpPr>
        <p:spPr>
          <a:xfrm>
            <a:off x="6286512" y="4857760"/>
            <a:ext cx="2214578" cy="369332"/>
          </a:xfrm>
          <a:prstGeom prst="rect">
            <a:avLst/>
          </a:prstGeom>
          <a:noFill/>
        </p:spPr>
        <p:txBody>
          <a:bodyPr wrap="square" rtlCol="0">
            <a:spAutoFit/>
          </a:bodyPr>
          <a:lstStyle/>
          <a:p>
            <a:r>
              <a:rPr lang="zh-CN" altLang="en-US" dirty="0" smtClean="0">
                <a:solidFill>
                  <a:schemeClr val="tx2">
                    <a:lumMod val="60000"/>
                    <a:lumOff val="40000"/>
                  </a:schemeClr>
                </a:solidFill>
              </a:rPr>
              <a:t>应用服务器</a:t>
            </a:r>
            <a:r>
              <a:rPr lang="en-US" altLang="zh-CN" dirty="0" smtClean="0">
                <a:solidFill>
                  <a:schemeClr val="tx2">
                    <a:lumMod val="60000"/>
                    <a:lumOff val="40000"/>
                  </a:schemeClr>
                </a:solidFill>
              </a:rPr>
              <a:t>2</a:t>
            </a:r>
            <a:endParaRPr lang="zh-CN" altLang="en-US" dirty="0">
              <a:solidFill>
                <a:schemeClr val="tx2">
                  <a:lumMod val="60000"/>
                  <a:lumOff val="40000"/>
                </a:schemeClr>
              </a:solidFill>
            </a:endParaRPr>
          </a:p>
        </p:txBody>
      </p:sp>
      <p:sp>
        <p:nvSpPr>
          <p:cNvPr id="16" name="矩形 15"/>
          <p:cNvSpPr/>
          <p:nvPr/>
        </p:nvSpPr>
        <p:spPr>
          <a:xfrm>
            <a:off x="2714612" y="5286388"/>
            <a:ext cx="3071834" cy="1428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600" dirty="0" smtClean="0">
                <a:solidFill>
                  <a:schemeClr val="tx2">
                    <a:lumMod val="60000"/>
                    <a:lumOff val="40000"/>
                  </a:schemeClr>
                </a:solidFill>
              </a:rPr>
              <a:t>数据库</a:t>
            </a:r>
            <a:endParaRPr lang="zh-CN" altLang="en-US" sz="1600" dirty="0">
              <a:solidFill>
                <a:schemeClr val="tx2">
                  <a:lumMod val="60000"/>
                  <a:lumOff val="40000"/>
                </a:schemeClr>
              </a:solidFill>
            </a:endParaRPr>
          </a:p>
        </p:txBody>
      </p:sp>
      <p:sp>
        <p:nvSpPr>
          <p:cNvPr id="17" name="圆柱形 16"/>
          <p:cNvSpPr/>
          <p:nvPr/>
        </p:nvSpPr>
        <p:spPr>
          <a:xfrm>
            <a:off x="3857620" y="5429264"/>
            <a:ext cx="857256" cy="9286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857488" y="5500702"/>
            <a:ext cx="928694" cy="338554"/>
          </a:xfrm>
          <a:prstGeom prst="rect">
            <a:avLst/>
          </a:prstGeom>
          <a:noFill/>
        </p:spPr>
        <p:txBody>
          <a:bodyPr wrap="square" rtlCol="0">
            <a:spAutoFit/>
          </a:bodyPr>
          <a:lstStyle/>
          <a:p>
            <a:r>
              <a:rPr lang="zh-CN" altLang="en-US" sz="1600" dirty="0" smtClean="0">
                <a:solidFill>
                  <a:schemeClr val="tx2">
                    <a:lumMod val="60000"/>
                    <a:lumOff val="40000"/>
                  </a:schemeClr>
                </a:solidFill>
              </a:rPr>
              <a:t>用户表</a:t>
            </a:r>
            <a:endParaRPr lang="zh-CN" altLang="en-US" sz="1600" dirty="0">
              <a:solidFill>
                <a:schemeClr val="tx2">
                  <a:lumMod val="60000"/>
                  <a:lumOff val="40000"/>
                </a:schemeClr>
              </a:solidFill>
            </a:endParaRPr>
          </a:p>
        </p:txBody>
      </p:sp>
      <p:sp>
        <p:nvSpPr>
          <p:cNvPr id="19" name="TextBox 18"/>
          <p:cNvSpPr txBox="1"/>
          <p:nvPr/>
        </p:nvSpPr>
        <p:spPr>
          <a:xfrm>
            <a:off x="2857488" y="6000768"/>
            <a:ext cx="928694" cy="338554"/>
          </a:xfrm>
          <a:prstGeom prst="rect">
            <a:avLst/>
          </a:prstGeom>
          <a:noFill/>
        </p:spPr>
        <p:txBody>
          <a:bodyPr wrap="square" rtlCol="0">
            <a:spAutoFit/>
          </a:bodyPr>
          <a:lstStyle/>
          <a:p>
            <a:r>
              <a:rPr lang="zh-CN" altLang="en-US" sz="1600" dirty="0" smtClean="0">
                <a:solidFill>
                  <a:schemeClr val="tx2">
                    <a:lumMod val="60000"/>
                    <a:lumOff val="40000"/>
                  </a:schemeClr>
                </a:solidFill>
              </a:rPr>
              <a:t>商品表</a:t>
            </a:r>
            <a:endParaRPr lang="zh-CN" altLang="en-US" sz="1600" dirty="0">
              <a:solidFill>
                <a:schemeClr val="tx2">
                  <a:lumMod val="60000"/>
                  <a:lumOff val="40000"/>
                </a:schemeClr>
              </a:solidFill>
            </a:endParaRPr>
          </a:p>
        </p:txBody>
      </p:sp>
      <p:sp>
        <p:nvSpPr>
          <p:cNvPr id="20" name="TextBox 19"/>
          <p:cNvSpPr txBox="1"/>
          <p:nvPr/>
        </p:nvSpPr>
        <p:spPr>
          <a:xfrm>
            <a:off x="4786314" y="5786454"/>
            <a:ext cx="928694" cy="338554"/>
          </a:xfrm>
          <a:prstGeom prst="rect">
            <a:avLst/>
          </a:prstGeom>
          <a:noFill/>
        </p:spPr>
        <p:txBody>
          <a:bodyPr wrap="square" rtlCol="0">
            <a:spAutoFit/>
          </a:bodyPr>
          <a:lstStyle/>
          <a:p>
            <a:r>
              <a:rPr lang="zh-CN" altLang="en-US" sz="1600" dirty="0" smtClean="0">
                <a:solidFill>
                  <a:schemeClr val="tx2">
                    <a:lumMod val="60000"/>
                    <a:lumOff val="40000"/>
                  </a:schemeClr>
                </a:solidFill>
              </a:rPr>
              <a:t>交易表</a:t>
            </a:r>
            <a:endParaRPr lang="zh-CN" altLang="en-US" sz="1600" dirty="0">
              <a:solidFill>
                <a:schemeClr val="tx2">
                  <a:lumMod val="60000"/>
                  <a:lumOff val="40000"/>
                </a:schemeClr>
              </a:solidFill>
            </a:endParaRPr>
          </a:p>
        </p:txBody>
      </p:sp>
      <p:cxnSp>
        <p:nvCxnSpPr>
          <p:cNvPr id="24" name="直接箭头连接符 23"/>
          <p:cNvCxnSpPr/>
          <p:nvPr/>
        </p:nvCxnSpPr>
        <p:spPr>
          <a:xfrm rot="5400000">
            <a:off x="4822827" y="503556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2751125" y="503556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57884" y="6357958"/>
            <a:ext cx="2571768" cy="338554"/>
          </a:xfrm>
          <a:prstGeom prst="rect">
            <a:avLst/>
          </a:prstGeom>
          <a:noFill/>
        </p:spPr>
        <p:txBody>
          <a:bodyPr wrap="square" rtlCol="0">
            <a:spAutoFit/>
          </a:bodyPr>
          <a:lstStyle/>
          <a:p>
            <a:r>
              <a:rPr lang="zh-CN" altLang="en-US" sz="1600" dirty="0" smtClean="0">
                <a:solidFill>
                  <a:schemeClr val="tx2">
                    <a:lumMod val="60000"/>
                    <a:lumOff val="40000"/>
                  </a:schemeClr>
                </a:solidFill>
              </a:rPr>
              <a:t>数据库服务器</a:t>
            </a:r>
            <a:endParaRPr lang="zh-CN" altLang="en-US" sz="16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7444667" cy="1477328"/>
          </a:xfrm>
          <a:prstGeom prst="rect">
            <a:avLst/>
          </a:prstGeom>
          <a:noFill/>
        </p:spPr>
        <p:txBody>
          <a:bodyPr wrap="none" rtlCol="0">
            <a:spAutoFit/>
          </a:bodyPr>
          <a:lstStyle/>
          <a:p>
            <a:r>
              <a:rPr lang="zh-CN" altLang="en-US" b="1" dirty="0" smtClean="0">
                <a:solidFill>
                  <a:schemeClr val="accent2"/>
                </a:solidFill>
              </a:rPr>
              <a:t>系统演变到这里，将会出现下面四个问题</a:t>
            </a:r>
            <a:r>
              <a:rPr lang="zh-CN" altLang="en-US" dirty="0" smtClean="0">
                <a:solidFill>
                  <a:schemeClr val="accent2"/>
                </a:solidFill>
              </a:rPr>
              <a:t>：</a:t>
            </a:r>
            <a:endParaRPr lang="en-US" altLang="zh-CN" dirty="0" smtClean="0">
              <a:solidFill>
                <a:schemeClr val="accent2"/>
              </a:solidFill>
            </a:endParaRPr>
          </a:p>
          <a:p>
            <a:pPr marL="342900" indent="-342900">
              <a:buFont typeface="+mj-lt"/>
              <a:buAutoNum type="arabicPeriod"/>
            </a:pPr>
            <a:r>
              <a:rPr lang="zh-CN" altLang="en-US" dirty="0" smtClean="0">
                <a:solidFill>
                  <a:schemeClr val="accent2"/>
                </a:solidFill>
              </a:rPr>
              <a:t>用户的请求由谁来转发到到具体的应用服务器</a:t>
            </a:r>
          </a:p>
          <a:p>
            <a:pPr marL="342900" indent="-342900">
              <a:buFont typeface="+mj-lt"/>
              <a:buAutoNum type="arabicPeriod"/>
            </a:pPr>
            <a:r>
              <a:rPr lang="zh-CN" altLang="en-US" dirty="0" smtClean="0">
                <a:solidFill>
                  <a:schemeClr val="accent2"/>
                </a:solidFill>
              </a:rPr>
              <a:t>有什么转发的算法</a:t>
            </a:r>
          </a:p>
          <a:p>
            <a:pPr marL="342900" indent="-342900">
              <a:buFont typeface="+mj-lt"/>
              <a:buAutoNum type="arabicPeriod"/>
            </a:pPr>
            <a:r>
              <a:rPr lang="zh-CN" altLang="en-US" dirty="0" smtClean="0">
                <a:solidFill>
                  <a:schemeClr val="accent2"/>
                </a:solidFill>
              </a:rPr>
              <a:t>应用服务器如何返回用户的请求</a:t>
            </a:r>
          </a:p>
          <a:p>
            <a:pPr marL="342900" indent="-342900">
              <a:buFont typeface="+mj-lt"/>
              <a:buAutoNum type="arabicPeriod"/>
            </a:pPr>
            <a:r>
              <a:rPr lang="zh-CN" altLang="en-US" dirty="0" smtClean="0">
                <a:solidFill>
                  <a:schemeClr val="accent2"/>
                </a:solidFill>
              </a:rPr>
              <a:t>用户如果每次访问到的服务器不一样，那么如何维护</a:t>
            </a:r>
            <a:r>
              <a:rPr lang="en-US" altLang="zh-CN" dirty="0" smtClean="0">
                <a:solidFill>
                  <a:schemeClr val="accent2"/>
                </a:solidFill>
              </a:rPr>
              <a:t>session</a:t>
            </a:r>
            <a:r>
              <a:rPr lang="zh-CN" altLang="en-US" dirty="0" smtClean="0">
                <a:solidFill>
                  <a:schemeClr val="accent2"/>
                </a:solidFill>
              </a:rPr>
              <a:t>的一致性</a:t>
            </a:r>
          </a:p>
        </p:txBody>
      </p:sp>
      <p:sp>
        <p:nvSpPr>
          <p:cNvPr id="3" name="TextBox 2"/>
          <p:cNvSpPr txBox="1"/>
          <p:nvPr/>
        </p:nvSpPr>
        <p:spPr>
          <a:xfrm>
            <a:off x="500034" y="1857364"/>
            <a:ext cx="8280000" cy="4801314"/>
          </a:xfrm>
          <a:prstGeom prst="rect">
            <a:avLst/>
          </a:prstGeom>
          <a:noFill/>
        </p:spPr>
        <p:txBody>
          <a:bodyPr wrap="square" rtlCol="0">
            <a:spAutoFit/>
          </a:bodyPr>
          <a:lstStyle/>
          <a:p>
            <a:r>
              <a:rPr lang="zh-CN" altLang="en-US" b="1" dirty="0" smtClean="0">
                <a:solidFill>
                  <a:schemeClr val="accent2"/>
                </a:solidFill>
              </a:rPr>
              <a:t>我们来看看解决问题的方案</a:t>
            </a:r>
            <a:r>
              <a:rPr lang="zh-CN" altLang="en-US" dirty="0" smtClean="0">
                <a:solidFill>
                  <a:schemeClr val="accent2"/>
                </a:solidFill>
              </a:rPr>
              <a:t>：</a:t>
            </a:r>
            <a:endParaRPr lang="en-US" altLang="zh-CN" dirty="0" smtClean="0">
              <a:solidFill>
                <a:schemeClr val="accent2"/>
              </a:solidFill>
            </a:endParaRPr>
          </a:p>
          <a:p>
            <a:r>
              <a:rPr lang="zh-CN" altLang="en-US" dirty="0" smtClean="0">
                <a:solidFill>
                  <a:schemeClr val="accent2"/>
                </a:solidFill>
              </a:rPr>
              <a:t>第一个问题即是负载均衡的问题，一般有</a:t>
            </a:r>
            <a:r>
              <a:rPr lang="en-US" altLang="zh-CN" dirty="0" smtClean="0">
                <a:solidFill>
                  <a:schemeClr val="accent2"/>
                </a:solidFill>
              </a:rPr>
              <a:t>5</a:t>
            </a:r>
            <a:r>
              <a:rPr lang="zh-CN" altLang="en-US" dirty="0" smtClean="0">
                <a:solidFill>
                  <a:schemeClr val="accent2"/>
                </a:solidFill>
              </a:rPr>
              <a:t>种解决方案：</a:t>
            </a:r>
            <a:endParaRPr lang="en-US" altLang="zh-CN" dirty="0" smtClean="0">
              <a:solidFill>
                <a:schemeClr val="accent2"/>
              </a:solidFill>
            </a:endParaRPr>
          </a:p>
          <a:p>
            <a:r>
              <a:rPr lang="en-US" dirty="0" smtClean="0">
                <a:solidFill>
                  <a:schemeClr val="accent2"/>
                </a:solidFill>
              </a:rPr>
              <a:t>1、</a:t>
            </a:r>
            <a:r>
              <a:rPr lang="en-US" b="1" dirty="0" smtClean="0">
                <a:solidFill>
                  <a:schemeClr val="accent2"/>
                </a:solidFill>
              </a:rPr>
              <a:t>http</a:t>
            </a:r>
            <a:r>
              <a:rPr lang="zh-CN" altLang="en-US" b="1" dirty="0" smtClean="0">
                <a:solidFill>
                  <a:schemeClr val="accent2"/>
                </a:solidFill>
              </a:rPr>
              <a:t>重定向</a:t>
            </a:r>
            <a:r>
              <a:rPr lang="zh-CN" altLang="en-US" dirty="0" smtClean="0">
                <a:solidFill>
                  <a:schemeClr val="accent2"/>
                </a:solidFill>
              </a:rPr>
              <a:t>。</a:t>
            </a:r>
            <a:r>
              <a:rPr lang="en-US" dirty="0" smtClean="0">
                <a:solidFill>
                  <a:schemeClr val="accent2"/>
                </a:solidFill>
              </a:rPr>
              <a:t>HTTP</a:t>
            </a:r>
            <a:r>
              <a:rPr lang="zh-CN" altLang="en-US" dirty="0" smtClean="0">
                <a:solidFill>
                  <a:schemeClr val="accent2"/>
                </a:solidFill>
              </a:rPr>
              <a:t>重定向就是应用层的请求转发。用户的请求其实已经到了</a:t>
            </a:r>
            <a:r>
              <a:rPr lang="en-US" dirty="0" smtClean="0">
                <a:solidFill>
                  <a:schemeClr val="accent2"/>
                </a:solidFill>
              </a:rPr>
              <a:t>HTTP</a:t>
            </a:r>
            <a:r>
              <a:rPr lang="zh-CN" altLang="en-US" dirty="0" smtClean="0">
                <a:solidFill>
                  <a:schemeClr val="accent2"/>
                </a:solidFill>
              </a:rPr>
              <a:t>重定向负载均衡服务器，服务器根据算法要求用户重定向，用户收到重定向请求后，再次请求真正的集群 </a:t>
            </a:r>
            <a:endParaRPr lang="en-US" altLang="zh-CN" dirty="0" smtClean="0">
              <a:solidFill>
                <a:schemeClr val="accent2"/>
              </a:solidFill>
            </a:endParaRPr>
          </a:p>
          <a:p>
            <a:pPr>
              <a:buFont typeface="Wingdings" pitchFamily="2" charset="2"/>
              <a:buChar char="l"/>
            </a:pPr>
            <a:r>
              <a:rPr lang="zh-CN" altLang="en-US" dirty="0" smtClean="0">
                <a:solidFill>
                  <a:srgbClr val="00B050"/>
                </a:solidFill>
              </a:rPr>
              <a:t>优点：简单。</a:t>
            </a:r>
          </a:p>
          <a:p>
            <a:pPr>
              <a:buFont typeface="Wingdings" pitchFamily="2" charset="2"/>
              <a:buChar char="l"/>
            </a:pPr>
            <a:r>
              <a:rPr lang="zh-CN" altLang="en-US" dirty="0" smtClean="0">
                <a:solidFill>
                  <a:srgbClr val="00B050"/>
                </a:solidFill>
              </a:rPr>
              <a:t>缺点：性能较差。</a:t>
            </a:r>
          </a:p>
          <a:p>
            <a:r>
              <a:rPr lang="en-US" altLang="zh-CN" dirty="0" smtClean="0">
                <a:solidFill>
                  <a:schemeClr val="accent2"/>
                </a:solidFill>
              </a:rPr>
              <a:t>2</a:t>
            </a:r>
            <a:r>
              <a:rPr lang="zh-CN" altLang="en-US" dirty="0" smtClean="0">
                <a:solidFill>
                  <a:schemeClr val="accent2"/>
                </a:solidFill>
              </a:rPr>
              <a:t>、</a:t>
            </a:r>
            <a:r>
              <a:rPr lang="en-US" altLang="zh-CN" dirty="0" smtClean="0">
                <a:solidFill>
                  <a:schemeClr val="accent2"/>
                </a:solidFill>
              </a:rPr>
              <a:t>DNS</a:t>
            </a:r>
            <a:r>
              <a:rPr lang="zh-CN" altLang="en-US" dirty="0" smtClean="0">
                <a:solidFill>
                  <a:schemeClr val="accent2"/>
                </a:solidFill>
              </a:rPr>
              <a:t>域名解析负载均衡。</a:t>
            </a:r>
            <a:r>
              <a:rPr lang="en-US" altLang="zh-CN" dirty="0" smtClean="0">
                <a:solidFill>
                  <a:schemeClr val="accent2"/>
                </a:solidFill>
              </a:rPr>
              <a:t>DNS</a:t>
            </a:r>
            <a:r>
              <a:rPr lang="zh-CN" altLang="en-US" dirty="0" smtClean="0">
                <a:solidFill>
                  <a:schemeClr val="accent2"/>
                </a:solidFill>
              </a:rPr>
              <a:t>域名解析负载均衡就是在用户请求</a:t>
            </a:r>
            <a:r>
              <a:rPr lang="en-US" altLang="zh-CN" dirty="0" smtClean="0">
                <a:solidFill>
                  <a:schemeClr val="accent2"/>
                </a:solidFill>
              </a:rPr>
              <a:t>DNS</a:t>
            </a:r>
            <a:r>
              <a:rPr lang="zh-CN" altLang="en-US" dirty="0" smtClean="0">
                <a:solidFill>
                  <a:schemeClr val="accent2"/>
                </a:solidFill>
              </a:rPr>
              <a:t>服务器，获取域名对应的</a:t>
            </a:r>
            <a:r>
              <a:rPr lang="en-US" altLang="zh-CN" dirty="0" smtClean="0">
                <a:solidFill>
                  <a:schemeClr val="accent2"/>
                </a:solidFill>
              </a:rPr>
              <a:t>IP</a:t>
            </a:r>
            <a:r>
              <a:rPr lang="zh-CN" altLang="en-US" dirty="0" smtClean="0">
                <a:solidFill>
                  <a:schemeClr val="accent2"/>
                </a:solidFill>
              </a:rPr>
              <a:t>地址时，</a:t>
            </a:r>
            <a:r>
              <a:rPr lang="en-US" altLang="zh-CN" dirty="0" smtClean="0">
                <a:solidFill>
                  <a:schemeClr val="accent2"/>
                </a:solidFill>
              </a:rPr>
              <a:t>DNS</a:t>
            </a:r>
            <a:r>
              <a:rPr lang="zh-CN" altLang="en-US" dirty="0" smtClean="0">
                <a:solidFill>
                  <a:schemeClr val="accent2"/>
                </a:solidFill>
              </a:rPr>
              <a:t>服务器直接给出负载均衡后的服务器</a:t>
            </a:r>
            <a:r>
              <a:rPr lang="en-US" altLang="zh-CN" dirty="0" smtClean="0">
                <a:solidFill>
                  <a:schemeClr val="accent2"/>
                </a:solidFill>
              </a:rPr>
              <a:t>IP</a:t>
            </a:r>
            <a:r>
              <a:rPr lang="zh-CN" altLang="en-US" dirty="0" smtClean="0">
                <a:solidFill>
                  <a:schemeClr val="accent2"/>
                </a:solidFill>
              </a:rPr>
              <a:t>。</a:t>
            </a:r>
          </a:p>
          <a:p>
            <a:pPr>
              <a:buFont typeface="Wingdings" pitchFamily="2" charset="2"/>
              <a:buChar char="l"/>
            </a:pPr>
            <a:r>
              <a:rPr lang="zh-CN" altLang="en-US" dirty="0" smtClean="0">
                <a:solidFill>
                  <a:srgbClr val="00B050"/>
                </a:solidFill>
              </a:rPr>
              <a:t>优点：交给</a:t>
            </a:r>
            <a:r>
              <a:rPr lang="en-US" altLang="zh-CN" dirty="0" smtClean="0">
                <a:solidFill>
                  <a:srgbClr val="00B050"/>
                </a:solidFill>
              </a:rPr>
              <a:t>DNS</a:t>
            </a:r>
            <a:r>
              <a:rPr lang="zh-CN" altLang="en-US" dirty="0" smtClean="0">
                <a:solidFill>
                  <a:srgbClr val="00B050"/>
                </a:solidFill>
              </a:rPr>
              <a:t>，不用我们去维护负载均衡服务器。</a:t>
            </a:r>
          </a:p>
          <a:p>
            <a:pPr>
              <a:buFont typeface="Wingdings" pitchFamily="2" charset="2"/>
              <a:buChar char="l"/>
            </a:pPr>
            <a:r>
              <a:rPr lang="zh-CN" altLang="en-US" dirty="0" smtClean="0">
                <a:solidFill>
                  <a:srgbClr val="00B050"/>
                </a:solidFill>
              </a:rPr>
              <a:t>缺点：当一个应用服务器挂了，不能及时通知</a:t>
            </a:r>
            <a:r>
              <a:rPr lang="en-US" altLang="zh-CN" dirty="0" smtClean="0">
                <a:solidFill>
                  <a:srgbClr val="00B050"/>
                </a:solidFill>
              </a:rPr>
              <a:t>DNS</a:t>
            </a:r>
            <a:r>
              <a:rPr lang="zh-CN" altLang="en-US" dirty="0" smtClean="0">
                <a:solidFill>
                  <a:srgbClr val="00B050"/>
                </a:solidFill>
              </a:rPr>
              <a:t>，而且</a:t>
            </a:r>
            <a:r>
              <a:rPr lang="en-US" altLang="zh-CN" dirty="0" smtClean="0">
                <a:solidFill>
                  <a:srgbClr val="00B050"/>
                </a:solidFill>
              </a:rPr>
              <a:t>DNS</a:t>
            </a:r>
            <a:r>
              <a:rPr lang="zh-CN" altLang="en-US" dirty="0" smtClean="0">
                <a:solidFill>
                  <a:srgbClr val="00B050"/>
                </a:solidFill>
              </a:rPr>
              <a:t>负载均衡的控制权在域名服务商那里，网站无法做更多的改善和更强大的管理。</a:t>
            </a:r>
          </a:p>
          <a:p>
            <a:r>
              <a:rPr lang="en-US" altLang="zh-CN" dirty="0" smtClean="0">
                <a:solidFill>
                  <a:schemeClr val="accent2"/>
                </a:solidFill>
              </a:rPr>
              <a:t>3</a:t>
            </a:r>
            <a:r>
              <a:rPr lang="zh-CN" altLang="en-US" dirty="0" smtClean="0">
                <a:solidFill>
                  <a:schemeClr val="accent2"/>
                </a:solidFill>
              </a:rPr>
              <a:t>、反向代理服务器。在用户的请求到达反向代理服务器时（已经到达网站机房），由反向代理服务器根据算法转发到具体的服务器。常用的</a:t>
            </a:r>
            <a:r>
              <a:rPr lang="en-US" altLang="zh-CN" dirty="0" smtClean="0">
                <a:solidFill>
                  <a:schemeClr val="accent2"/>
                </a:solidFill>
              </a:rPr>
              <a:t>apache</a:t>
            </a:r>
            <a:r>
              <a:rPr lang="zh-CN" altLang="en-US" dirty="0" smtClean="0">
                <a:solidFill>
                  <a:schemeClr val="accent2"/>
                </a:solidFill>
              </a:rPr>
              <a:t>，</a:t>
            </a:r>
            <a:r>
              <a:rPr lang="en-US" altLang="zh-CN" dirty="0" err="1" smtClean="0">
                <a:solidFill>
                  <a:schemeClr val="accent2"/>
                </a:solidFill>
              </a:rPr>
              <a:t>nginx</a:t>
            </a:r>
            <a:r>
              <a:rPr lang="zh-CN" altLang="en-US" dirty="0" smtClean="0">
                <a:solidFill>
                  <a:schemeClr val="accent2"/>
                </a:solidFill>
              </a:rPr>
              <a:t>都可以充当反向代理服务器。</a:t>
            </a:r>
            <a:endParaRPr lang="en-US" altLang="zh-CN" dirty="0" smtClean="0">
              <a:solidFill>
                <a:schemeClr val="accent2"/>
              </a:solidFill>
            </a:endParaRPr>
          </a:p>
          <a:p>
            <a:pPr>
              <a:buFont typeface="Wingdings" pitchFamily="2" charset="2"/>
              <a:buChar char="l"/>
            </a:pPr>
            <a:r>
              <a:rPr lang="zh-CN" altLang="en-US" dirty="0" smtClean="0">
                <a:solidFill>
                  <a:srgbClr val="00B050"/>
                </a:solidFill>
              </a:rPr>
              <a:t>优点：部署简单。</a:t>
            </a:r>
          </a:p>
          <a:p>
            <a:pPr>
              <a:buFont typeface="Wingdings" pitchFamily="2" charset="2"/>
              <a:buChar char="l"/>
            </a:pPr>
            <a:r>
              <a:rPr lang="zh-CN" altLang="en-US" dirty="0" smtClean="0">
                <a:solidFill>
                  <a:srgbClr val="00B050"/>
                </a:solidFill>
              </a:rPr>
              <a:t>缺点：代理服务器可能成为性能的瓶颈，特别是一次上传大文件。</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142852"/>
            <a:ext cx="8371202" cy="2031325"/>
          </a:xfrm>
          <a:prstGeom prst="rect">
            <a:avLst/>
          </a:prstGeom>
          <a:noFill/>
        </p:spPr>
        <p:txBody>
          <a:bodyPr wrap="square" rtlCol="0">
            <a:spAutoFit/>
          </a:bodyPr>
          <a:lstStyle/>
          <a:p>
            <a:r>
              <a:rPr lang="en-US" altLang="zh-CN" dirty="0" smtClean="0">
                <a:solidFill>
                  <a:schemeClr val="accent2"/>
                </a:solidFill>
              </a:rPr>
              <a:t>4</a:t>
            </a:r>
            <a:r>
              <a:rPr lang="zh-CN" altLang="en-US" dirty="0" smtClean="0">
                <a:solidFill>
                  <a:schemeClr val="accent2"/>
                </a:solidFill>
              </a:rPr>
              <a:t>、</a:t>
            </a:r>
            <a:r>
              <a:rPr lang="en-US" altLang="zh-CN" b="1" dirty="0" smtClean="0">
                <a:solidFill>
                  <a:schemeClr val="accent2"/>
                </a:solidFill>
              </a:rPr>
              <a:t>IP</a:t>
            </a:r>
            <a:r>
              <a:rPr lang="zh-CN" altLang="en-US" b="1" dirty="0" smtClean="0">
                <a:solidFill>
                  <a:schemeClr val="accent2"/>
                </a:solidFill>
              </a:rPr>
              <a:t>层负载均衡</a:t>
            </a:r>
            <a:r>
              <a:rPr lang="zh-CN" altLang="en-US" dirty="0" smtClean="0">
                <a:solidFill>
                  <a:schemeClr val="accent2"/>
                </a:solidFill>
              </a:rPr>
              <a:t>。在请求到达负载均衡器后，负载均衡器通过修改请求的目的</a:t>
            </a:r>
            <a:r>
              <a:rPr lang="en-US" altLang="zh-CN" dirty="0" smtClean="0">
                <a:solidFill>
                  <a:schemeClr val="accent2"/>
                </a:solidFill>
              </a:rPr>
              <a:t>IP</a:t>
            </a:r>
          </a:p>
          <a:p>
            <a:r>
              <a:rPr lang="zh-CN" altLang="en-US" dirty="0" smtClean="0">
                <a:solidFill>
                  <a:schemeClr val="accent2"/>
                </a:solidFill>
              </a:rPr>
              <a:t>地址，从而实现请求的转发，做到负载均衡。</a:t>
            </a:r>
          </a:p>
          <a:p>
            <a:pPr>
              <a:buFont typeface="Wingdings" pitchFamily="2" charset="2"/>
              <a:buChar char="l"/>
            </a:pPr>
            <a:r>
              <a:rPr lang="zh-CN" altLang="en-US" dirty="0" smtClean="0">
                <a:solidFill>
                  <a:srgbClr val="00B050"/>
                </a:solidFill>
              </a:rPr>
              <a:t>优点：性能更好。</a:t>
            </a:r>
          </a:p>
          <a:p>
            <a:pPr>
              <a:buFont typeface="Wingdings" pitchFamily="2" charset="2"/>
              <a:buChar char="l"/>
            </a:pPr>
            <a:r>
              <a:rPr lang="zh-CN" altLang="en-US" dirty="0" smtClean="0">
                <a:solidFill>
                  <a:srgbClr val="00B050"/>
                </a:solidFill>
              </a:rPr>
              <a:t>缺点：负载均衡器的宽带成为瓶颈。</a:t>
            </a:r>
            <a:endParaRPr lang="en-US" altLang="zh-CN" dirty="0" smtClean="0">
              <a:solidFill>
                <a:srgbClr val="00B050"/>
              </a:solidFill>
            </a:endParaRPr>
          </a:p>
          <a:p>
            <a:r>
              <a:rPr lang="en-US" altLang="zh-CN" dirty="0" smtClean="0">
                <a:solidFill>
                  <a:schemeClr val="accent2"/>
                </a:solidFill>
              </a:rPr>
              <a:t>5</a:t>
            </a:r>
            <a:r>
              <a:rPr lang="zh-CN" altLang="en-US" dirty="0" smtClean="0">
                <a:solidFill>
                  <a:schemeClr val="accent2"/>
                </a:solidFill>
              </a:rPr>
              <a:t>、</a:t>
            </a:r>
            <a:r>
              <a:rPr lang="zh-CN" altLang="en-US" b="1" dirty="0" smtClean="0">
                <a:solidFill>
                  <a:schemeClr val="accent2"/>
                </a:solidFill>
              </a:rPr>
              <a:t>数据链路层负载均衡</a:t>
            </a:r>
            <a:r>
              <a:rPr lang="zh-CN" altLang="en-US" dirty="0" smtClean="0">
                <a:solidFill>
                  <a:schemeClr val="accent2"/>
                </a:solidFill>
              </a:rPr>
              <a:t>。在请求到达负载均衡器后，负载均衡器通过修改请求</a:t>
            </a:r>
            <a:endParaRPr lang="en-US" altLang="zh-CN" dirty="0" smtClean="0">
              <a:solidFill>
                <a:schemeClr val="accent2"/>
              </a:solidFill>
            </a:endParaRPr>
          </a:p>
          <a:p>
            <a:r>
              <a:rPr lang="zh-CN" altLang="en-US" dirty="0" smtClean="0">
                <a:solidFill>
                  <a:schemeClr val="accent2"/>
                </a:solidFill>
              </a:rPr>
              <a:t>的</a:t>
            </a:r>
            <a:r>
              <a:rPr lang="en-US" altLang="zh-CN" dirty="0" err="1" smtClean="0">
                <a:solidFill>
                  <a:schemeClr val="accent2"/>
                </a:solidFill>
              </a:rPr>
              <a:t>mac</a:t>
            </a:r>
            <a:r>
              <a:rPr lang="zh-CN" altLang="en-US" dirty="0" smtClean="0">
                <a:solidFill>
                  <a:schemeClr val="accent2"/>
                </a:solidFill>
              </a:rPr>
              <a:t>地址，从而做到负载均衡，与</a:t>
            </a:r>
            <a:r>
              <a:rPr lang="en-US" altLang="zh-CN" dirty="0" smtClean="0">
                <a:solidFill>
                  <a:schemeClr val="accent2"/>
                </a:solidFill>
              </a:rPr>
              <a:t>IP</a:t>
            </a:r>
            <a:r>
              <a:rPr lang="zh-CN" altLang="en-US" dirty="0" smtClean="0">
                <a:solidFill>
                  <a:schemeClr val="accent2"/>
                </a:solidFill>
              </a:rPr>
              <a:t>负载均衡不一样的是，当请求访问完服务器</a:t>
            </a:r>
            <a:endParaRPr lang="en-US" altLang="zh-CN" dirty="0" smtClean="0">
              <a:solidFill>
                <a:schemeClr val="accent2"/>
              </a:solidFill>
            </a:endParaRPr>
          </a:p>
          <a:p>
            <a:r>
              <a:rPr lang="zh-CN" altLang="en-US" dirty="0" smtClean="0">
                <a:solidFill>
                  <a:schemeClr val="accent2"/>
                </a:solidFill>
              </a:rPr>
              <a:t>之后，直接返回客户。而无需再经过负载均衡器。</a:t>
            </a:r>
          </a:p>
        </p:txBody>
      </p:sp>
      <p:sp>
        <p:nvSpPr>
          <p:cNvPr id="3" name="TextBox 2"/>
          <p:cNvSpPr txBox="1"/>
          <p:nvPr/>
        </p:nvSpPr>
        <p:spPr>
          <a:xfrm>
            <a:off x="432000" y="2285992"/>
            <a:ext cx="8280000" cy="369332"/>
          </a:xfrm>
          <a:prstGeom prst="rect">
            <a:avLst/>
          </a:prstGeom>
          <a:noFill/>
        </p:spPr>
        <p:txBody>
          <a:bodyPr wrap="square" rtlCol="0">
            <a:spAutoFit/>
          </a:bodyPr>
          <a:lstStyle/>
          <a:p>
            <a:r>
              <a:rPr lang="en-US" altLang="zh-CN" dirty="0" smtClean="0">
                <a:solidFill>
                  <a:schemeClr val="accent2"/>
                </a:solidFill>
              </a:rPr>
              <a:t>2</a:t>
            </a:r>
            <a:r>
              <a:rPr lang="zh-CN" altLang="en-US" dirty="0" smtClean="0">
                <a:solidFill>
                  <a:schemeClr val="accent2"/>
                </a:solidFill>
              </a:rPr>
              <a:t>、第二个问题即是集群调度算法问题，常见的调度算法有</a:t>
            </a:r>
            <a:r>
              <a:rPr lang="en-US" altLang="zh-CN" dirty="0" smtClean="0">
                <a:solidFill>
                  <a:schemeClr val="accent2"/>
                </a:solidFill>
              </a:rPr>
              <a:t>10</a:t>
            </a:r>
            <a:r>
              <a:rPr lang="zh-CN" altLang="en-US" dirty="0" smtClean="0">
                <a:solidFill>
                  <a:schemeClr val="accent2"/>
                </a:solidFill>
              </a:rPr>
              <a:t>种。</a:t>
            </a:r>
            <a:endParaRPr lang="zh-CN" altLang="en-US" dirty="0">
              <a:solidFill>
                <a:schemeClr val="accent2"/>
              </a:solidFill>
            </a:endParaRPr>
          </a:p>
        </p:txBody>
      </p:sp>
      <p:sp>
        <p:nvSpPr>
          <p:cNvPr id="4" name="TextBox 3"/>
          <p:cNvSpPr txBox="1"/>
          <p:nvPr/>
        </p:nvSpPr>
        <p:spPr>
          <a:xfrm>
            <a:off x="428596" y="2714620"/>
            <a:ext cx="8280000" cy="3416320"/>
          </a:xfrm>
          <a:prstGeom prst="rect">
            <a:avLst/>
          </a:prstGeom>
          <a:noFill/>
        </p:spPr>
        <p:txBody>
          <a:bodyPr wrap="square" rtlCol="0">
            <a:spAutoFit/>
          </a:bodyPr>
          <a:lstStyle/>
          <a:p>
            <a:r>
              <a:rPr lang="en-US" altLang="zh-CN" dirty="0" smtClean="0">
                <a:solidFill>
                  <a:schemeClr val="accent2"/>
                </a:solidFill>
              </a:rPr>
              <a:t>1</a:t>
            </a:r>
            <a:r>
              <a:rPr lang="zh-CN" altLang="en-US" dirty="0" smtClean="0">
                <a:solidFill>
                  <a:schemeClr val="accent2"/>
                </a:solidFill>
              </a:rPr>
              <a:t>、</a:t>
            </a:r>
            <a:r>
              <a:rPr lang="en-US" altLang="zh-CN" b="1" dirty="0" err="1" smtClean="0">
                <a:solidFill>
                  <a:schemeClr val="accent2"/>
                </a:solidFill>
              </a:rPr>
              <a:t>rr</a:t>
            </a:r>
            <a:r>
              <a:rPr lang="en-US" altLang="zh-CN" b="1" dirty="0" smtClean="0">
                <a:solidFill>
                  <a:schemeClr val="accent2"/>
                </a:solidFill>
              </a:rPr>
              <a:t> </a:t>
            </a:r>
            <a:r>
              <a:rPr lang="zh-CN" altLang="en-US" b="1" dirty="0" smtClean="0">
                <a:solidFill>
                  <a:schemeClr val="accent2"/>
                </a:solidFill>
              </a:rPr>
              <a:t>轮询调度算法</a:t>
            </a:r>
            <a:r>
              <a:rPr lang="zh-CN" altLang="en-US" dirty="0" smtClean="0">
                <a:solidFill>
                  <a:schemeClr val="accent2"/>
                </a:solidFill>
              </a:rPr>
              <a:t>。顾名思义，轮询分发请求。</a:t>
            </a:r>
          </a:p>
          <a:p>
            <a:pPr>
              <a:buFont typeface="Wingdings" pitchFamily="2" charset="2"/>
              <a:buChar char="l"/>
            </a:pPr>
            <a:r>
              <a:rPr lang="zh-CN" altLang="en-US" dirty="0" smtClean="0">
                <a:solidFill>
                  <a:srgbClr val="00B050"/>
                </a:solidFill>
              </a:rPr>
              <a:t>优点：实现简单</a:t>
            </a:r>
          </a:p>
          <a:p>
            <a:pPr>
              <a:buFont typeface="Wingdings" pitchFamily="2" charset="2"/>
              <a:buChar char="l"/>
            </a:pPr>
            <a:r>
              <a:rPr lang="zh-CN" altLang="en-US" dirty="0" smtClean="0">
                <a:solidFill>
                  <a:srgbClr val="00B050"/>
                </a:solidFill>
              </a:rPr>
              <a:t>缺点：不考虑每台服务器的处理能力</a:t>
            </a:r>
          </a:p>
          <a:p>
            <a:r>
              <a:rPr lang="en-US" altLang="zh-CN" dirty="0" smtClean="0">
                <a:solidFill>
                  <a:schemeClr val="accent2"/>
                </a:solidFill>
              </a:rPr>
              <a:t>2</a:t>
            </a:r>
            <a:r>
              <a:rPr lang="zh-CN" altLang="en-US" dirty="0" smtClean="0">
                <a:solidFill>
                  <a:schemeClr val="accent2"/>
                </a:solidFill>
              </a:rPr>
              <a:t>、</a:t>
            </a:r>
            <a:r>
              <a:rPr lang="en-US" altLang="zh-CN" b="1" dirty="0" err="1" smtClean="0">
                <a:solidFill>
                  <a:schemeClr val="accent2"/>
                </a:solidFill>
              </a:rPr>
              <a:t>wrr</a:t>
            </a:r>
            <a:r>
              <a:rPr lang="en-US" altLang="zh-CN" b="1" dirty="0" smtClean="0">
                <a:solidFill>
                  <a:schemeClr val="accent2"/>
                </a:solidFill>
              </a:rPr>
              <a:t> </a:t>
            </a:r>
            <a:r>
              <a:rPr lang="zh-CN" altLang="en-US" b="1" dirty="0" smtClean="0">
                <a:solidFill>
                  <a:schemeClr val="accent2"/>
                </a:solidFill>
              </a:rPr>
              <a:t>加权调度算法</a:t>
            </a:r>
            <a:r>
              <a:rPr lang="zh-CN" altLang="en-US" dirty="0" smtClean="0">
                <a:solidFill>
                  <a:schemeClr val="accent2"/>
                </a:solidFill>
              </a:rPr>
              <a:t>。我们给每个服务器设置权值</a:t>
            </a:r>
            <a:r>
              <a:rPr lang="en-US" altLang="zh-CN" dirty="0" smtClean="0">
                <a:solidFill>
                  <a:schemeClr val="accent2"/>
                </a:solidFill>
              </a:rPr>
              <a:t>weight</a:t>
            </a:r>
            <a:r>
              <a:rPr lang="zh-CN" altLang="en-US" dirty="0" smtClean="0">
                <a:solidFill>
                  <a:schemeClr val="accent2"/>
                </a:solidFill>
              </a:rPr>
              <a:t>，负载均衡调度器根据权值调度服务器，服务器被调用的次数跟权值成正比。</a:t>
            </a:r>
          </a:p>
          <a:p>
            <a:pPr>
              <a:buFont typeface="Wingdings" pitchFamily="2" charset="2"/>
              <a:buChar char="l"/>
            </a:pPr>
            <a:r>
              <a:rPr lang="zh-CN" altLang="en-US" dirty="0" smtClean="0">
                <a:solidFill>
                  <a:srgbClr val="00B050"/>
                </a:solidFill>
              </a:rPr>
              <a:t>优点：考虑了服务器处理能力的不同</a:t>
            </a:r>
          </a:p>
          <a:p>
            <a:r>
              <a:rPr lang="en-US" altLang="zh-CN" dirty="0" smtClean="0">
                <a:solidFill>
                  <a:schemeClr val="accent2"/>
                </a:solidFill>
              </a:rPr>
              <a:t>3</a:t>
            </a:r>
            <a:r>
              <a:rPr lang="zh-CN" altLang="en-US" dirty="0" smtClean="0">
                <a:solidFill>
                  <a:schemeClr val="accent2"/>
                </a:solidFill>
              </a:rPr>
              <a:t>、</a:t>
            </a:r>
            <a:r>
              <a:rPr lang="en-US" altLang="zh-CN" b="1" dirty="0" err="1" smtClean="0">
                <a:solidFill>
                  <a:schemeClr val="accent2"/>
                </a:solidFill>
              </a:rPr>
              <a:t>sh</a:t>
            </a:r>
            <a:r>
              <a:rPr lang="en-US" altLang="zh-CN" b="1" dirty="0" smtClean="0">
                <a:solidFill>
                  <a:schemeClr val="accent2"/>
                </a:solidFill>
              </a:rPr>
              <a:t> </a:t>
            </a:r>
            <a:r>
              <a:rPr lang="zh-CN" altLang="en-US" b="1" dirty="0" smtClean="0">
                <a:solidFill>
                  <a:schemeClr val="accent2"/>
                </a:solidFill>
              </a:rPr>
              <a:t>原地址散列</a:t>
            </a:r>
            <a:r>
              <a:rPr lang="zh-CN" altLang="en-US" dirty="0" smtClean="0">
                <a:solidFill>
                  <a:schemeClr val="accent2"/>
                </a:solidFill>
              </a:rPr>
              <a:t>：提取用户</a:t>
            </a:r>
            <a:r>
              <a:rPr lang="en-US" altLang="zh-CN" dirty="0" smtClean="0">
                <a:solidFill>
                  <a:schemeClr val="accent2"/>
                </a:solidFill>
              </a:rPr>
              <a:t>IP</a:t>
            </a:r>
            <a:r>
              <a:rPr lang="zh-CN" altLang="en-US" dirty="0" smtClean="0">
                <a:solidFill>
                  <a:schemeClr val="accent2"/>
                </a:solidFill>
              </a:rPr>
              <a:t>，根据散列函数得出一个</a:t>
            </a:r>
            <a:r>
              <a:rPr lang="en-US" altLang="zh-CN" dirty="0" smtClean="0">
                <a:solidFill>
                  <a:schemeClr val="accent2"/>
                </a:solidFill>
              </a:rPr>
              <a:t>key</a:t>
            </a:r>
            <a:r>
              <a:rPr lang="zh-CN" altLang="en-US" dirty="0" smtClean="0">
                <a:solidFill>
                  <a:schemeClr val="accent2"/>
                </a:solidFill>
              </a:rPr>
              <a:t>，再根据静态映射表，查处对应的</a:t>
            </a:r>
            <a:r>
              <a:rPr lang="en-US" altLang="zh-CN" dirty="0" smtClean="0">
                <a:solidFill>
                  <a:schemeClr val="accent2"/>
                </a:solidFill>
              </a:rPr>
              <a:t>value</a:t>
            </a:r>
            <a:r>
              <a:rPr lang="zh-CN" altLang="en-US" dirty="0" smtClean="0">
                <a:solidFill>
                  <a:schemeClr val="accent2"/>
                </a:solidFill>
              </a:rPr>
              <a:t>，即目标服务器</a:t>
            </a:r>
            <a:r>
              <a:rPr lang="en-US" altLang="zh-CN" dirty="0" smtClean="0">
                <a:solidFill>
                  <a:schemeClr val="accent2"/>
                </a:solidFill>
              </a:rPr>
              <a:t>IP</a:t>
            </a:r>
            <a:r>
              <a:rPr lang="zh-CN" altLang="en-US" dirty="0" smtClean="0">
                <a:solidFill>
                  <a:schemeClr val="accent2"/>
                </a:solidFill>
              </a:rPr>
              <a:t>。过目标机器超负荷，则返回空。</a:t>
            </a:r>
          </a:p>
          <a:p>
            <a:r>
              <a:rPr lang="en-US" altLang="zh-CN" dirty="0" smtClean="0">
                <a:solidFill>
                  <a:schemeClr val="accent2"/>
                </a:solidFill>
              </a:rPr>
              <a:t>4</a:t>
            </a:r>
            <a:r>
              <a:rPr lang="zh-CN" altLang="en-US" dirty="0" smtClean="0">
                <a:solidFill>
                  <a:schemeClr val="accent2"/>
                </a:solidFill>
              </a:rPr>
              <a:t>、</a:t>
            </a:r>
            <a:r>
              <a:rPr lang="en-US" altLang="zh-CN" b="1" dirty="0" smtClean="0">
                <a:solidFill>
                  <a:schemeClr val="accent2"/>
                </a:solidFill>
              </a:rPr>
              <a:t>dh </a:t>
            </a:r>
            <a:r>
              <a:rPr lang="zh-CN" altLang="en-US" b="1" dirty="0" smtClean="0">
                <a:solidFill>
                  <a:schemeClr val="accent2"/>
                </a:solidFill>
              </a:rPr>
              <a:t>目标地址散列</a:t>
            </a:r>
            <a:r>
              <a:rPr lang="zh-CN" altLang="en-US" dirty="0" smtClean="0">
                <a:solidFill>
                  <a:schemeClr val="accent2"/>
                </a:solidFill>
              </a:rPr>
              <a:t>：同上，只是现在提取的是目标地址的</a:t>
            </a:r>
            <a:r>
              <a:rPr lang="en-US" altLang="zh-CN" dirty="0" smtClean="0">
                <a:solidFill>
                  <a:schemeClr val="accent2"/>
                </a:solidFill>
              </a:rPr>
              <a:t>IP</a:t>
            </a:r>
            <a:r>
              <a:rPr lang="zh-CN" altLang="en-US" dirty="0" smtClean="0">
                <a:solidFill>
                  <a:schemeClr val="accent2"/>
                </a:solidFill>
              </a:rPr>
              <a:t>来做哈希。</a:t>
            </a:r>
          </a:p>
          <a:p>
            <a:pPr>
              <a:buFont typeface="Wingdings" pitchFamily="2" charset="2"/>
              <a:buChar char="l"/>
            </a:pPr>
            <a:r>
              <a:rPr lang="zh-CN" altLang="en-US" dirty="0" smtClean="0">
                <a:solidFill>
                  <a:srgbClr val="00B050"/>
                </a:solidFill>
              </a:rPr>
              <a:t>优点：以上两种算法的都能实现同一个用户访问同一个服务器。</a:t>
            </a:r>
          </a:p>
          <a:p>
            <a:r>
              <a:rPr lang="en-US" altLang="zh-CN" dirty="0" smtClean="0">
                <a:solidFill>
                  <a:schemeClr val="accent2"/>
                </a:solidFill>
              </a:rPr>
              <a:t>5</a:t>
            </a:r>
            <a:r>
              <a:rPr lang="zh-CN" altLang="en-US" dirty="0" smtClean="0">
                <a:solidFill>
                  <a:schemeClr val="accent2"/>
                </a:solidFill>
              </a:rPr>
              <a:t>、</a:t>
            </a:r>
            <a:r>
              <a:rPr lang="en-US" altLang="zh-CN" b="1" dirty="0" err="1" smtClean="0">
                <a:solidFill>
                  <a:schemeClr val="accent2"/>
                </a:solidFill>
              </a:rPr>
              <a:t>lc</a:t>
            </a:r>
            <a:r>
              <a:rPr lang="en-US" altLang="zh-CN" b="1" dirty="0" smtClean="0">
                <a:solidFill>
                  <a:schemeClr val="accent2"/>
                </a:solidFill>
              </a:rPr>
              <a:t> </a:t>
            </a:r>
            <a:r>
              <a:rPr lang="zh-CN" altLang="en-US" b="1" dirty="0" smtClean="0">
                <a:solidFill>
                  <a:schemeClr val="accent2"/>
                </a:solidFill>
              </a:rPr>
              <a:t>最少连接</a:t>
            </a:r>
            <a:r>
              <a:rPr lang="zh-CN" altLang="en-US" dirty="0" smtClean="0">
                <a:solidFill>
                  <a:schemeClr val="accent2"/>
                </a:solidFill>
              </a:rPr>
              <a:t>。优先把请求转发给连接数少的服务器。</a:t>
            </a:r>
          </a:p>
          <a:p>
            <a:pPr>
              <a:buFont typeface="Wingdings" pitchFamily="2" charset="2"/>
              <a:buChar char="l"/>
            </a:pPr>
            <a:r>
              <a:rPr lang="zh-CN" altLang="en-US" dirty="0" smtClean="0">
                <a:solidFill>
                  <a:srgbClr val="00B050"/>
                </a:solidFill>
              </a:rPr>
              <a:t>优点：使得集群中各个服务器的负载更加均匀。</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2852"/>
            <a:ext cx="8286808" cy="4247317"/>
          </a:xfrm>
          <a:prstGeom prst="rect">
            <a:avLst/>
          </a:prstGeom>
          <a:noFill/>
        </p:spPr>
        <p:txBody>
          <a:bodyPr wrap="square" rtlCol="0">
            <a:spAutoFit/>
          </a:bodyPr>
          <a:lstStyle/>
          <a:p>
            <a:r>
              <a:rPr lang="en-US" altLang="zh-CN" dirty="0" smtClean="0">
                <a:solidFill>
                  <a:schemeClr val="accent2"/>
                </a:solidFill>
              </a:rPr>
              <a:t>6</a:t>
            </a:r>
            <a:r>
              <a:rPr lang="zh-CN" altLang="en-US" dirty="0" smtClean="0">
                <a:solidFill>
                  <a:schemeClr val="accent2"/>
                </a:solidFill>
              </a:rPr>
              <a:t>、</a:t>
            </a:r>
            <a:r>
              <a:rPr lang="en-US" altLang="zh-CN" b="1" dirty="0" err="1" smtClean="0">
                <a:solidFill>
                  <a:schemeClr val="accent2"/>
                </a:solidFill>
              </a:rPr>
              <a:t>wlc</a:t>
            </a:r>
            <a:r>
              <a:rPr lang="en-US" altLang="zh-CN" b="1" dirty="0" smtClean="0">
                <a:solidFill>
                  <a:schemeClr val="accent2"/>
                </a:solidFill>
              </a:rPr>
              <a:t> </a:t>
            </a:r>
            <a:r>
              <a:rPr lang="zh-CN" altLang="en-US" b="1" dirty="0" smtClean="0">
                <a:solidFill>
                  <a:schemeClr val="accent2"/>
                </a:solidFill>
              </a:rPr>
              <a:t>加权最少连接</a:t>
            </a:r>
            <a:r>
              <a:rPr lang="zh-CN" altLang="en-US" dirty="0" smtClean="0">
                <a:solidFill>
                  <a:schemeClr val="accent2"/>
                </a:solidFill>
              </a:rPr>
              <a:t>。在</a:t>
            </a:r>
            <a:r>
              <a:rPr lang="en-US" altLang="zh-CN" dirty="0" err="1" smtClean="0">
                <a:solidFill>
                  <a:schemeClr val="accent2"/>
                </a:solidFill>
              </a:rPr>
              <a:t>lc</a:t>
            </a:r>
            <a:r>
              <a:rPr lang="zh-CN" altLang="en-US" dirty="0" smtClean="0">
                <a:solidFill>
                  <a:schemeClr val="accent2"/>
                </a:solidFill>
              </a:rPr>
              <a:t>的基础上，为每台服务器加上权值。算法为：（活动连接数*</a:t>
            </a:r>
            <a:r>
              <a:rPr lang="en-US" altLang="zh-CN" dirty="0" smtClean="0">
                <a:solidFill>
                  <a:schemeClr val="accent2"/>
                </a:solidFill>
              </a:rPr>
              <a:t>256+</a:t>
            </a:r>
            <a:r>
              <a:rPr lang="zh-CN" altLang="en-US" dirty="0" smtClean="0">
                <a:solidFill>
                  <a:schemeClr val="accent2"/>
                </a:solidFill>
              </a:rPr>
              <a:t>非活动连接数）</a:t>
            </a:r>
            <a:r>
              <a:rPr lang="en-US" altLang="zh-CN" dirty="0" smtClean="0">
                <a:solidFill>
                  <a:schemeClr val="accent2"/>
                </a:solidFill>
              </a:rPr>
              <a:t>÷</a:t>
            </a:r>
            <a:r>
              <a:rPr lang="zh-CN" altLang="en-US" dirty="0" smtClean="0">
                <a:solidFill>
                  <a:schemeClr val="accent2"/>
                </a:solidFill>
              </a:rPr>
              <a:t>权重 ，计算出来的值小的服务器优先被选择。</a:t>
            </a:r>
          </a:p>
          <a:p>
            <a:pPr>
              <a:buFont typeface="Wingdings" pitchFamily="2" charset="2"/>
              <a:buChar char="l"/>
            </a:pPr>
            <a:r>
              <a:rPr lang="zh-CN" altLang="en-US" dirty="0" smtClean="0">
                <a:solidFill>
                  <a:srgbClr val="00B050"/>
                </a:solidFill>
              </a:rPr>
              <a:t>优点：可以根据服务器的能力分配请求。</a:t>
            </a:r>
          </a:p>
          <a:p>
            <a:r>
              <a:rPr lang="en-US" altLang="zh-CN" dirty="0" smtClean="0">
                <a:solidFill>
                  <a:schemeClr val="accent2"/>
                </a:solidFill>
              </a:rPr>
              <a:t>7</a:t>
            </a:r>
            <a:r>
              <a:rPr lang="zh-CN" altLang="en-US" dirty="0" smtClean="0">
                <a:solidFill>
                  <a:schemeClr val="accent2"/>
                </a:solidFill>
              </a:rPr>
              <a:t>、</a:t>
            </a:r>
            <a:r>
              <a:rPr lang="en-US" altLang="zh-CN" b="1" dirty="0" err="1" smtClean="0">
                <a:solidFill>
                  <a:schemeClr val="accent2"/>
                </a:solidFill>
              </a:rPr>
              <a:t>sed</a:t>
            </a:r>
            <a:r>
              <a:rPr lang="en-US" altLang="zh-CN" b="1" dirty="0" smtClean="0">
                <a:solidFill>
                  <a:schemeClr val="accent2"/>
                </a:solidFill>
              </a:rPr>
              <a:t> </a:t>
            </a:r>
            <a:r>
              <a:rPr lang="zh-CN" altLang="en-US" b="1" dirty="0" smtClean="0">
                <a:solidFill>
                  <a:schemeClr val="accent2"/>
                </a:solidFill>
              </a:rPr>
              <a:t>最短期望延迟</a:t>
            </a:r>
            <a:r>
              <a:rPr lang="zh-CN" altLang="en-US" dirty="0" smtClean="0">
                <a:solidFill>
                  <a:schemeClr val="accent2"/>
                </a:solidFill>
              </a:rPr>
              <a:t>。其实</a:t>
            </a:r>
            <a:r>
              <a:rPr lang="en-US" altLang="zh-CN" dirty="0" err="1" smtClean="0">
                <a:solidFill>
                  <a:schemeClr val="accent2"/>
                </a:solidFill>
              </a:rPr>
              <a:t>sed</a:t>
            </a:r>
            <a:r>
              <a:rPr lang="zh-CN" altLang="en-US" dirty="0" smtClean="0">
                <a:solidFill>
                  <a:schemeClr val="accent2"/>
                </a:solidFill>
              </a:rPr>
              <a:t>跟</a:t>
            </a:r>
            <a:r>
              <a:rPr lang="en-US" altLang="zh-CN" dirty="0" err="1" smtClean="0">
                <a:solidFill>
                  <a:schemeClr val="accent2"/>
                </a:solidFill>
              </a:rPr>
              <a:t>wlc</a:t>
            </a:r>
            <a:r>
              <a:rPr lang="zh-CN" altLang="en-US" dirty="0" smtClean="0">
                <a:solidFill>
                  <a:schemeClr val="accent2"/>
                </a:solidFill>
              </a:rPr>
              <a:t>类似，区别是不考虑非活动连接数。算法为：（活动连接数</a:t>
            </a:r>
            <a:r>
              <a:rPr lang="en-US" altLang="zh-CN" dirty="0" smtClean="0">
                <a:solidFill>
                  <a:schemeClr val="accent2"/>
                </a:solidFill>
              </a:rPr>
              <a:t>+1)*256÷</a:t>
            </a:r>
            <a:r>
              <a:rPr lang="zh-CN" altLang="en-US" dirty="0" smtClean="0">
                <a:solidFill>
                  <a:schemeClr val="accent2"/>
                </a:solidFill>
              </a:rPr>
              <a:t>权重，同样计算出来的值小的服务器优先被选择。</a:t>
            </a:r>
          </a:p>
          <a:p>
            <a:r>
              <a:rPr lang="en-US" altLang="zh-CN" dirty="0" smtClean="0">
                <a:solidFill>
                  <a:schemeClr val="accent2"/>
                </a:solidFill>
              </a:rPr>
              <a:t>8</a:t>
            </a:r>
            <a:r>
              <a:rPr lang="zh-CN" altLang="en-US" dirty="0" smtClean="0">
                <a:solidFill>
                  <a:schemeClr val="accent2"/>
                </a:solidFill>
              </a:rPr>
              <a:t>、</a:t>
            </a:r>
            <a:r>
              <a:rPr lang="en-US" altLang="zh-CN" b="1" dirty="0" err="1" smtClean="0">
                <a:solidFill>
                  <a:schemeClr val="accent2"/>
                </a:solidFill>
              </a:rPr>
              <a:t>nq</a:t>
            </a:r>
            <a:r>
              <a:rPr lang="en-US" altLang="zh-CN" b="1" dirty="0" smtClean="0">
                <a:solidFill>
                  <a:schemeClr val="accent2"/>
                </a:solidFill>
              </a:rPr>
              <a:t> </a:t>
            </a:r>
            <a:r>
              <a:rPr lang="zh-CN" altLang="en-US" b="1" dirty="0" smtClean="0">
                <a:solidFill>
                  <a:schemeClr val="accent2"/>
                </a:solidFill>
              </a:rPr>
              <a:t>永不排队</a:t>
            </a:r>
            <a:r>
              <a:rPr lang="zh-CN" altLang="en-US" dirty="0" smtClean="0">
                <a:solidFill>
                  <a:schemeClr val="accent2"/>
                </a:solidFill>
              </a:rPr>
              <a:t>。改进的</a:t>
            </a:r>
            <a:r>
              <a:rPr lang="en-US" altLang="zh-CN" dirty="0" err="1" smtClean="0">
                <a:solidFill>
                  <a:schemeClr val="accent2"/>
                </a:solidFill>
              </a:rPr>
              <a:t>sed</a:t>
            </a:r>
            <a:r>
              <a:rPr lang="zh-CN" altLang="en-US" dirty="0" smtClean="0">
                <a:solidFill>
                  <a:schemeClr val="accent2"/>
                </a:solidFill>
              </a:rPr>
              <a:t>算法。我们想一下什么情况下才能“永不排队”，那就是服务器的连接数为</a:t>
            </a:r>
            <a:r>
              <a:rPr lang="en-US" altLang="zh-CN" dirty="0" smtClean="0">
                <a:solidFill>
                  <a:schemeClr val="accent2"/>
                </a:solidFill>
              </a:rPr>
              <a:t>0</a:t>
            </a:r>
            <a:r>
              <a:rPr lang="zh-CN" altLang="en-US" dirty="0" smtClean="0">
                <a:solidFill>
                  <a:schemeClr val="accent2"/>
                </a:solidFill>
              </a:rPr>
              <a:t>的时候，那么假如有服务器连接数为</a:t>
            </a:r>
            <a:r>
              <a:rPr lang="en-US" altLang="zh-CN" dirty="0" smtClean="0">
                <a:solidFill>
                  <a:schemeClr val="accent2"/>
                </a:solidFill>
              </a:rPr>
              <a:t>0</a:t>
            </a:r>
            <a:r>
              <a:rPr lang="zh-CN" altLang="en-US" dirty="0" smtClean="0">
                <a:solidFill>
                  <a:schemeClr val="accent2"/>
                </a:solidFill>
              </a:rPr>
              <a:t>，均衡器直接把请求转发给它，无需经过</a:t>
            </a:r>
            <a:r>
              <a:rPr lang="en-US" altLang="zh-CN" dirty="0" err="1" smtClean="0">
                <a:solidFill>
                  <a:schemeClr val="accent2"/>
                </a:solidFill>
              </a:rPr>
              <a:t>sed</a:t>
            </a:r>
            <a:r>
              <a:rPr lang="zh-CN" altLang="en-US" dirty="0" smtClean="0">
                <a:solidFill>
                  <a:schemeClr val="accent2"/>
                </a:solidFill>
              </a:rPr>
              <a:t>的计算。</a:t>
            </a:r>
          </a:p>
          <a:p>
            <a:r>
              <a:rPr lang="en-US" altLang="zh-CN" dirty="0" smtClean="0">
                <a:solidFill>
                  <a:schemeClr val="accent2"/>
                </a:solidFill>
              </a:rPr>
              <a:t>9</a:t>
            </a:r>
            <a:r>
              <a:rPr lang="zh-CN" altLang="en-US" dirty="0" smtClean="0">
                <a:solidFill>
                  <a:schemeClr val="accent2"/>
                </a:solidFill>
              </a:rPr>
              <a:t>、</a:t>
            </a:r>
            <a:r>
              <a:rPr lang="en-US" altLang="zh-CN" b="1" dirty="0" smtClean="0">
                <a:solidFill>
                  <a:schemeClr val="accent2"/>
                </a:solidFill>
              </a:rPr>
              <a:t>LBLC </a:t>
            </a:r>
            <a:r>
              <a:rPr lang="zh-CN" altLang="en-US" b="1" dirty="0" smtClean="0">
                <a:solidFill>
                  <a:schemeClr val="accent2"/>
                </a:solidFill>
              </a:rPr>
              <a:t>基于局部性的最少连接</a:t>
            </a:r>
            <a:r>
              <a:rPr lang="zh-CN" altLang="en-US" dirty="0" smtClean="0">
                <a:solidFill>
                  <a:schemeClr val="accent2"/>
                </a:solidFill>
              </a:rPr>
              <a:t>。均衡器根据请求的目的</a:t>
            </a:r>
            <a:r>
              <a:rPr lang="en-US" altLang="zh-CN" dirty="0" smtClean="0">
                <a:solidFill>
                  <a:schemeClr val="accent2"/>
                </a:solidFill>
              </a:rPr>
              <a:t>IP</a:t>
            </a:r>
            <a:r>
              <a:rPr lang="zh-CN" altLang="en-US" dirty="0" smtClean="0">
                <a:solidFill>
                  <a:schemeClr val="accent2"/>
                </a:solidFill>
              </a:rPr>
              <a:t>地址，找出该</a:t>
            </a:r>
            <a:r>
              <a:rPr lang="en-US" altLang="zh-CN" dirty="0" smtClean="0">
                <a:solidFill>
                  <a:schemeClr val="accent2"/>
                </a:solidFill>
              </a:rPr>
              <a:t>IP</a:t>
            </a:r>
            <a:r>
              <a:rPr lang="zh-CN" altLang="en-US" dirty="0" smtClean="0">
                <a:solidFill>
                  <a:schemeClr val="accent2"/>
                </a:solidFill>
              </a:rPr>
              <a:t>地址最近被使用的服务器，把请求转发之，若该服务器超载，最采用最少连接数算法。</a:t>
            </a:r>
          </a:p>
          <a:p>
            <a:r>
              <a:rPr lang="en-US" altLang="zh-CN" dirty="0" smtClean="0">
                <a:solidFill>
                  <a:schemeClr val="accent2"/>
                </a:solidFill>
              </a:rPr>
              <a:t>10</a:t>
            </a:r>
            <a:r>
              <a:rPr lang="zh-CN" altLang="en-US" dirty="0" smtClean="0">
                <a:solidFill>
                  <a:schemeClr val="accent2"/>
                </a:solidFill>
              </a:rPr>
              <a:t>、</a:t>
            </a:r>
            <a:r>
              <a:rPr lang="en-US" altLang="zh-CN" b="1" dirty="0" smtClean="0">
                <a:solidFill>
                  <a:schemeClr val="accent2"/>
                </a:solidFill>
              </a:rPr>
              <a:t>LBLCR </a:t>
            </a:r>
            <a:r>
              <a:rPr lang="zh-CN" altLang="en-US" b="1" dirty="0" smtClean="0">
                <a:solidFill>
                  <a:schemeClr val="accent2"/>
                </a:solidFill>
              </a:rPr>
              <a:t>带复制的基于局部性的最少连接</a:t>
            </a:r>
            <a:r>
              <a:rPr lang="zh-CN" altLang="en-US" dirty="0" smtClean="0">
                <a:solidFill>
                  <a:schemeClr val="accent2"/>
                </a:solidFill>
              </a:rPr>
              <a:t>。均衡器根据请求的目的</a:t>
            </a:r>
            <a:r>
              <a:rPr lang="en-US" altLang="zh-CN" dirty="0" smtClean="0">
                <a:solidFill>
                  <a:schemeClr val="accent2"/>
                </a:solidFill>
              </a:rPr>
              <a:t>IP</a:t>
            </a:r>
            <a:r>
              <a:rPr lang="zh-CN" altLang="en-US" dirty="0" smtClean="0">
                <a:solidFill>
                  <a:schemeClr val="accent2"/>
                </a:solidFill>
              </a:rPr>
              <a:t>地址，找出该</a:t>
            </a:r>
            <a:r>
              <a:rPr lang="en-US" altLang="zh-CN" dirty="0" smtClean="0">
                <a:solidFill>
                  <a:schemeClr val="accent2"/>
                </a:solidFill>
              </a:rPr>
              <a:t>IP</a:t>
            </a:r>
            <a:r>
              <a:rPr lang="zh-CN" altLang="en-US" dirty="0" smtClean="0">
                <a:solidFill>
                  <a:schemeClr val="accent2"/>
                </a:solidFill>
              </a:rPr>
              <a:t>地址最近使用的“服务器</a:t>
            </a:r>
            <a:r>
              <a:rPr lang="zh-CN" altLang="en-US" b="1" dirty="0" smtClean="0">
                <a:solidFill>
                  <a:schemeClr val="accent2"/>
                </a:solidFill>
              </a:rPr>
              <a:t>组</a:t>
            </a:r>
            <a:r>
              <a:rPr lang="zh-CN" altLang="en-US" dirty="0" smtClean="0">
                <a:solidFill>
                  <a:schemeClr val="accent2"/>
                </a:solidFill>
              </a:rPr>
              <a:t>”，注意，并不是具体某个服务器，然后采用最少连接数从该组中挑出具体的某台服务器出来，把请求转发之。若该服务器超载，那么根据最少连接数算法，在集群的</a:t>
            </a:r>
            <a:r>
              <a:rPr lang="zh-CN" altLang="en-US" b="1" dirty="0" smtClean="0">
                <a:solidFill>
                  <a:schemeClr val="accent2"/>
                </a:solidFill>
              </a:rPr>
              <a:t>非</a:t>
            </a:r>
            <a:r>
              <a:rPr lang="zh-CN" altLang="en-US" dirty="0" smtClean="0">
                <a:solidFill>
                  <a:schemeClr val="accent2"/>
                </a:solidFill>
              </a:rPr>
              <a:t>本服务器组的服务器中，找出一台服务器出来，加入本服务器组，然后把请求转发之。</a:t>
            </a:r>
          </a:p>
        </p:txBody>
      </p:sp>
      <p:sp>
        <p:nvSpPr>
          <p:cNvPr id="3" name="TextBox 2"/>
          <p:cNvSpPr txBox="1"/>
          <p:nvPr/>
        </p:nvSpPr>
        <p:spPr>
          <a:xfrm>
            <a:off x="428596" y="4572008"/>
            <a:ext cx="8280000" cy="1754326"/>
          </a:xfrm>
          <a:prstGeom prst="rect">
            <a:avLst/>
          </a:prstGeom>
          <a:noFill/>
        </p:spPr>
        <p:txBody>
          <a:bodyPr wrap="square" rtlCol="0">
            <a:spAutoFit/>
          </a:bodyPr>
          <a:lstStyle/>
          <a:p>
            <a:r>
              <a:rPr lang="en-US" altLang="zh-CN" dirty="0" smtClean="0">
                <a:solidFill>
                  <a:schemeClr val="accent2"/>
                </a:solidFill>
              </a:rPr>
              <a:t>3</a:t>
            </a:r>
            <a:r>
              <a:rPr lang="zh-CN" altLang="en-US" dirty="0" smtClean="0">
                <a:solidFill>
                  <a:schemeClr val="accent2"/>
                </a:solidFill>
              </a:rPr>
              <a:t>、第三个问题是集群模式问题，一般</a:t>
            </a:r>
            <a:r>
              <a:rPr lang="en-US" altLang="zh-CN" dirty="0" smtClean="0">
                <a:solidFill>
                  <a:schemeClr val="accent2"/>
                </a:solidFill>
              </a:rPr>
              <a:t>3</a:t>
            </a:r>
            <a:r>
              <a:rPr lang="zh-CN" altLang="en-US" dirty="0" smtClean="0">
                <a:solidFill>
                  <a:schemeClr val="accent2"/>
                </a:solidFill>
              </a:rPr>
              <a:t>种解决方案：</a:t>
            </a:r>
          </a:p>
          <a:p>
            <a:r>
              <a:rPr lang="en-US" altLang="zh-CN" dirty="0" smtClean="0">
                <a:solidFill>
                  <a:schemeClr val="accent2"/>
                </a:solidFill>
              </a:rPr>
              <a:t>1</a:t>
            </a:r>
            <a:r>
              <a:rPr lang="zh-CN" altLang="en-US" dirty="0" smtClean="0">
                <a:solidFill>
                  <a:schemeClr val="accent2"/>
                </a:solidFill>
              </a:rPr>
              <a:t>、</a:t>
            </a:r>
            <a:r>
              <a:rPr lang="en-US" altLang="zh-CN" b="1" dirty="0" smtClean="0">
                <a:solidFill>
                  <a:schemeClr val="accent2"/>
                </a:solidFill>
              </a:rPr>
              <a:t>NAT</a:t>
            </a:r>
            <a:r>
              <a:rPr lang="zh-CN" altLang="en-US" dirty="0" smtClean="0">
                <a:solidFill>
                  <a:schemeClr val="accent2"/>
                </a:solidFill>
              </a:rPr>
              <a:t>：负载均衡器接收用户的请求，转发给具体服务器，服务器处理完请求返回给均衡器，均衡器再重新返回给用户。</a:t>
            </a:r>
          </a:p>
          <a:p>
            <a:r>
              <a:rPr lang="en-US" altLang="zh-CN" dirty="0" smtClean="0">
                <a:solidFill>
                  <a:schemeClr val="accent2"/>
                </a:solidFill>
              </a:rPr>
              <a:t>2</a:t>
            </a:r>
            <a:r>
              <a:rPr lang="zh-CN" altLang="en-US" dirty="0" smtClean="0">
                <a:solidFill>
                  <a:schemeClr val="accent2"/>
                </a:solidFill>
              </a:rPr>
              <a:t>、</a:t>
            </a:r>
            <a:r>
              <a:rPr lang="en-US" altLang="zh-CN" b="1" dirty="0" smtClean="0">
                <a:solidFill>
                  <a:schemeClr val="accent2"/>
                </a:solidFill>
              </a:rPr>
              <a:t>DR</a:t>
            </a:r>
            <a:r>
              <a:rPr lang="zh-CN" altLang="en-US" dirty="0" smtClean="0">
                <a:solidFill>
                  <a:schemeClr val="accent2"/>
                </a:solidFill>
              </a:rPr>
              <a:t>：负载均衡器接收用户的请求，转发给具体服务器，服务器出来玩请求后直接返回给用户。需要系统支持</a:t>
            </a:r>
            <a:r>
              <a:rPr lang="en-US" altLang="zh-CN" dirty="0" smtClean="0">
                <a:solidFill>
                  <a:schemeClr val="accent2"/>
                </a:solidFill>
              </a:rPr>
              <a:t>IP Tunneling</a:t>
            </a:r>
            <a:r>
              <a:rPr lang="zh-CN" altLang="en-US" dirty="0" smtClean="0">
                <a:solidFill>
                  <a:schemeClr val="accent2"/>
                </a:solidFill>
              </a:rPr>
              <a:t>协议，难以跨平台。</a:t>
            </a:r>
          </a:p>
          <a:p>
            <a:r>
              <a:rPr lang="en-US" altLang="zh-CN" dirty="0" smtClean="0">
                <a:solidFill>
                  <a:schemeClr val="accent2"/>
                </a:solidFill>
              </a:rPr>
              <a:t>3</a:t>
            </a:r>
            <a:r>
              <a:rPr lang="zh-CN" altLang="en-US" dirty="0" smtClean="0">
                <a:solidFill>
                  <a:schemeClr val="accent2"/>
                </a:solidFill>
              </a:rPr>
              <a:t>、</a:t>
            </a:r>
            <a:r>
              <a:rPr lang="en-US" altLang="zh-CN" b="1" dirty="0" smtClean="0">
                <a:solidFill>
                  <a:schemeClr val="accent2"/>
                </a:solidFill>
              </a:rPr>
              <a:t>TUN</a:t>
            </a:r>
            <a:r>
              <a:rPr lang="zh-CN" altLang="en-US" dirty="0" smtClean="0">
                <a:solidFill>
                  <a:schemeClr val="accent2"/>
                </a:solidFill>
              </a:rPr>
              <a:t>：同上，但无需</a:t>
            </a:r>
            <a:r>
              <a:rPr lang="en-US" altLang="zh-CN" dirty="0" smtClean="0">
                <a:solidFill>
                  <a:schemeClr val="accent2"/>
                </a:solidFill>
              </a:rPr>
              <a:t>IP Tunneling</a:t>
            </a:r>
            <a:r>
              <a:rPr lang="zh-CN" altLang="en-US" dirty="0" smtClean="0">
                <a:solidFill>
                  <a:schemeClr val="accent2"/>
                </a:solidFill>
              </a:rPr>
              <a:t>协议，跨平台性好，大部分系统都可以支持。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142853"/>
            <a:ext cx="8280000" cy="369332"/>
          </a:xfrm>
          <a:prstGeom prst="rect">
            <a:avLst/>
          </a:prstGeom>
          <a:noFill/>
        </p:spPr>
        <p:txBody>
          <a:bodyPr wrap="square" rtlCol="0">
            <a:spAutoFit/>
          </a:bodyPr>
          <a:lstStyle/>
          <a:p>
            <a:r>
              <a:rPr lang="en-US" altLang="zh-CN" dirty="0" smtClean="0">
                <a:solidFill>
                  <a:schemeClr val="accent2"/>
                </a:solidFill>
              </a:rPr>
              <a:t>4</a:t>
            </a:r>
            <a:r>
              <a:rPr lang="zh-CN" altLang="en-US" dirty="0" smtClean="0">
                <a:solidFill>
                  <a:schemeClr val="accent2"/>
                </a:solidFill>
              </a:rPr>
              <a:t>、第四个问题是</a:t>
            </a:r>
            <a:r>
              <a:rPr lang="en-US" altLang="zh-CN" dirty="0" smtClean="0">
                <a:solidFill>
                  <a:schemeClr val="accent2"/>
                </a:solidFill>
              </a:rPr>
              <a:t>session</a:t>
            </a:r>
            <a:r>
              <a:rPr lang="zh-CN" altLang="en-US" dirty="0" smtClean="0">
                <a:solidFill>
                  <a:schemeClr val="accent2"/>
                </a:solidFill>
              </a:rPr>
              <a:t>问题，一般有</a:t>
            </a:r>
            <a:r>
              <a:rPr lang="en-US" altLang="zh-CN" dirty="0" smtClean="0">
                <a:solidFill>
                  <a:schemeClr val="accent2"/>
                </a:solidFill>
              </a:rPr>
              <a:t>4</a:t>
            </a:r>
            <a:r>
              <a:rPr lang="zh-CN" altLang="en-US" dirty="0" smtClean="0">
                <a:solidFill>
                  <a:schemeClr val="accent2"/>
                </a:solidFill>
              </a:rPr>
              <a:t>种解决方案：</a:t>
            </a:r>
            <a:endParaRPr lang="en-US" altLang="zh-CN" dirty="0" smtClean="0">
              <a:solidFill>
                <a:schemeClr val="accent2"/>
              </a:solidFill>
            </a:endParaRPr>
          </a:p>
        </p:txBody>
      </p:sp>
      <p:sp>
        <p:nvSpPr>
          <p:cNvPr id="3" name="TextBox 2"/>
          <p:cNvSpPr txBox="1"/>
          <p:nvPr/>
        </p:nvSpPr>
        <p:spPr>
          <a:xfrm>
            <a:off x="428596" y="500042"/>
            <a:ext cx="8280000" cy="4801314"/>
          </a:xfrm>
          <a:prstGeom prst="rect">
            <a:avLst/>
          </a:prstGeom>
          <a:noFill/>
        </p:spPr>
        <p:txBody>
          <a:bodyPr wrap="square" rtlCol="0">
            <a:spAutoFit/>
          </a:bodyPr>
          <a:lstStyle/>
          <a:p>
            <a:r>
              <a:rPr lang="en-US" altLang="zh-CN" dirty="0" smtClean="0">
                <a:solidFill>
                  <a:schemeClr val="accent2"/>
                </a:solidFill>
              </a:rPr>
              <a:t>1</a:t>
            </a:r>
            <a:r>
              <a:rPr lang="zh-CN" altLang="en-US" dirty="0" smtClean="0">
                <a:solidFill>
                  <a:schemeClr val="accent2"/>
                </a:solidFill>
              </a:rPr>
              <a:t>、</a:t>
            </a:r>
            <a:r>
              <a:rPr lang="en-US" altLang="zh-CN" b="1" dirty="0" smtClean="0">
                <a:solidFill>
                  <a:schemeClr val="accent2"/>
                </a:solidFill>
              </a:rPr>
              <a:t>Session Sticky</a:t>
            </a:r>
            <a:r>
              <a:rPr lang="zh-CN" altLang="en-US" dirty="0" smtClean="0">
                <a:solidFill>
                  <a:schemeClr val="accent2"/>
                </a:solidFill>
              </a:rPr>
              <a:t>。</a:t>
            </a:r>
            <a:r>
              <a:rPr lang="en-US" altLang="zh-CN" dirty="0" smtClean="0">
                <a:solidFill>
                  <a:schemeClr val="accent2"/>
                </a:solidFill>
              </a:rPr>
              <a:t>session sticky</a:t>
            </a:r>
            <a:r>
              <a:rPr lang="zh-CN" altLang="en-US" dirty="0" smtClean="0">
                <a:solidFill>
                  <a:schemeClr val="accent2"/>
                </a:solidFill>
              </a:rPr>
              <a:t>就是把同一个用户在某一个会话中的请求，都分配到固定的某一台服务器中，这样我们就不需要解决跨服务器的</a:t>
            </a:r>
            <a:r>
              <a:rPr lang="en-US" altLang="zh-CN" dirty="0" smtClean="0">
                <a:solidFill>
                  <a:schemeClr val="accent2"/>
                </a:solidFill>
              </a:rPr>
              <a:t>session</a:t>
            </a:r>
            <a:r>
              <a:rPr lang="zh-CN" altLang="en-US" dirty="0" smtClean="0">
                <a:solidFill>
                  <a:schemeClr val="accent2"/>
                </a:solidFill>
              </a:rPr>
              <a:t>问题了，常见的算法有</a:t>
            </a:r>
            <a:r>
              <a:rPr lang="en-US" altLang="zh-CN" dirty="0" err="1" smtClean="0">
                <a:solidFill>
                  <a:schemeClr val="accent2"/>
                </a:solidFill>
              </a:rPr>
              <a:t>ip_hash</a:t>
            </a:r>
            <a:r>
              <a:rPr lang="zh-CN" altLang="en-US" dirty="0" smtClean="0">
                <a:solidFill>
                  <a:schemeClr val="accent2"/>
                </a:solidFill>
              </a:rPr>
              <a:t>法，即上面提到的两种散列算法。</a:t>
            </a:r>
          </a:p>
          <a:p>
            <a:pPr>
              <a:buFont typeface="Wingdings" pitchFamily="2" charset="2"/>
              <a:buChar char="l"/>
            </a:pPr>
            <a:r>
              <a:rPr lang="zh-CN" altLang="en-US" dirty="0" smtClean="0">
                <a:solidFill>
                  <a:srgbClr val="00B050"/>
                </a:solidFill>
              </a:rPr>
              <a:t>优点：实现简单。</a:t>
            </a:r>
          </a:p>
          <a:p>
            <a:pPr>
              <a:buFont typeface="Wingdings" pitchFamily="2" charset="2"/>
              <a:buChar char="l"/>
            </a:pPr>
            <a:r>
              <a:rPr lang="zh-CN" altLang="en-US" dirty="0" smtClean="0">
                <a:solidFill>
                  <a:srgbClr val="00B050"/>
                </a:solidFill>
              </a:rPr>
              <a:t>缺点：应用服务器重启则</a:t>
            </a:r>
            <a:r>
              <a:rPr lang="en-US" altLang="zh-CN" dirty="0" smtClean="0">
                <a:solidFill>
                  <a:srgbClr val="00B050"/>
                </a:solidFill>
              </a:rPr>
              <a:t>session</a:t>
            </a:r>
            <a:r>
              <a:rPr lang="zh-CN" altLang="en-US" dirty="0" smtClean="0">
                <a:solidFill>
                  <a:srgbClr val="00B050"/>
                </a:solidFill>
              </a:rPr>
              <a:t>消失。</a:t>
            </a:r>
          </a:p>
          <a:p>
            <a:r>
              <a:rPr lang="en-US" altLang="zh-CN" dirty="0" smtClean="0">
                <a:solidFill>
                  <a:schemeClr val="accent2"/>
                </a:solidFill>
              </a:rPr>
              <a:t>2</a:t>
            </a:r>
            <a:r>
              <a:rPr lang="zh-CN" altLang="en-US" dirty="0" smtClean="0">
                <a:solidFill>
                  <a:schemeClr val="accent2"/>
                </a:solidFill>
              </a:rPr>
              <a:t>、</a:t>
            </a:r>
            <a:r>
              <a:rPr lang="en-US" altLang="zh-CN" b="1" dirty="0" smtClean="0">
                <a:solidFill>
                  <a:schemeClr val="accent2"/>
                </a:solidFill>
              </a:rPr>
              <a:t>Session Replication</a:t>
            </a:r>
            <a:r>
              <a:rPr lang="zh-CN" altLang="en-US" dirty="0" smtClean="0">
                <a:solidFill>
                  <a:schemeClr val="accent2"/>
                </a:solidFill>
              </a:rPr>
              <a:t>。</a:t>
            </a:r>
            <a:r>
              <a:rPr lang="en-US" altLang="zh-CN" dirty="0" smtClean="0">
                <a:solidFill>
                  <a:schemeClr val="accent2"/>
                </a:solidFill>
              </a:rPr>
              <a:t>session replication</a:t>
            </a:r>
            <a:r>
              <a:rPr lang="zh-CN" altLang="en-US" dirty="0" smtClean="0">
                <a:solidFill>
                  <a:schemeClr val="accent2"/>
                </a:solidFill>
              </a:rPr>
              <a:t>就是在集群中复制</a:t>
            </a:r>
            <a:r>
              <a:rPr lang="en-US" altLang="zh-CN" dirty="0" smtClean="0">
                <a:solidFill>
                  <a:schemeClr val="accent2"/>
                </a:solidFill>
              </a:rPr>
              <a:t>session</a:t>
            </a:r>
            <a:r>
              <a:rPr lang="zh-CN" altLang="en-US" dirty="0" smtClean="0">
                <a:solidFill>
                  <a:schemeClr val="accent2"/>
                </a:solidFill>
              </a:rPr>
              <a:t>，使得每个服务器都保存有全部用户的</a:t>
            </a:r>
            <a:r>
              <a:rPr lang="en-US" altLang="zh-CN" dirty="0" smtClean="0">
                <a:solidFill>
                  <a:schemeClr val="accent2"/>
                </a:solidFill>
              </a:rPr>
              <a:t>session</a:t>
            </a:r>
            <a:r>
              <a:rPr lang="zh-CN" altLang="en-US" dirty="0" smtClean="0">
                <a:solidFill>
                  <a:schemeClr val="accent2"/>
                </a:solidFill>
              </a:rPr>
              <a:t>数据。</a:t>
            </a:r>
          </a:p>
          <a:p>
            <a:pPr>
              <a:buFont typeface="Wingdings" pitchFamily="2" charset="2"/>
              <a:buChar char="l"/>
            </a:pPr>
            <a:r>
              <a:rPr lang="zh-CN" altLang="en-US" dirty="0" smtClean="0">
                <a:solidFill>
                  <a:srgbClr val="00B050"/>
                </a:solidFill>
              </a:rPr>
              <a:t>优点：减轻负载均衡服务器的压力，不需要要实现</a:t>
            </a:r>
            <a:r>
              <a:rPr lang="en-US" altLang="zh-CN" dirty="0" err="1" smtClean="0">
                <a:solidFill>
                  <a:srgbClr val="00B050"/>
                </a:solidFill>
              </a:rPr>
              <a:t>ip_hasp</a:t>
            </a:r>
            <a:r>
              <a:rPr lang="zh-CN" altLang="en-US" dirty="0" smtClean="0">
                <a:solidFill>
                  <a:srgbClr val="00B050"/>
                </a:solidFill>
              </a:rPr>
              <a:t>算法来转发请求。</a:t>
            </a:r>
          </a:p>
          <a:p>
            <a:pPr>
              <a:buFont typeface="Wingdings" pitchFamily="2" charset="2"/>
              <a:buChar char="l"/>
            </a:pPr>
            <a:r>
              <a:rPr lang="zh-CN" altLang="en-US" dirty="0" smtClean="0">
                <a:solidFill>
                  <a:srgbClr val="00B050"/>
                </a:solidFill>
              </a:rPr>
              <a:t>缺点：复制时宽带开销大，访问量大的话</a:t>
            </a:r>
            <a:r>
              <a:rPr lang="en-US" altLang="zh-CN" dirty="0" smtClean="0">
                <a:solidFill>
                  <a:srgbClr val="00B050"/>
                </a:solidFill>
              </a:rPr>
              <a:t>session</a:t>
            </a:r>
            <a:r>
              <a:rPr lang="zh-CN" altLang="en-US" dirty="0" smtClean="0">
                <a:solidFill>
                  <a:srgbClr val="00B050"/>
                </a:solidFill>
              </a:rPr>
              <a:t>占用内存大且浪费。</a:t>
            </a:r>
          </a:p>
          <a:p>
            <a:r>
              <a:rPr lang="en-US" altLang="zh-CN" dirty="0" smtClean="0">
                <a:solidFill>
                  <a:schemeClr val="accent2"/>
                </a:solidFill>
              </a:rPr>
              <a:t>3</a:t>
            </a:r>
            <a:r>
              <a:rPr lang="zh-CN" altLang="en-US" dirty="0" smtClean="0">
                <a:solidFill>
                  <a:schemeClr val="accent2"/>
                </a:solidFill>
              </a:rPr>
              <a:t>、</a:t>
            </a:r>
            <a:r>
              <a:rPr lang="en-US" altLang="zh-CN" b="1" dirty="0" smtClean="0">
                <a:solidFill>
                  <a:schemeClr val="accent2"/>
                </a:solidFill>
              </a:rPr>
              <a:t>Session</a:t>
            </a:r>
            <a:r>
              <a:rPr lang="zh-CN" altLang="en-US" b="1" dirty="0" smtClean="0">
                <a:solidFill>
                  <a:schemeClr val="accent2"/>
                </a:solidFill>
              </a:rPr>
              <a:t>数据集中存储</a:t>
            </a:r>
            <a:r>
              <a:rPr lang="zh-CN" altLang="en-US" dirty="0" smtClean="0">
                <a:solidFill>
                  <a:schemeClr val="accent2"/>
                </a:solidFill>
              </a:rPr>
              <a:t>：</a:t>
            </a:r>
            <a:r>
              <a:rPr lang="en-US" altLang="zh-CN" dirty="0" smtClean="0">
                <a:solidFill>
                  <a:schemeClr val="accent2"/>
                </a:solidFill>
              </a:rPr>
              <a:t>session</a:t>
            </a:r>
            <a:r>
              <a:rPr lang="zh-CN" altLang="en-US" dirty="0" smtClean="0">
                <a:solidFill>
                  <a:schemeClr val="accent2"/>
                </a:solidFill>
              </a:rPr>
              <a:t>数据集中存储就是利用数据库来存储</a:t>
            </a:r>
            <a:r>
              <a:rPr lang="en-US" altLang="zh-CN" dirty="0" smtClean="0">
                <a:solidFill>
                  <a:schemeClr val="accent2"/>
                </a:solidFill>
              </a:rPr>
              <a:t>session</a:t>
            </a:r>
            <a:r>
              <a:rPr lang="zh-CN" altLang="en-US" dirty="0" smtClean="0">
                <a:solidFill>
                  <a:schemeClr val="accent2"/>
                </a:solidFill>
              </a:rPr>
              <a:t>数据，实现了</a:t>
            </a:r>
            <a:r>
              <a:rPr lang="en-US" altLang="zh-CN" dirty="0" smtClean="0">
                <a:solidFill>
                  <a:schemeClr val="accent2"/>
                </a:solidFill>
              </a:rPr>
              <a:t>session</a:t>
            </a:r>
            <a:r>
              <a:rPr lang="zh-CN" altLang="en-US" dirty="0" smtClean="0">
                <a:solidFill>
                  <a:schemeClr val="accent2"/>
                </a:solidFill>
              </a:rPr>
              <a:t>和应用服务器的解耦。</a:t>
            </a:r>
          </a:p>
          <a:p>
            <a:pPr>
              <a:buFont typeface="Wingdings" pitchFamily="2" charset="2"/>
              <a:buChar char="l"/>
            </a:pPr>
            <a:r>
              <a:rPr lang="zh-CN" altLang="en-US" dirty="0" smtClean="0">
                <a:solidFill>
                  <a:srgbClr val="00B050"/>
                </a:solidFill>
              </a:rPr>
              <a:t>优点：相比</a:t>
            </a:r>
            <a:r>
              <a:rPr lang="en-US" altLang="zh-CN" dirty="0" smtClean="0">
                <a:solidFill>
                  <a:srgbClr val="00B050"/>
                </a:solidFill>
              </a:rPr>
              <a:t>session replication</a:t>
            </a:r>
            <a:r>
              <a:rPr lang="zh-CN" altLang="en-US" dirty="0" smtClean="0">
                <a:solidFill>
                  <a:srgbClr val="00B050"/>
                </a:solidFill>
              </a:rPr>
              <a:t>的方案，集群间对于宽带和内存的压力减少了很多。</a:t>
            </a:r>
          </a:p>
          <a:p>
            <a:pPr>
              <a:buFont typeface="Wingdings" pitchFamily="2" charset="2"/>
              <a:buChar char="l"/>
            </a:pPr>
            <a:r>
              <a:rPr lang="zh-CN" altLang="en-US" dirty="0" smtClean="0">
                <a:solidFill>
                  <a:srgbClr val="00B050"/>
                </a:solidFill>
              </a:rPr>
              <a:t>缺点：需要维护存储</a:t>
            </a:r>
            <a:r>
              <a:rPr lang="en-US" altLang="zh-CN" dirty="0" smtClean="0">
                <a:solidFill>
                  <a:srgbClr val="00B050"/>
                </a:solidFill>
              </a:rPr>
              <a:t>session</a:t>
            </a:r>
            <a:r>
              <a:rPr lang="zh-CN" altLang="en-US" dirty="0" smtClean="0">
                <a:solidFill>
                  <a:srgbClr val="00B050"/>
                </a:solidFill>
              </a:rPr>
              <a:t>的数据库。</a:t>
            </a:r>
          </a:p>
          <a:p>
            <a:r>
              <a:rPr lang="en-US" altLang="zh-CN" dirty="0" smtClean="0">
                <a:solidFill>
                  <a:schemeClr val="accent2"/>
                </a:solidFill>
              </a:rPr>
              <a:t>4</a:t>
            </a:r>
            <a:r>
              <a:rPr lang="zh-CN" altLang="en-US" dirty="0" smtClean="0">
                <a:solidFill>
                  <a:schemeClr val="accent2"/>
                </a:solidFill>
              </a:rPr>
              <a:t>、</a:t>
            </a:r>
            <a:r>
              <a:rPr lang="en-US" altLang="zh-CN" b="1" dirty="0" smtClean="0">
                <a:solidFill>
                  <a:schemeClr val="accent2"/>
                </a:solidFill>
              </a:rPr>
              <a:t>Cookie Base</a:t>
            </a:r>
            <a:r>
              <a:rPr lang="zh-CN" altLang="en-US" dirty="0" smtClean="0">
                <a:solidFill>
                  <a:schemeClr val="accent2"/>
                </a:solidFill>
              </a:rPr>
              <a:t>：</a:t>
            </a:r>
            <a:r>
              <a:rPr lang="en-US" altLang="zh-CN" dirty="0" smtClean="0">
                <a:solidFill>
                  <a:schemeClr val="accent2"/>
                </a:solidFill>
              </a:rPr>
              <a:t>cookie base</a:t>
            </a:r>
            <a:r>
              <a:rPr lang="zh-CN" altLang="en-US" dirty="0" smtClean="0">
                <a:solidFill>
                  <a:schemeClr val="accent2"/>
                </a:solidFill>
              </a:rPr>
              <a:t>就是把</a:t>
            </a:r>
            <a:r>
              <a:rPr lang="en-US" altLang="zh-CN" dirty="0" smtClean="0">
                <a:solidFill>
                  <a:schemeClr val="accent2"/>
                </a:solidFill>
              </a:rPr>
              <a:t>session</a:t>
            </a:r>
            <a:r>
              <a:rPr lang="zh-CN" altLang="en-US" dirty="0" smtClean="0">
                <a:solidFill>
                  <a:schemeClr val="accent2"/>
                </a:solidFill>
              </a:rPr>
              <a:t>存在</a:t>
            </a:r>
            <a:r>
              <a:rPr lang="en-US" altLang="zh-CN" dirty="0" smtClean="0">
                <a:solidFill>
                  <a:schemeClr val="accent2"/>
                </a:solidFill>
              </a:rPr>
              <a:t>cookie</a:t>
            </a:r>
            <a:r>
              <a:rPr lang="zh-CN" altLang="en-US" dirty="0" smtClean="0">
                <a:solidFill>
                  <a:schemeClr val="accent2"/>
                </a:solidFill>
              </a:rPr>
              <a:t>中，有浏览器来告诉应用服务器我的</a:t>
            </a:r>
            <a:r>
              <a:rPr lang="en-US" altLang="zh-CN" dirty="0" smtClean="0">
                <a:solidFill>
                  <a:schemeClr val="accent2"/>
                </a:solidFill>
              </a:rPr>
              <a:t>session</a:t>
            </a:r>
            <a:r>
              <a:rPr lang="zh-CN" altLang="en-US" dirty="0" smtClean="0">
                <a:solidFill>
                  <a:schemeClr val="accent2"/>
                </a:solidFill>
              </a:rPr>
              <a:t>是什么，同样实现了</a:t>
            </a:r>
            <a:r>
              <a:rPr lang="en-US" altLang="zh-CN" dirty="0" smtClean="0">
                <a:solidFill>
                  <a:schemeClr val="accent2"/>
                </a:solidFill>
              </a:rPr>
              <a:t>session</a:t>
            </a:r>
            <a:r>
              <a:rPr lang="zh-CN" altLang="en-US" dirty="0" smtClean="0">
                <a:solidFill>
                  <a:schemeClr val="accent2"/>
                </a:solidFill>
              </a:rPr>
              <a:t>和应用服务器的解耦。</a:t>
            </a:r>
          </a:p>
          <a:p>
            <a:pPr>
              <a:buFont typeface="Wingdings" pitchFamily="2" charset="2"/>
              <a:buChar char="l"/>
            </a:pPr>
            <a:r>
              <a:rPr lang="zh-CN" altLang="en-US" dirty="0" smtClean="0">
                <a:solidFill>
                  <a:srgbClr val="00B050"/>
                </a:solidFill>
              </a:rPr>
              <a:t>优点：实现简单，基本免维护。</a:t>
            </a:r>
          </a:p>
          <a:p>
            <a:pPr>
              <a:buFont typeface="Wingdings" pitchFamily="2" charset="2"/>
              <a:buChar char="l"/>
            </a:pPr>
            <a:r>
              <a:rPr lang="zh-CN" altLang="en-US" dirty="0" smtClean="0">
                <a:solidFill>
                  <a:srgbClr val="00B050"/>
                </a:solidFill>
              </a:rPr>
              <a:t>缺点：</a:t>
            </a:r>
            <a:r>
              <a:rPr lang="en-US" altLang="zh-CN" dirty="0" smtClean="0">
                <a:solidFill>
                  <a:srgbClr val="00B050"/>
                </a:solidFill>
              </a:rPr>
              <a:t>cookie</a:t>
            </a:r>
            <a:r>
              <a:rPr lang="zh-CN" altLang="en-US" dirty="0" smtClean="0">
                <a:solidFill>
                  <a:srgbClr val="00B050"/>
                </a:solidFill>
              </a:rPr>
              <a:t>长度限制，安全性低，宽带消耗。</a:t>
            </a:r>
            <a:endParaRPr lang="zh-CN" altLang="en-US" dirty="0">
              <a:solidFill>
                <a:srgbClr val="00B05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142852"/>
            <a:ext cx="8280000" cy="2308324"/>
          </a:xfrm>
          <a:prstGeom prst="rect">
            <a:avLst/>
          </a:prstGeom>
          <a:noFill/>
        </p:spPr>
        <p:txBody>
          <a:bodyPr wrap="square" rtlCol="0">
            <a:spAutoFit/>
          </a:bodyPr>
          <a:lstStyle/>
          <a:p>
            <a:pPr>
              <a:buFont typeface="Wingdings" pitchFamily="2" charset="2"/>
              <a:buChar char="Ø"/>
            </a:pPr>
            <a:r>
              <a:rPr lang="zh-CN" altLang="en-US" b="1" dirty="0" smtClean="0">
                <a:solidFill>
                  <a:srgbClr val="FF0000"/>
                </a:solidFill>
              </a:rPr>
              <a:t>值得一提的是</a:t>
            </a:r>
            <a:r>
              <a:rPr lang="zh-CN" altLang="en-US" dirty="0" smtClean="0">
                <a:solidFill>
                  <a:srgbClr val="FF0000"/>
                </a:solidFill>
              </a:rPr>
              <a:t>：</a:t>
            </a:r>
          </a:p>
          <a:p>
            <a:r>
              <a:rPr lang="en-US" dirty="0" err="1" smtClean="0">
                <a:solidFill>
                  <a:schemeClr val="accent2"/>
                </a:solidFill>
              </a:rPr>
              <a:t>nginx</a:t>
            </a:r>
            <a:r>
              <a:rPr lang="zh-CN" altLang="en-US" dirty="0" smtClean="0">
                <a:solidFill>
                  <a:schemeClr val="accent2"/>
                </a:solidFill>
              </a:rPr>
              <a:t>目前支持的负载均衡算法有</a:t>
            </a:r>
            <a:r>
              <a:rPr lang="en-US" dirty="0" err="1" smtClean="0">
                <a:solidFill>
                  <a:schemeClr val="accent2"/>
                </a:solidFill>
              </a:rPr>
              <a:t>wrr、sh</a:t>
            </a:r>
            <a:r>
              <a:rPr lang="en-US" dirty="0" smtClean="0">
                <a:solidFill>
                  <a:schemeClr val="accent2"/>
                </a:solidFill>
              </a:rPr>
              <a:t>（</a:t>
            </a:r>
            <a:r>
              <a:rPr lang="zh-CN" altLang="en-US" dirty="0" smtClean="0">
                <a:solidFill>
                  <a:schemeClr val="accent2"/>
                </a:solidFill>
              </a:rPr>
              <a:t>支持一致性哈希）、</a:t>
            </a:r>
            <a:r>
              <a:rPr lang="en-US" dirty="0" smtClean="0">
                <a:solidFill>
                  <a:schemeClr val="accent2"/>
                </a:solidFill>
              </a:rPr>
              <a:t>fair（</a:t>
            </a:r>
            <a:r>
              <a:rPr lang="zh-CN" altLang="en-US" dirty="0" smtClean="0">
                <a:solidFill>
                  <a:schemeClr val="accent2"/>
                </a:solidFill>
              </a:rPr>
              <a:t>本人觉得可以归结为</a:t>
            </a:r>
            <a:r>
              <a:rPr lang="en-US" dirty="0" err="1" smtClean="0">
                <a:solidFill>
                  <a:schemeClr val="accent2"/>
                </a:solidFill>
              </a:rPr>
              <a:t>lc</a:t>
            </a:r>
            <a:r>
              <a:rPr lang="en-US" dirty="0" smtClean="0">
                <a:solidFill>
                  <a:schemeClr val="accent2"/>
                </a:solidFill>
              </a:rPr>
              <a:t>）。</a:t>
            </a:r>
            <a:r>
              <a:rPr lang="zh-CN" altLang="en-US" dirty="0" smtClean="0">
                <a:solidFill>
                  <a:schemeClr val="accent2"/>
                </a:solidFill>
              </a:rPr>
              <a:t>但</a:t>
            </a:r>
            <a:r>
              <a:rPr lang="en-US" dirty="0" err="1" smtClean="0">
                <a:solidFill>
                  <a:schemeClr val="accent2"/>
                </a:solidFill>
              </a:rPr>
              <a:t>nginx</a:t>
            </a:r>
            <a:r>
              <a:rPr lang="zh-CN" altLang="en-US" dirty="0" smtClean="0">
                <a:solidFill>
                  <a:schemeClr val="accent2"/>
                </a:solidFill>
              </a:rPr>
              <a:t>作为均衡器的话，还可以一同作为静态资源服务器。</a:t>
            </a:r>
          </a:p>
          <a:p>
            <a:r>
              <a:rPr lang="en-US" dirty="0" err="1" smtClean="0">
                <a:solidFill>
                  <a:schemeClr val="accent2"/>
                </a:solidFill>
              </a:rPr>
              <a:t>keepalived+ipvsadm</a:t>
            </a:r>
            <a:r>
              <a:rPr lang="zh-CN" altLang="en-US" dirty="0" smtClean="0">
                <a:solidFill>
                  <a:schemeClr val="accent2"/>
                </a:solidFill>
              </a:rPr>
              <a:t>比较强大，目前支持的算法有：</a:t>
            </a:r>
            <a:r>
              <a:rPr lang="en-US" dirty="0" err="1" smtClean="0">
                <a:solidFill>
                  <a:schemeClr val="accent2"/>
                </a:solidFill>
              </a:rPr>
              <a:t>rr、wrr、lc、wlc、lblc、sh、dh</a:t>
            </a:r>
            <a:endParaRPr lang="en-US" dirty="0" smtClean="0">
              <a:solidFill>
                <a:schemeClr val="accent2"/>
              </a:solidFill>
            </a:endParaRPr>
          </a:p>
          <a:p>
            <a:r>
              <a:rPr lang="en-US" dirty="0" err="1" smtClean="0">
                <a:solidFill>
                  <a:schemeClr val="accent2"/>
                </a:solidFill>
              </a:rPr>
              <a:t>keepalived</a:t>
            </a:r>
            <a:r>
              <a:rPr lang="zh-CN" altLang="en-US" dirty="0" smtClean="0">
                <a:solidFill>
                  <a:schemeClr val="accent2"/>
                </a:solidFill>
              </a:rPr>
              <a:t>支持集群模式有：</a:t>
            </a:r>
            <a:r>
              <a:rPr lang="en-US" dirty="0" smtClean="0">
                <a:solidFill>
                  <a:schemeClr val="accent2"/>
                </a:solidFill>
              </a:rPr>
              <a:t>NAT、DR、TUN</a:t>
            </a:r>
          </a:p>
          <a:p>
            <a:r>
              <a:rPr lang="en-US" dirty="0" err="1" smtClean="0">
                <a:solidFill>
                  <a:schemeClr val="accent2"/>
                </a:solidFill>
              </a:rPr>
              <a:t>nginx</a:t>
            </a:r>
            <a:r>
              <a:rPr lang="zh-CN" altLang="en-US" dirty="0" smtClean="0">
                <a:solidFill>
                  <a:schemeClr val="accent2"/>
                </a:solidFill>
              </a:rPr>
              <a:t>本身并没有提供</a:t>
            </a:r>
            <a:r>
              <a:rPr lang="en-US" dirty="0" smtClean="0">
                <a:solidFill>
                  <a:schemeClr val="accent2"/>
                </a:solidFill>
              </a:rPr>
              <a:t>session</a:t>
            </a:r>
            <a:r>
              <a:rPr lang="zh-CN" altLang="en-US" dirty="0" smtClean="0">
                <a:solidFill>
                  <a:schemeClr val="accent2"/>
                </a:solidFill>
              </a:rPr>
              <a:t>同步的解决方案，而</a:t>
            </a:r>
            <a:r>
              <a:rPr lang="en-US" dirty="0" smtClean="0">
                <a:solidFill>
                  <a:schemeClr val="accent2"/>
                </a:solidFill>
              </a:rPr>
              <a:t>apache</a:t>
            </a:r>
            <a:r>
              <a:rPr lang="zh-CN" altLang="en-US" dirty="0" smtClean="0">
                <a:solidFill>
                  <a:schemeClr val="accent2"/>
                </a:solidFill>
              </a:rPr>
              <a:t>则提供了</a:t>
            </a:r>
            <a:r>
              <a:rPr lang="en-US" dirty="0" smtClean="0">
                <a:solidFill>
                  <a:schemeClr val="accent2"/>
                </a:solidFill>
              </a:rPr>
              <a:t>session</a:t>
            </a:r>
            <a:r>
              <a:rPr lang="zh-CN" altLang="en-US" dirty="0" smtClean="0">
                <a:solidFill>
                  <a:schemeClr val="accent2"/>
                </a:solidFill>
              </a:rPr>
              <a:t>共享的支持。</a:t>
            </a:r>
            <a:endParaRPr lang="zh-CN" altLang="en-US" dirty="0">
              <a:solidFill>
                <a:schemeClr val="accent2"/>
              </a:solidFill>
            </a:endParaRPr>
          </a:p>
        </p:txBody>
      </p:sp>
      <p:sp>
        <p:nvSpPr>
          <p:cNvPr id="3" name="TextBox 2"/>
          <p:cNvSpPr txBox="1"/>
          <p:nvPr/>
        </p:nvSpPr>
        <p:spPr>
          <a:xfrm>
            <a:off x="428596" y="2428868"/>
            <a:ext cx="8280000" cy="369332"/>
          </a:xfrm>
          <a:prstGeom prst="rect">
            <a:avLst/>
          </a:prstGeom>
          <a:noFill/>
        </p:spPr>
        <p:txBody>
          <a:bodyPr wrap="square" rtlCol="0">
            <a:spAutoFit/>
          </a:bodyPr>
          <a:lstStyle/>
          <a:p>
            <a:r>
              <a:rPr lang="zh-CN" altLang="en-US" dirty="0" smtClean="0">
                <a:solidFill>
                  <a:schemeClr val="accent2"/>
                </a:solidFill>
              </a:rPr>
              <a:t>解决了以上的问题之后，</a:t>
            </a:r>
            <a:r>
              <a:rPr lang="zh-CN" altLang="en-US" b="1" dirty="0" smtClean="0">
                <a:solidFill>
                  <a:schemeClr val="accent2"/>
                </a:solidFill>
              </a:rPr>
              <a:t>系统的结构如下</a:t>
            </a:r>
            <a:r>
              <a:rPr lang="zh-CN" altLang="en-US" dirty="0" smtClean="0">
                <a:solidFill>
                  <a:schemeClr val="accent2"/>
                </a:solidFill>
              </a:rPr>
              <a:t>：</a:t>
            </a:r>
            <a:endParaRPr lang="zh-CN" altLang="en-US" dirty="0">
              <a:solidFill>
                <a:schemeClr val="accent2"/>
              </a:solidFill>
            </a:endParaRPr>
          </a:p>
        </p:txBody>
      </p:sp>
      <p:sp>
        <p:nvSpPr>
          <p:cNvPr id="4" name="TextBox 3"/>
          <p:cNvSpPr txBox="1"/>
          <p:nvPr/>
        </p:nvSpPr>
        <p:spPr>
          <a:xfrm>
            <a:off x="4107653" y="2857496"/>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7" name="矩形 6"/>
          <p:cNvSpPr/>
          <p:nvPr/>
        </p:nvSpPr>
        <p:spPr>
          <a:xfrm>
            <a:off x="3786182" y="3571876"/>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8" name="矩形 7"/>
          <p:cNvSpPr/>
          <p:nvPr/>
        </p:nvSpPr>
        <p:spPr>
          <a:xfrm>
            <a:off x="857224" y="4214818"/>
            <a:ext cx="342902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dirty="0" smtClean="0">
                <a:solidFill>
                  <a:schemeClr val="accent1"/>
                </a:solidFill>
              </a:rPr>
              <a:t>容器</a:t>
            </a:r>
            <a:endParaRPr lang="zh-CN" altLang="en-US" dirty="0">
              <a:solidFill>
                <a:schemeClr val="accent1"/>
              </a:solidFill>
            </a:endParaRPr>
          </a:p>
        </p:txBody>
      </p:sp>
      <p:sp>
        <p:nvSpPr>
          <p:cNvPr id="9" name="矩形 8"/>
          <p:cNvSpPr/>
          <p:nvPr/>
        </p:nvSpPr>
        <p:spPr>
          <a:xfrm>
            <a:off x="4929190" y="4214818"/>
            <a:ext cx="3357586"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dirty="0" smtClean="0">
                <a:solidFill>
                  <a:schemeClr val="accent1"/>
                </a:solidFill>
              </a:rPr>
              <a:t>容器</a:t>
            </a:r>
            <a:endParaRPr lang="zh-CN" altLang="en-US" dirty="0">
              <a:solidFill>
                <a:schemeClr val="accent1"/>
              </a:solidFill>
            </a:endParaRPr>
          </a:p>
        </p:txBody>
      </p:sp>
      <p:sp>
        <p:nvSpPr>
          <p:cNvPr id="10" name="矩形 9"/>
          <p:cNvSpPr/>
          <p:nvPr/>
        </p:nvSpPr>
        <p:spPr>
          <a:xfrm>
            <a:off x="1285852" y="4357694"/>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11" name="矩形 10"/>
          <p:cNvSpPr/>
          <p:nvPr/>
        </p:nvSpPr>
        <p:spPr>
          <a:xfrm>
            <a:off x="5286380" y="4357694"/>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13" name="直接箭头连接符 12"/>
          <p:cNvCxnSpPr>
            <a:stCxn id="4" idx="2"/>
            <a:endCxn id="7" idx="0"/>
          </p:cNvCxnSpPr>
          <p:nvPr/>
        </p:nvCxnSpPr>
        <p:spPr>
          <a:xfrm rot="5400000">
            <a:off x="4399476" y="3399352"/>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28728" y="450057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15" name="矩形 14"/>
          <p:cNvSpPr/>
          <p:nvPr/>
        </p:nvSpPr>
        <p:spPr>
          <a:xfrm>
            <a:off x="2214546" y="4500570"/>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16" name="矩形 15"/>
          <p:cNvSpPr/>
          <p:nvPr/>
        </p:nvSpPr>
        <p:spPr>
          <a:xfrm>
            <a:off x="3071802" y="450057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17" name="矩形 16"/>
          <p:cNvSpPr/>
          <p:nvPr/>
        </p:nvSpPr>
        <p:spPr>
          <a:xfrm>
            <a:off x="5500694" y="450057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18" name="矩形 17"/>
          <p:cNvSpPr/>
          <p:nvPr/>
        </p:nvSpPr>
        <p:spPr>
          <a:xfrm>
            <a:off x="6286512" y="4500570"/>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19" name="矩形 18"/>
          <p:cNvSpPr/>
          <p:nvPr/>
        </p:nvSpPr>
        <p:spPr>
          <a:xfrm>
            <a:off x="7143768" y="4500570"/>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cxnSp>
        <p:nvCxnSpPr>
          <p:cNvPr id="21" name="直接箭头连接符 20"/>
          <p:cNvCxnSpPr/>
          <p:nvPr/>
        </p:nvCxnSpPr>
        <p:spPr>
          <a:xfrm rot="5400000">
            <a:off x="3929852" y="4071942"/>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4929984" y="4071942"/>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714612" y="5857892"/>
            <a:ext cx="3500462" cy="1000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形 26"/>
          <p:cNvSpPr/>
          <p:nvPr/>
        </p:nvSpPr>
        <p:spPr>
          <a:xfrm>
            <a:off x="3000364" y="6072206"/>
            <a:ext cx="1357322"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4357686" y="6000768"/>
            <a:ext cx="430887" cy="714380"/>
          </a:xfrm>
          <a:prstGeom prst="rect">
            <a:avLst/>
          </a:prstGeom>
          <a:noFill/>
        </p:spPr>
        <p:txBody>
          <a:bodyPr vert="eaVert" wrap="square" rtlCol="0">
            <a:spAutoFit/>
          </a:bodyPr>
          <a:lstStyle/>
          <a:p>
            <a:r>
              <a:rPr lang="zh-CN" altLang="en-US" sz="1600" dirty="0" smtClean="0"/>
              <a:t>数据库</a:t>
            </a:r>
            <a:endParaRPr lang="zh-CN" altLang="en-US" sz="1600" dirty="0"/>
          </a:p>
        </p:txBody>
      </p:sp>
      <p:sp>
        <p:nvSpPr>
          <p:cNvPr id="30" name="TextBox 29"/>
          <p:cNvSpPr txBox="1"/>
          <p:nvPr/>
        </p:nvSpPr>
        <p:spPr>
          <a:xfrm>
            <a:off x="5000628" y="5929330"/>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用户表</a:t>
            </a:r>
            <a:endParaRPr lang="zh-CN" altLang="en-US" sz="1000" dirty="0"/>
          </a:p>
        </p:txBody>
      </p:sp>
      <p:sp>
        <p:nvSpPr>
          <p:cNvPr id="31" name="TextBox 30"/>
          <p:cNvSpPr txBox="1"/>
          <p:nvPr/>
        </p:nvSpPr>
        <p:spPr>
          <a:xfrm>
            <a:off x="5000628" y="6286520"/>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商品表</a:t>
            </a:r>
            <a:endParaRPr lang="zh-CN" altLang="en-US" sz="1000" dirty="0"/>
          </a:p>
        </p:txBody>
      </p:sp>
      <p:sp>
        <p:nvSpPr>
          <p:cNvPr id="32" name="TextBox 31"/>
          <p:cNvSpPr txBox="1"/>
          <p:nvPr/>
        </p:nvSpPr>
        <p:spPr>
          <a:xfrm>
            <a:off x="5000628" y="6611779"/>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交易表</a:t>
            </a:r>
            <a:endParaRPr lang="zh-CN" altLang="en-US" sz="1000" dirty="0"/>
          </a:p>
        </p:txBody>
      </p:sp>
      <p:cxnSp>
        <p:nvCxnSpPr>
          <p:cNvPr id="34" name="直接箭头连接符 33"/>
          <p:cNvCxnSpPr/>
          <p:nvPr/>
        </p:nvCxnSpPr>
        <p:spPr>
          <a:xfrm rot="5400000">
            <a:off x="3214678" y="571501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a:off x="5572132" y="571501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15077" y="5643578"/>
            <a:ext cx="400110" cy="1214422"/>
          </a:xfrm>
          <a:prstGeom prst="rect">
            <a:avLst/>
          </a:prstGeom>
          <a:noFill/>
        </p:spPr>
        <p:txBody>
          <a:bodyPr vert="eaVert" wrap="square" rtlCol="0" anchor="t">
            <a:spAutoFit/>
          </a:bodyPr>
          <a:lstStyle/>
          <a:p>
            <a:r>
              <a:rPr lang="zh-CN" altLang="en-US" sz="1400" dirty="0" smtClean="0"/>
              <a:t>数据库服务器</a:t>
            </a:r>
            <a:endParaRPr lang="zh-CN" altLang="en-US" sz="1400" dirty="0"/>
          </a:p>
        </p:txBody>
      </p:sp>
      <p:sp>
        <p:nvSpPr>
          <p:cNvPr id="38" name="TextBox 37"/>
          <p:cNvSpPr txBox="1"/>
          <p:nvPr/>
        </p:nvSpPr>
        <p:spPr>
          <a:xfrm>
            <a:off x="3428992" y="3286124"/>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000" y="214290"/>
            <a:ext cx="8280000" cy="1754326"/>
          </a:xfrm>
          <a:prstGeom prst="rect">
            <a:avLst/>
          </a:prstGeom>
          <a:noFill/>
        </p:spPr>
        <p:txBody>
          <a:bodyPr wrap="square" rtlCol="0">
            <a:spAutoFit/>
          </a:bodyPr>
          <a:lstStyle/>
          <a:p>
            <a:r>
              <a:rPr lang="zh-CN" altLang="en-US" dirty="0" smtClean="0">
                <a:solidFill>
                  <a:schemeClr val="accent2"/>
                </a:solidFill>
              </a:rPr>
              <a:t>上面我们总是假设数据库负载正常，但随着访问量的的提高，数据库的负载也在慢慢增大。那么可能有人马上就想到跟应用服务器一样，把数据库一份为二再负载均衡即可。但对于数据库来说，并没有那么简单。假如我们简单的把数据库一分为二，然后对于数据库的请求，分别负载到</a:t>
            </a:r>
            <a:r>
              <a:rPr lang="en-US" altLang="zh-CN" dirty="0" smtClean="0">
                <a:solidFill>
                  <a:schemeClr val="accent2"/>
                </a:solidFill>
              </a:rPr>
              <a:t>A</a:t>
            </a:r>
            <a:r>
              <a:rPr lang="zh-CN" altLang="en-US" dirty="0" smtClean="0">
                <a:solidFill>
                  <a:schemeClr val="accent2"/>
                </a:solidFill>
              </a:rPr>
              <a:t>机器和</a:t>
            </a:r>
            <a:r>
              <a:rPr lang="en-US" altLang="zh-CN" dirty="0" smtClean="0">
                <a:solidFill>
                  <a:schemeClr val="accent2"/>
                </a:solidFill>
              </a:rPr>
              <a:t>B</a:t>
            </a:r>
            <a:r>
              <a:rPr lang="zh-CN" altLang="en-US" dirty="0" smtClean="0">
                <a:solidFill>
                  <a:schemeClr val="accent2"/>
                </a:solidFill>
              </a:rPr>
              <a:t>机器，那么显而易见会造成两台数据库数据不统一的问题。那么对于这种情况，我们可以先考虑使用读写分离的方式。</a:t>
            </a:r>
            <a:endParaRPr lang="zh-CN" altLang="en-US" dirty="0">
              <a:solidFill>
                <a:schemeClr val="accent2"/>
              </a:solidFill>
            </a:endParaRPr>
          </a:p>
        </p:txBody>
      </p:sp>
      <p:sp>
        <p:nvSpPr>
          <p:cNvPr id="3" name="TextBox 2"/>
          <p:cNvSpPr txBox="1"/>
          <p:nvPr/>
        </p:nvSpPr>
        <p:spPr>
          <a:xfrm>
            <a:off x="432000" y="2000240"/>
            <a:ext cx="8280000" cy="369332"/>
          </a:xfrm>
          <a:prstGeom prst="rect">
            <a:avLst/>
          </a:prstGeom>
          <a:noFill/>
        </p:spPr>
        <p:txBody>
          <a:bodyPr wrap="square" rtlCol="0">
            <a:spAutoFit/>
          </a:bodyPr>
          <a:lstStyle/>
          <a:p>
            <a:r>
              <a:rPr lang="zh-CN" altLang="en-US" dirty="0" smtClean="0">
                <a:solidFill>
                  <a:schemeClr val="accent2"/>
                </a:solidFill>
              </a:rPr>
              <a:t>读写分离后的数据库系统结构如下：</a:t>
            </a:r>
            <a:endParaRPr lang="zh-CN" altLang="en-US" dirty="0">
              <a:solidFill>
                <a:schemeClr val="accent2"/>
              </a:solidFill>
            </a:endParaRPr>
          </a:p>
        </p:txBody>
      </p:sp>
      <p:sp>
        <p:nvSpPr>
          <p:cNvPr id="4" name="TextBox 3"/>
          <p:cNvSpPr txBox="1"/>
          <p:nvPr/>
        </p:nvSpPr>
        <p:spPr>
          <a:xfrm>
            <a:off x="3857620" y="2428868"/>
            <a:ext cx="92869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dirty="0" smtClean="0"/>
              <a:t>用户</a:t>
            </a:r>
            <a:endParaRPr lang="zh-CN" altLang="en-US" dirty="0"/>
          </a:p>
        </p:txBody>
      </p:sp>
      <p:sp>
        <p:nvSpPr>
          <p:cNvPr id="5" name="矩形 4"/>
          <p:cNvSpPr/>
          <p:nvPr/>
        </p:nvSpPr>
        <p:spPr>
          <a:xfrm>
            <a:off x="3536149" y="3143248"/>
            <a:ext cx="157163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负载均衡器</a:t>
            </a:r>
            <a:endParaRPr lang="zh-CN" altLang="en-US" dirty="0"/>
          </a:p>
        </p:txBody>
      </p:sp>
      <p:sp>
        <p:nvSpPr>
          <p:cNvPr id="6" name="矩形 5"/>
          <p:cNvSpPr/>
          <p:nvPr/>
        </p:nvSpPr>
        <p:spPr>
          <a:xfrm>
            <a:off x="607190" y="3786190"/>
            <a:ext cx="7393833"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dirty="0">
              <a:solidFill>
                <a:schemeClr val="accent1"/>
              </a:solidFill>
            </a:endParaRPr>
          </a:p>
        </p:txBody>
      </p:sp>
      <p:sp>
        <p:nvSpPr>
          <p:cNvPr id="8" name="矩形 7"/>
          <p:cNvSpPr/>
          <p:nvPr/>
        </p:nvSpPr>
        <p:spPr>
          <a:xfrm>
            <a:off x="1035819" y="3929066"/>
            <a:ext cx="2643206"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cxnSp>
        <p:nvCxnSpPr>
          <p:cNvPr id="10" name="直接箭头连接符 9"/>
          <p:cNvCxnSpPr>
            <a:stCxn id="4" idx="2"/>
            <a:endCxn id="5" idx="0"/>
          </p:cNvCxnSpPr>
          <p:nvPr/>
        </p:nvCxnSpPr>
        <p:spPr>
          <a:xfrm rot="5400000">
            <a:off x="4149443" y="2970724"/>
            <a:ext cx="345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78695" y="4071942"/>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12" name="矩形 11"/>
          <p:cNvSpPr/>
          <p:nvPr/>
        </p:nvSpPr>
        <p:spPr>
          <a:xfrm>
            <a:off x="1964513" y="4071942"/>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13" name="矩形 12"/>
          <p:cNvSpPr/>
          <p:nvPr/>
        </p:nvSpPr>
        <p:spPr>
          <a:xfrm>
            <a:off x="2821769" y="4071942"/>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cxnSp>
        <p:nvCxnSpPr>
          <p:cNvPr id="17" name="直接箭头连接符 16"/>
          <p:cNvCxnSpPr/>
          <p:nvPr/>
        </p:nvCxnSpPr>
        <p:spPr>
          <a:xfrm rot="5400000">
            <a:off x="4144166" y="3642520"/>
            <a:ext cx="28495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42977" y="5429264"/>
            <a:ext cx="2928958"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柱形 19"/>
          <p:cNvSpPr/>
          <p:nvPr/>
        </p:nvSpPr>
        <p:spPr>
          <a:xfrm>
            <a:off x="1214414" y="5500702"/>
            <a:ext cx="1357322"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571736" y="5572140"/>
            <a:ext cx="430887" cy="714380"/>
          </a:xfrm>
          <a:prstGeom prst="rect">
            <a:avLst/>
          </a:prstGeom>
          <a:noFill/>
        </p:spPr>
        <p:txBody>
          <a:bodyPr vert="eaVert" wrap="square" rtlCol="0">
            <a:spAutoFit/>
          </a:bodyPr>
          <a:lstStyle/>
          <a:p>
            <a:r>
              <a:rPr lang="zh-CN" altLang="en-US" sz="1600" dirty="0" smtClean="0"/>
              <a:t>数据库</a:t>
            </a:r>
            <a:endParaRPr lang="zh-CN" altLang="en-US" sz="1600" dirty="0"/>
          </a:p>
        </p:txBody>
      </p:sp>
      <p:sp>
        <p:nvSpPr>
          <p:cNvPr id="22" name="TextBox 21"/>
          <p:cNvSpPr txBox="1"/>
          <p:nvPr/>
        </p:nvSpPr>
        <p:spPr>
          <a:xfrm>
            <a:off x="3214678" y="5500702"/>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用户表</a:t>
            </a:r>
            <a:endParaRPr lang="zh-CN" altLang="en-US" sz="1000" dirty="0"/>
          </a:p>
        </p:txBody>
      </p:sp>
      <p:sp>
        <p:nvSpPr>
          <p:cNvPr id="23" name="TextBox 22"/>
          <p:cNvSpPr txBox="1"/>
          <p:nvPr/>
        </p:nvSpPr>
        <p:spPr>
          <a:xfrm>
            <a:off x="3214678" y="5857892"/>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商品表</a:t>
            </a:r>
            <a:endParaRPr lang="zh-CN" altLang="en-US" sz="1000" dirty="0"/>
          </a:p>
        </p:txBody>
      </p:sp>
      <p:sp>
        <p:nvSpPr>
          <p:cNvPr id="24" name="TextBox 23"/>
          <p:cNvSpPr txBox="1"/>
          <p:nvPr/>
        </p:nvSpPr>
        <p:spPr>
          <a:xfrm>
            <a:off x="3214678" y="6215082"/>
            <a:ext cx="714380" cy="2462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1000" dirty="0" smtClean="0"/>
              <a:t>交易表</a:t>
            </a:r>
            <a:endParaRPr lang="zh-CN" altLang="en-US" sz="1000" dirty="0"/>
          </a:p>
        </p:txBody>
      </p:sp>
      <p:cxnSp>
        <p:nvCxnSpPr>
          <p:cNvPr id="25" name="直接箭头连接符 24"/>
          <p:cNvCxnSpPr/>
          <p:nvPr/>
        </p:nvCxnSpPr>
        <p:spPr>
          <a:xfrm rot="5400000">
            <a:off x="2964645" y="528638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a:off x="5322099" y="528638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72066" y="6550223"/>
            <a:ext cx="571504" cy="307777"/>
          </a:xfrm>
          <a:prstGeom prst="rect">
            <a:avLst/>
          </a:prstGeom>
          <a:noFill/>
        </p:spPr>
        <p:txBody>
          <a:bodyPr vert="horz" wrap="square" rtlCol="0" anchor="t">
            <a:spAutoFit/>
          </a:bodyPr>
          <a:lstStyle/>
          <a:p>
            <a:r>
              <a:rPr lang="zh-CN" altLang="en-US" sz="1400" dirty="0" smtClean="0"/>
              <a:t>读库</a:t>
            </a:r>
            <a:endParaRPr lang="zh-CN" altLang="en-US" sz="1400" dirty="0"/>
          </a:p>
        </p:txBody>
      </p:sp>
      <p:sp>
        <p:nvSpPr>
          <p:cNvPr id="28" name="TextBox 27"/>
          <p:cNvSpPr txBox="1"/>
          <p:nvPr/>
        </p:nvSpPr>
        <p:spPr>
          <a:xfrm>
            <a:off x="3178959" y="2857496"/>
            <a:ext cx="2286016" cy="246221"/>
          </a:xfrm>
          <a:prstGeom prst="rect">
            <a:avLst/>
          </a:prstGeom>
          <a:noFill/>
        </p:spPr>
        <p:txBody>
          <a:bodyPr wrap="square" rtlCol="0">
            <a:spAutoFit/>
          </a:bodyPr>
          <a:lstStyle/>
          <a:p>
            <a:pPr algn="ctr"/>
            <a:r>
              <a:rPr lang="zh-CN" altLang="en-US" sz="1000" dirty="0" smtClean="0">
                <a:solidFill>
                  <a:srgbClr val="00B0F0"/>
                </a:solidFill>
              </a:rPr>
              <a:t>携带</a:t>
            </a:r>
            <a:r>
              <a:rPr lang="en-US" altLang="zh-CN" sz="1000" dirty="0" smtClean="0">
                <a:solidFill>
                  <a:srgbClr val="00B0F0"/>
                </a:solidFill>
              </a:rPr>
              <a:t>session</a:t>
            </a:r>
            <a:r>
              <a:rPr lang="zh-CN" altLang="en-US" sz="1000" dirty="0" smtClean="0">
                <a:solidFill>
                  <a:srgbClr val="00B0F0"/>
                </a:solidFill>
              </a:rPr>
              <a:t>的</a:t>
            </a:r>
            <a:r>
              <a:rPr lang="en-US" altLang="zh-CN" sz="1000" dirty="0" smtClean="0">
                <a:solidFill>
                  <a:srgbClr val="00B0F0"/>
                </a:solidFill>
              </a:rPr>
              <a:t>cookie</a:t>
            </a:r>
            <a:endParaRPr lang="zh-CN" altLang="en-US" sz="1000" dirty="0">
              <a:solidFill>
                <a:srgbClr val="00B0F0"/>
              </a:solidFill>
            </a:endParaRPr>
          </a:p>
        </p:txBody>
      </p:sp>
      <p:sp>
        <p:nvSpPr>
          <p:cNvPr id="29" name="矩形 28"/>
          <p:cNvSpPr/>
          <p:nvPr/>
        </p:nvSpPr>
        <p:spPr>
          <a:xfrm>
            <a:off x="4357686" y="3929066"/>
            <a:ext cx="2714644" cy="8572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dirty="0" err="1" smtClean="0">
                <a:solidFill>
                  <a:schemeClr val="accent1"/>
                </a:solidFill>
              </a:rPr>
              <a:t>webapp</a:t>
            </a:r>
            <a:endParaRPr lang="zh-CN" altLang="en-US" dirty="0">
              <a:solidFill>
                <a:schemeClr val="accent1"/>
              </a:solidFill>
            </a:endParaRPr>
          </a:p>
        </p:txBody>
      </p:sp>
      <p:sp>
        <p:nvSpPr>
          <p:cNvPr id="30" name="矩形 29"/>
          <p:cNvSpPr/>
          <p:nvPr/>
        </p:nvSpPr>
        <p:spPr>
          <a:xfrm>
            <a:off x="4572000" y="4071942"/>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endParaRPr lang="zh-CN" altLang="en-US" dirty="0"/>
          </a:p>
        </p:txBody>
      </p:sp>
      <p:sp>
        <p:nvSpPr>
          <p:cNvPr id="31" name="矩形 30"/>
          <p:cNvSpPr/>
          <p:nvPr/>
        </p:nvSpPr>
        <p:spPr>
          <a:xfrm>
            <a:off x="5357818" y="4071942"/>
            <a:ext cx="71438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a:t>
            </a:r>
            <a:endParaRPr lang="zh-CN" altLang="en-US" dirty="0"/>
          </a:p>
        </p:txBody>
      </p:sp>
      <p:sp>
        <p:nvSpPr>
          <p:cNvPr id="32" name="矩形 31"/>
          <p:cNvSpPr/>
          <p:nvPr/>
        </p:nvSpPr>
        <p:spPr>
          <a:xfrm>
            <a:off x="6215074" y="4071942"/>
            <a:ext cx="64294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交易</a:t>
            </a:r>
            <a:endParaRPr lang="zh-CN" altLang="en-US" dirty="0"/>
          </a:p>
        </p:txBody>
      </p:sp>
      <p:sp>
        <p:nvSpPr>
          <p:cNvPr id="33" name="TextBox 32"/>
          <p:cNvSpPr txBox="1"/>
          <p:nvPr/>
        </p:nvSpPr>
        <p:spPr>
          <a:xfrm>
            <a:off x="1357290" y="4786322"/>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1</a:t>
            </a:r>
            <a:endParaRPr lang="zh-CN" altLang="en-US" sz="1400" dirty="0"/>
          </a:p>
        </p:txBody>
      </p:sp>
      <p:sp>
        <p:nvSpPr>
          <p:cNvPr id="34" name="TextBox 33"/>
          <p:cNvSpPr txBox="1"/>
          <p:nvPr/>
        </p:nvSpPr>
        <p:spPr>
          <a:xfrm>
            <a:off x="4643438" y="4786322"/>
            <a:ext cx="2178856" cy="307777"/>
          </a:xfrm>
          <a:prstGeom prst="rect">
            <a:avLst/>
          </a:prstGeom>
          <a:noFill/>
        </p:spPr>
        <p:txBody>
          <a:bodyPr vert="horz" wrap="square" rtlCol="0" anchor="t">
            <a:spAutoFit/>
          </a:bodyPr>
          <a:lstStyle/>
          <a:p>
            <a:pPr algn="ctr"/>
            <a:r>
              <a:rPr lang="zh-CN" altLang="en-US" sz="1400" dirty="0" smtClean="0"/>
              <a:t>应用服务器</a:t>
            </a:r>
            <a:r>
              <a:rPr lang="en-US" altLang="zh-CN" sz="1400" dirty="0" smtClean="0"/>
              <a:t>2</a:t>
            </a:r>
            <a:endParaRPr lang="zh-CN" altLang="en-US" sz="1400" dirty="0"/>
          </a:p>
        </p:txBody>
      </p:sp>
      <p:sp>
        <p:nvSpPr>
          <p:cNvPr id="35" name="矩形 34"/>
          <p:cNvSpPr/>
          <p:nvPr/>
        </p:nvSpPr>
        <p:spPr>
          <a:xfrm>
            <a:off x="4643438" y="5429264"/>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柱形 35"/>
          <p:cNvSpPr/>
          <p:nvPr/>
        </p:nvSpPr>
        <p:spPr>
          <a:xfrm>
            <a:off x="4857752" y="5643578"/>
            <a:ext cx="1357322" cy="785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p:cNvSpPr txBox="1"/>
          <p:nvPr/>
        </p:nvSpPr>
        <p:spPr>
          <a:xfrm>
            <a:off x="1500166" y="6550223"/>
            <a:ext cx="571504" cy="307777"/>
          </a:xfrm>
          <a:prstGeom prst="rect">
            <a:avLst/>
          </a:prstGeom>
          <a:noFill/>
        </p:spPr>
        <p:txBody>
          <a:bodyPr vert="horz" wrap="square" rtlCol="0" anchor="t">
            <a:spAutoFit/>
          </a:bodyPr>
          <a:lstStyle/>
          <a:p>
            <a:r>
              <a:rPr lang="zh-CN" altLang="en-US" sz="1400" dirty="0" smtClean="0"/>
              <a:t>写库</a:t>
            </a:r>
            <a:endParaRPr lang="zh-CN" altLang="en-US" sz="1400" dirty="0"/>
          </a:p>
        </p:txBody>
      </p:sp>
      <p:cxnSp>
        <p:nvCxnSpPr>
          <p:cNvPr id="39" name="直接箭头连接符 38"/>
          <p:cNvCxnSpPr>
            <a:stCxn id="19" idx="3"/>
            <a:endCxn id="35" idx="1"/>
          </p:cNvCxnSpPr>
          <p:nvPr/>
        </p:nvCxnSpPr>
        <p:spPr>
          <a:xfrm>
            <a:off x="4071935" y="6000768"/>
            <a:ext cx="5715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5" idx="1"/>
            <a:endCxn id="19" idx="3"/>
          </p:cNvCxnSpPr>
          <p:nvPr/>
        </p:nvCxnSpPr>
        <p:spPr>
          <a:xfrm rot="10800000">
            <a:off x="4071936" y="6000768"/>
            <a:ext cx="5715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071934" y="5643578"/>
            <a:ext cx="571504" cy="307777"/>
          </a:xfrm>
          <a:prstGeom prst="rect">
            <a:avLst/>
          </a:prstGeom>
          <a:noFill/>
        </p:spPr>
        <p:txBody>
          <a:bodyPr vert="horz" wrap="square" rtlCol="0" anchor="t">
            <a:spAutoFit/>
          </a:bodyPr>
          <a:lstStyle/>
          <a:p>
            <a:r>
              <a:rPr lang="zh-CN" altLang="en-US" sz="1400" dirty="0" smtClean="0"/>
              <a:t>同步</a:t>
            </a:r>
            <a:endParaRPr lang="zh-CN" altLang="en-US" sz="1400" dirty="0"/>
          </a:p>
        </p:txBody>
      </p:sp>
      <p:sp>
        <p:nvSpPr>
          <p:cNvPr id="43" name="TextBox 42"/>
          <p:cNvSpPr txBox="1"/>
          <p:nvPr/>
        </p:nvSpPr>
        <p:spPr>
          <a:xfrm>
            <a:off x="2786050" y="5143512"/>
            <a:ext cx="571504" cy="307777"/>
          </a:xfrm>
          <a:prstGeom prst="rect">
            <a:avLst/>
          </a:prstGeom>
          <a:noFill/>
        </p:spPr>
        <p:txBody>
          <a:bodyPr vert="horz" wrap="square" rtlCol="0" anchor="t">
            <a:spAutoFit/>
          </a:bodyPr>
          <a:lstStyle/>
          <a:p>
            <a:r>
              <a:rPr lang="zh-CN" altLang="en-US" sz="1400" dirty="0" smtClean="0"/>
              <a:t>写</a:t>
            </a:r>
            <a:endParaRPr lang="zh-CN" altLang="en-US" sz="1400" dirty="0"/>
          </a:p>
        </p:txBody>
      </p:sp>
      <p:sp>
        <p:nvSpPr>
          <p:cNvPr id="44" name="TextBox 43"/>
          <p:cNvSpPr txBox="1"/>
          <p:nvPr/>
        </p:nvSpPr>
        <p:spPr>
          <a:xfrm>
            <a:off x="5072066" y="5143512"/>
            <a:ext cx="571504" cy="307777"/>
          </a:xfrm>
          <a:prstGeom prst="rect">
            <a:avLst/>
          </a:prstGeom>
          <a:noFill/>
        </p:spPr>
        <p:txBody>
          <a:bodyPr vert="horz" wrap="square" rtlCol="0" anchor="t">
            <a:spAutoFit/>
          </a:bodyPr>
          <a:lstStyle/>
          <a:p>
            <a:r>
              <a:rPr lang="zh-CN" altLang="en-US" sz="1400" dirty="0" smtClean="0"/>
              <a:t>读</a:t>
            </a:r>
            <a:endParaRPr lang="zh-CN" alt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3723</Words>
  <PresentationFormat>全屏显示(4:3)</PresentationFormat>
  <Paragraphs>433</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cp:lastModifiedBy>
  <cp:revision>79</cp:revision>
  <dcterms:created xsi:type="dcterms:W3CDTF">2017-05-17T10:16:01Z</dcterms:created>
  <dcterms:modified xsi:type="dcterms:W3CDTF">2017-05-22T13:46:31Z</dcterms:modified>
</cp:coreProperties>
</file>