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10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1538" y="1285860"/>
            <a:ext cx="4214842" cy="9286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TextBox 3"/>
          <p:cNvSpPr txBox="1"/>
          <p:nvPr/>
        </p:nvSpPr>
        <p:spPr>
          <a:xfrm>
            <a:off x="357158" y="285728"/>
            <a:ext cx="8358246" cy="369332"/>
          </a:xfrm>
          <a:prstGeom prst="rect">
            <a:avLst/>
          </a:prstGeom>
          <a:noFill/>
        </p:spPr>
        <p:txBody>
          <a:bodyPr wrap="square" rtlCol="0">
            <a:spAutoFit/>
          </a:bodyPr>
          <a:lstStyle/>
          <a:p>
            <a:r>
              <a:rPr lang="en-US" altLang="zh-CN" dirty="0" smtClean="0">
                <a:solidFill>
                  <a:srgbClr val="FF0000"/>
                </a:solidFill>
              </a:rPr>
              <a:t>TCP</a:t>
            </a:r>
            <a:r>
              <a:rPr lang="zh-CN" altLang="en-US" dirty="0" smtClean="0">
                <a:solidFill>
                  <a:srgbClr val="FF0000"/>
                </a:solidFill>
              </a:rPr>
              <a:t>与</a:t>
            </a:r>
            <a:r>
              <a:rPr lang="en-US" altLang="zh-CN" dirty="0" smtClean="0">
                <a:solidFill>
                  <a:srgbClr val="FF0000"/>
                </a:solidFill>
              </a:rPr>
              <a:t>UDP</a:t>
            </a:r>
            <a:r>
              <a:rPr lang="zh-CN" altLang="en-US" dirty="0" smtClean="0">
                <a:solidFill>
                  <a:srgbClr val="FF0000"/>
                </a:solidFill>
              </a:rPr>
              <a:t>协议的区别</a:t>
            </a:r>
            <a:endParaRPr lang="zh-CN" altLang="en-US" dirty="0">
              <a:solidFill>
                <a:srgbClr val="FF0000"/>
              </a:solidFill>
            </a:endParaRPr>
          </a:p>
        </p:txBody>
      </p:sp>
      <p:sp>
        <p:nvSpPr>
          <p:cNvPr id="5" name="TextBox 4"/>
          <p:cNvSpPr txBox="1"/>
          <p:nvPr/>
        </p:nvSpPr>
        <p:spPr>
          <a:xfrm>
            <a:off x="357158" y="785794"/>
            <a:ext cx="8072494" cy="369332"/>
          </a:xfrm>
          <a:prstGeom prst="rect">
            <a:avLst/>
          </a:prstGeom>
          <a:noFill/>
        </p:spPr>
        <p:txBody>
          <a:bodyPr wrap="square" rtlCol="0">
            <a:spAutoFit/>
          </a:bodyPr>
          <a:lstStyle/>
          <a:p>
            <a:r>
              <a:rPr lang="en-US" altLang="zh-CN" dirty="0" smtClean="0">
                <a:solidFill>
                  <a:schemeClr val="accent2"/>
                </a:solidFill>
              </a:rPr>
              <a:t>TCP/IP</a:t>
            </a:r>
            <a:r>
              <a:rPr lang="zh-CN" altLang="en-US" dirty="0" smtClean="0">
                <a:solidFill>
                  <a:schemeClr val="accent2"/>
                </a:solidFill>
              </a:rPr>
              <a:t>协议集包括应用层</a:t>
            </a:r>
            <a:r>
              <a:rPr lang="en-US" altLang="zh-CN" dirty="0" smtClean="0">
                <a:solidFill>
                  <a:schemeClr val="accent2"/>
                </a:solidFill>
              </a:rPr>
              <a:t>,</a:t>
            </a:r>
            <a:r>
              <a:rPr lang="zh-CN" altLang="en-US" dirty="0" smtClean="0">
                <a:solidFill>
                  <a:schemeClr val="accent2"/>
                </a:solidFill>
              </a:rPr>
              <a:t>传输层，网络层，网络访问层。</a:t>
            </a:r>
            <a:endParaRPr lang="zh-CN" altLang="en-US" dirty="0">
              <a:solidFill>
                <a:schemeClr val="accent2"/>
              </a:solidFill>
            </a:endParaRPr>
          </a:p>
        </p:txBody>
      </p:sp>
      <p:sp>
        <p:nvSpPr>
          <p:cNvPr id="6" name="矩形 5"/>
          <p:cNvSpPr/>
          <p:nvPr/>
        </p:nvSpPr>
        <p:spPr>
          <a:xfrm>
            <a:off x="1357290" y="150017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用户进程</a:t>
            </a:r>
            <a:endParaRPr lang="zh-CN" altLang="en-US" sz="1400" dirty="0"/>
          </a:p>
        </p:txBody>
      </p:sp>
      <p:sp>
        <p:nvSpPr>
          <p:cNvPr id="7" name="矩形 6"/>
          <p:cNvSpPr/>
          <p:nvPr/>
        </p:nvSpPr>
        <p:spPr>
          <a:xfrm>
            <a:off x="2357422" y="150017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用户进程</a:t>
            </a:r>
            <a:endParaRPr lang="zh-CN" altLang="en-US" sz="1400" dirty="0"/>
          </a:p>
        </p:txBody>
      </p:sp>
      <p:sp>
        <p:nvSpPr>
          <p:cNvPr id="8" name="矩形 7"/>
          <p:cNvSpPr/>
          <p:nvPr/>
        </p:nvSpPr>
        <p:spPr>
          <a:xfrm>
            <a:off x="3357554" y="150017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用户进程</a:t>
            </a:r>
            <a:endParaRPr lang="zh-CN" altLang="en-US" sz="1400" dirty="0"/>
          </a:p>
        </p:txBody>
      </p:sp>
      <p:sp>
        <p:nvSpPr>
          <p:cNvPr id="9" name="矩形 8"/>
          <p:cNvSpPr/>
          <p:nvPr/>
        </p:nvSpPr>
        <p:spPr>
          <a:xfrm>
            <a:off x="4357686" y="150017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用户进程</a:t>
            </a:r>
            <a:endParaRPr lang="zh-CN" altLang="en-US" sz="1400" dirty="0"/>
          </a:p>
        </p:txBody>
      </p:sp>
      <p:sp>
        <p:nvSpPr>
          <p:cNvPr id="11" name="TextBox 10"/>
          <p:cNvSpPr txBox="1"/>
          <p:nvPr/>
        </p:nvSpPr>
        <p:spPr>
          <a:xfrm>
            <a:off x="5500694" y="1500174"/>
            <a:ext cx="1071570" cy="369332"/>
          </a:xfrm>
          <a:prstGeom prst="rect">
            <a:avLst/>
          </a:prstGeom>
          <a:noFill/>
        </p:spPr>
        <p:txBody>
          <a:bodyPr wrap="square" rtlCol="0">
            <a:spAutoFit/>
          </a:bodyPr>
          <a:lstStyle/>
          <a:p>
            <a:r>
              <a:rPr lang="zh-CN" altLang="en-US" dirty="0" smtClean="0">
                <a:solidFill>
                  <a:srgbClr val="0070C0"/>
                </a:solidFill>
              </a:rPr>
              <a:t>应用层</a:t>
            </a:r>
            <a:endParaRPr lang="zh-CN" altLang="en-US" dirty="0">
              <a:solidFill>
                <a:srgbClr val="0070C0"/>
              </a:solidFill>
            </a:endParaRPr>
          </a:p>
        </p:txBody>
      </p:sp>
      <p:sp>
        <p:nvSpPr>
          <p:cNvPr id="12" name="矩形 11"/>
          <p:cNvSpPr/>
          <p:nvPr/>
        </p:nvSpPr>
        <p:spPr>
          <a:xfrm>
            <a:off x="2143108" y="2643182"/>
            <a:ext cx="2571768" cy="9286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28860" y="2857496"/>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TCP</a:t>
            </a:r>
            <a:endParaRPr lang="zh-CN" altLang="en-US" sz="1400" dirty="0"/>
          </a:p>
        </p:txBody>
      </p:sp>
      <p:sp>
        <p:nvSpPr>
          <p:cNvPr id="15" name="矩形 14"/>
          <p:cNvSpPr/>
          <p:nvPr/>
        </p:nvSpPr>
        <p:spPr>
          <a:xfrm>
            <a:off x="3786182" y="2857496"/>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UDP</a:t>
            </a:r>
          </a:p>
        </p:txBody>
      </p:sp>
      <p:sp>
        <p:nvSpPr>
          <p:cNvPr id="16" name="TextBox 15"/>
          <p:cNvSpPr txBox="1"/>
          <p:nvPr/>
        </p:nvSpPr>
        <p:spPr>
          <a:xfrm>
            <a:off x="4857752" y="2928934"/>
            <a:ext cx="1071570" cy="369332"/>
          </a:xfrm>
          <a:prstGeom prst="rect">
            <a:avLst/>
          </a:prstGeom>
          <a:noFill/>
        </p:spPr>
        <p:txBody>
          <a:bodyPr wrap="square" rtlCol="0">
            <a:spAutoFit/>
          </a:bodyPr>
          <a:lstStyle/>
          <a:p>
            <a:r>
              <a:rPr lang="zh-CN" altLang="en-US" dirty="0" smtClean="0">
                <a:solidFill>
                  <a:srgbClr val="0070C0"/>
                </a:solidFill>
              </a:rPr>
              <a:t>运输层</a:t>
            </a:r>
            <a:endParaRPr lang="zh-CN" altLang="en-US" dirty="0">
              <a:solidFill>
                <a:srgbClr val="0070C0"/>
              </a:solidFill>
            </a:endParaRPr>
          </a:p>
        </p:txBody>
      </p:sp>
      <p:sp>
        <p:nvSpPr>
          <p:cNvPr id="17" name="矩形 16"/>
          <p:cNvSpPr/>
          <p:nvPr/>
        </p:nvSpPr>
        <p:spPr>
          <a:xfrm>
            <a:off x="1214414" y="3929066"/>
            <a:ext cx="4214842" cy="9286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矩形 17"/>
          <p:cNvSpPr/>
          <p:nvPr/>
        </p:nvSpPr>
        <p:spPr>
          <a:xfrm>
            <a:off x="1500166" y="4143380"/>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ICMP</a:t>
            </a:r>
            <a:endParaRPr lang="zh-CN" altLang="en-US" sz="1400" dirty="0"/>
          </a:p>
        </p:txBody>
      </p:sp>
      <p:sp>
        <p:nvSpPr>
          <p:cNvPr id="19" name="矩形 18"/>
          <p:cNvSpPr/>
          <p:nvPr/>
        </p:nvSpPr>
        <p:spPr>
          <a:xfrm>
            <a:off x="2857488" y="4143380"/>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IP</a:t>
            </a:r>
            <a:endParaRPr lang="zh-CN" altLang="en-US" sz="1400" dirty="0"/>
          </a:p>
        </p:txBody>
      </p:sp>
      <p:sp>
        <p:nvSpPr>
          <p:cNvPr id="20" name="矩形 19"/>
          <p:cNvSpPr/>
          <p:nvPr/>
        </p:nvSpPr>
        <p:spPr>
          <a:xfrm>
            <a:off x="4214810" y="4143380"/>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IGMP</a:t>
            </a:r>
            <a:endParaRPr lang="zh-CN" altLang="en-US" sz="1400" dirty="0"/>
          </a:p>
        </p:txBody>
      </p:sp>
      <p:sp>
        <p:nvSpPr>
          <p:cNvPr id="21" name="TextBox 20"/>
          <p:cNvSpPr txBox="1"/>
          <p:nvPr/>
        </p:nvSpPr>
        <p:spPr>
          <a:xfrm>
            <a:off x="5572132" y="4214818"/>
            <a:ext cx="1071570" cy="369332"/>
          </a:xfrm>
          <a:prstGeom prst="rect">
            <a:avLst/>
          </a:prstGeom>
          <a:noFill/>
        </p:spPr>
        <p:txBody>
          <a:bodyPr wrap="square" rtlCol="0">
            <a:spAutoFit/>
          </a:bodyPr>
          <a:lstStyle/>
          <a:p>
            <a:r>
              <a:rPr lang="zh-CN" altLang="en-US" dirty="0" smtClean="0">
                <a:solidFill>
                  <a:srgbClr val="0070C0"/>
                </a:solidFill>
              </a:rPr>
              <a:t>网络层</a:t>
            </a:r>
            <a:endParaRPr lang="zh-CN" altLang="en-US" dirty="0">
              <a:solidFill>
                <a:srgbClr val="0070C0"/>
              </a:solidFill>
            </a:endParaRPr>
          </a:p>
        </p:txBody>
      </p:sp>
      <p:sp>
        <p:nvSpPr>
          <p:cNvPr id="22" name="矩形 21"/>
          <p:cNvSpPr/>
          <p:nvPr/>
        </p:nvSpPr>
        <p:spPr>
          <a:xfrm>
            <a:off x="1214414" y="5286388"/>
            <a:ext cx="4214842" cy="9286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矩形 22"/>
          <p:cNvSpPr/>
          <p:nvPr/>
        </p:nvSpPr>
        <p:spPr>
          <a:xfrm>
            <a:off x="1500166" y="5500702"/>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ARP</a:t>
            </a:r>
            <a:endParaRPr lang="zh-CN" altLang="en-US" sz="1400" dirty="0"/>
          </a:p>
        </p:txBody>
      </p:sp>
      <p:sp>
        <p:nvSpPr>
          <p:cNvPr id="24" name="矩形 23"/>
          <p:cNvSpPr/>
          <p:nvPr/>
        </p:nvSpPr>
        <p:spPr>
          <a:xfrm>
            <a:off x="2857488" y="5500702"/>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硬件接口</a:t>
            </a:r>
            <a:endParaRPr lang="zh-CN" altLang="en-US" sz="1400" dirty="0"/>
          </a:p>
        </p:txBody>
      </p:sp>
      <p:sp>
        <p:nvSpPr>
          <p:cNvPr id="25" name="矩形 24"/>
          <p:cNvSpPr/>
          <p:nvPr/>
        </p:nvSpPr>
        <p:spPr>
          <a:xfrm>
            <a:off x="4214810" y="5500702"/>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RARP</a:t>
            </a:r>
            <a:endParaRPr lang="zh-CN" altLang="en-US" sz="1400" dirty="0"/>
          </a:p>
        </p:txBody>
      </p:sp>
      <p:sp>
        <p:nvSpPr>
          <p:cNvPr id="26" name="TextBox 25"/>
          <p:cNvSpPr txBox="1"/>
          <p:nvPr/>
        </p:nvSpPr>
        <p:spPr>
          <a:xfrm>
            <a:off x="5572132" y="5572140"/>
            <a:ext cx="1071570" cy="369332"/>
          </a:xfrm>
          <a:prstGeom prst="rect">
            <a:avLst/>
          </a:prstGeom>
          <a:noFill/>
        </p:spPr>
        <p:txBody>
          <a:bodyPr wrap="square" rtlCol="0">
            <a:spAutoFit/>
          </a:bodyPr>
          <a:lstStyle/>
          <a:p>
            <a:r>
              <a:rPr lang="zh-CN" altLang="en-US" dirty="0" smtClean="0">
                <a:solidFill>
                  <a:srgbClr val="0070C0"/>
                </a:solidFill>
              </a:rPr>
              <a:t>链路层</a:t>
            </a:r>
            <a:endParaRPr lang="zh-CN" altLang="en-US" dirty="0">
              <a:solidFill>
                <a:srgbClr val="0070C0"/>
              </a:solidFill>
            </a:endParaRPr>
          </a:p>
        </p:txBody>
      </p:sp>
      <p:cxnSp>
        <p:nvCxnSpPr>
          <p:cNvPr id="28" name="直接箭头连接符 27"/>
          <p:cNvCxnSpPr>
            <a:stCxn id="7" idx="2"/>
            <a:endCxn id="14" idx="0"/>
          </p:cNvCxnSpPr>
          <p:nvPr/>
        </p:nvCxnSpPr>
        <p:spPr>
          <a:xfrm rot="16200000" flipH="1">
            <a:off x="2321703" y="2393149"/>
            <a:ext cx="857256" cy="714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9" idx="2"/>
            <a:endCxn id="15" idx="0"/>
          </p:cNvCxnSpPr>
          <p:nvPr/>
        </p:nvCxnSpPr>
        <p:spPr>
          <a:xfrm rot="5400000">
            <a:off x="4000496" y="2143116"/>
            <a:ext cx="857256" cy="5715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2"/>
            <a:endCxn id="19" idx="0"/>
          </p:cNvCxnSpPr>
          <p:nvPr/>
        </p:nvCxnSpPr>
        <p:spPr>
          <a:xfrm rot="5400000">
            <a:off x="2393141" y="2821777"/>
            <a:ext cx="2143140" cy="5000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4" idx="2"/>
            <a:endCxn id="19" idx="0"/>
          </p:cNvCxnSpPr>
          <p:nvPr/>
        </p:nvCxnSpPr>
        <p:spPr>
          <a:xfrm rot="16200000" flipH="1">
            <a:off x="2607455" y="3536157"/>
            <a:ext cx="785818" cy="4286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5" idx="2"/>
            <a:endCxn id="19" idx="0"/>
          </p:cNvCxnSpPr>
          <p:nvPr/>
        </p:nvCxnSpPr>
        <p:spPr>
          <a:xfrm rot="5400000">
            <a:off x="3286116" y="3286124"/>
            <a:ext cx="785818" cy="928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 idx="2"/>
            <a:endCxn id="18" idx="0"/>
          </p:cNvCxnSpPr>
          <p:nvPr/>
        </p:nvCxnSpPr>
        <p:spPr>
          <a:xfrm rot="16200000" flipH="1">
            <a:off x="714348" y="3000372"/>
            <a:ext cx="2143140" cy="1428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8" idx="3"/>
            <a:endCxn id="19" idx="1"/>
          </p:cNvCxnSpPr>
          <p:nvPr/>
        </p:nvCxnSpPr>
        <p:spPr>
          <a:xfrm>
            <a:off x="2214546" y="4393413"/>
            <a:ext cx="64294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9" idx="3"/>
            <a:endCxn id="20" idx="1"/>
          </p:cNvCxnSpPr>
          <p:nvPr/>
        </p:nvCxnSpPr>
        <p:spPr>
          <a:xfrm>
            <a:off x="3571868" y="4393413"/>
            <a:ext cx="64294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9" idx="2"/>
            <a:endCxn id="24" idx="0"/>
          </p:cNvCxnSpPr>
          <p:nvPr/>
        </p:nvCxnSpPr>
        <p:spPr>
          <a:xfrm rot="5400000">
            <a:off x="2786050" y="5072074"/>
            <a:ext cx="8572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23" idx="3"/>
            <a:endCxn id="24" idx="1"/>
          </p:cNvCxnSpPr>
          <p:nvPr/>
        </p:nvCxnSpPr>
        <p:spPr>
          <a:xfrm>
            <a:off x="2214546" y="5750735"/>
            <a:ext cx="64294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4" idx="3"/>
            <a:endCxn id="25" idx="1"/>
          </p:cNvCxnSpPr>
          <p:nvPr/>
        </p:nvCxnSpPr>
        <p:spPr>
          <a:xfrm>
            <a:off x="3571868" y="5750735"/>
            <a:ext cx="64294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86808" cy="4801314"/>
          </a:xfrm>
          <a:prstGeom prst="rect">
            <a:avLst/>
          </a:prstGeom>
          <a:noFill/>
        </p:spPr>
        <p:txBody>
          <a:bodyPr wrap="square" rtlCol="0">
            <a:spAutoFit/>
          </a:bodyPr>
          <a:lstStyle/>
          <a:p>
            <a:r>
              <a:rPr lang="zh-CN" altLang="en-US" dirty="0" smtClean="0"/>
              <a:t>端口号，不是说一个真正存在的实体，或者说在网卡上有个端口啥的。其实端口号就是一个简单的数字标识，用于区分不同的应用程序，有点类似于应用程序的</a:t>
            </a:r>
            <a:r>
              <a:rPr lang="en-US" altLang="zh-CN" dirty="0" smtClean="0"/>
              <a:t>ID</a:t>
            </a:r>
            <a:r>
              <a:rPr lang="zh-CN" altLang="en-US" dirty="0" smtClean="0"/>
              <a:t>，因为网络数据到达了一个主机上边，怎么知道这个数据是给哪个应用程序的呢，这时候端口号就起作用了。前面已经指出过， </a:t>
            </a:r>
            <a:r>
              <a:rPr lang="en-US" altLang="zh-CN" dirty="0" smtClean="0"/>
              <a:t>TCP</a:t>
            </a:r>
            <a:r>
              <a:rPr lang="zh-CN" altLang="en-US" dirty="0" smtClean="0"/>
              <a:t>和</a:t>
            </a:r>
            <a:r>
              <a:rPr lang="en-US" altLang="zh-CN" dirty="0" smtClean="0"/>
              <a:t>UDP</a:t>
            </a:r>
            <a:r>
              <a:rPr lang="zh-CN" altLang="en-US" dirty="0" smtClean="0"/>
              <a:t>采用</a:t>
            </a:r>
            <a:r>
              <a:rPr lang="en-US" altLang="zh-CN" dirty="0" smtClean="0"/>
              <a:t>16bit</a:t>
            </a:r>
            <a:r>
              <a:rPr lang="zh-CN" altLang="en-US" dirty="0" smtClean="0"/>
              <a:t>的端口号来识别应用程序。那么这些端口号是如何选择的呢？服务器一般都是通过知名端口号来识别的。例如，对于每个</a:t>
            </a:r>
            <a:r>
              <a:rPr lang="en-US" altLang="zh-CN" dirty="0" smtClean="0"/>
              <a:t>TCP/IP</a:t>
            </a:r>
            <a:r>
              <a:rPr lang="zh-CN" altLang="en-US" dirty="0" smtClean="0"/>
              <a:t>实现来说，</a:t>
            </a:r>
            <a:r>
              <a:rPr lang="en-US" altLang="zh-CN" dirty="0" smtClean="0"/>
              <a:t>FTP</a:t>
            </a:r>
            <a:r>
              <a:rPr lang="zh-CN" altLang="en-US" dirty="0" smtClean="0"/>
              <a:t>服务器的</a:t>
            </a:r>
            <a:r>
              <a:rPr lang="en-US" altLang="zh-CN" dirty="0" smtClean="0"/>
              <a:t>TCP</a:t>
            </a:r>
            <a:r>
              <a:rPr lang="zh-CN" altLang="en-US" dirty="0" smtClean="0"/>
              <a:t>端口号都是</a:t>
            </a:r>
            <a:r>
              <a:rPr lang="en-US" altLang="zh-CN" dirty="0" smtClean="0"/>
              <a:t>2 1</a:t>
            </a:r>
            <a:r>
              <a:rPr lang="zh-CN" altLang="en-US" dirty="0" smtClean="0"/>
              <a:t>，每个</a:t>
            </a:r>
            <a:r>
              <a:rPr lang="en-US" altLang="zh-CN" dirty="0" smtClean="0"/>
              <a:t>Telnet</a:t>
            </a:r>
            <a:r>
              <a:rPr lang="zh-CN" altLang="en-US" dirty="0" smtClean="0"/>
              <a:t>服务器的</a:t>
            </a:r>
            <a:r>
              <a:rPr lang="en-US" altLang="zh-CN" dirty="0" smtClean="0"/>
              <a:t>TCP</a:t>
            </a:r>
            <a:r>
              <a:rPr lang="zh-CN" altLang="en-US" dirty="0" smtClean="0"/>
              <a:t>端口号都是</a:t>
            </a:r>
            <a:r>
              <a:rPr lang="en-US" altLang="zh-CN" dirty="0" smtClean="0"/>
              <a:t>2 3</a:t>
            </a:r>
            <a:r>
              <a:rPr lang="zh-CN" altLang="en-US" dirty="0" smtClean="0"/>
              <a:t>，每个</a:t>
            </a:r>
            <a:r>
              <a:rPr lang="en-US" altLang="zh-CN" dirty="0" smtClean="0"/>
              <a:t>TFTP (</a:t>
            </a:r>
            <a:r>
              <a:rPr lang="zh-CN" altLang="en-US" dirty="0" smtClean="0"/>
              <a:t>简单文件传送</a:t>
            </a:r>
            <a:r>
              <a:rPr lang="en-US" altLang="zh-CN" dirty="0" smtClean="0"/>
              <a:t>)</a:t>
            </a:r>
            <a:r>
              <a:rPr lang="zh-CN" altLang="en-US" dirty="0" smtClean="0"/>
              <a:t>服务器的</a:t>
            </a:r>
            <a:r>
              <a:rPr lang="en-US" altLang="zh-CN" dirty="0" smtClean="0"/>
              <a:t>UDP</a:t>
            </a:r>
            <a:r>
              <a:rPr lang="zh-CN" altLang="en-US" dirty="0" smtClean="0"/>
              <a:t>端口号都是</a:t>
            </a:r>
            <a:r>
              <a:rPr lang="en-US" altLang="zh-CN" dirty="0" smtClean="0"/>
              <a:t>69</a:t>
            </a:r>
            <a:r>
              <a:rPr lang="zh-CN" altLang="en-US" dirty="0" smtClean="0"/>
              <a:t>。</a:t>
            </a:r>
          </a:p>
          <a:p>
            <a:r>
              <a:rPr lang="zh-CN" altLang="en-US" dirty="0" smtClean="0"/>
              <a:t>客户端通常对它所使用的端口号并不关心，只需保证该端口号在本机上是唯一的就可以了。客户端口号又称作临时端口号（即存在时间很短暂）。这是因为它通常只是在用户运行该客户程序时才存在，而服务器则只要主机开着的，其服务就运行</a:t>
            </a:r>
            <a:r>
              <a:rPr lang="zh-CN" altLang="en-US" dirty="0" smtClean="0"/>
              <a:t>。</a:t>
            </a:r>
            <a:endParaRPr lang="en-US" altLang="zh-CN" dirty="0" smtClean="0"/>
          </a:p>
          <a:p>
            <a:r>
              <a:rPr lang="zh-CN" altLang="en-US" dirty="0" smtClean="0"/>
              <a:t>同一个</a:t>
            </a:r>
            <a:r>
              <a:rPr lang="en-US" altLang="zh-CN" dirty="0" smtClean="0"/>
              <a:t>HTML</a:t>
            </a:r>
            <a:r>
              <a:rPr lang="zh-CN" altLang="en-US" dirty="0" smtClean="0"/>
              <a:t>页面，从服务器端发送到客户端浏览器，首先是根据</a:t>
            </a:r>
            <a:r>
              <a:rPr lang="en-US" altLang="zh-CN" dirty="0" smtClean="0"/>
              <a:t>HTTP</a:t>
            </a:r>
            <a:r>
              <a:rPr lang="zh-CN" altLang="en-US" dirty="0" smtClean="0"/>
              <a:t>协议，组装字符串，组装成一次请求回复，这个回复的字符串包括</a:t>
            </a:r>
            <a:r>
              <a:rPr lang="en-US" altLang="zh-CN" dirty="0" smtClean="0"/>
              <a:t>header</a:t>
            </a:r>
            <a:r>
              <a:rPr lang="zh-CN" altLang="en-US" dirty="0" smtClean="0"/>
              <a:t>，</a:t>
            </a:r>
            <a:r>
              <a:rPr lang="en-US" altLang="zh-CN" dirty="0" smtClean="0"/>
              <a:t>body</a:t>
            </a:r>
            <a:r>
              <a:rPr lang="zh-CN" altLang="en-US" dirty="0" smtClean="0"/>
              <a:t>等。然后这个字符串会被转成二进制数据，然后给</a:t>
            </a:r>
            <a:r>
              <a:rPr lang="en-US" altLang="zh-CN" dirty="0" smtClean="0"/>
              <a:t>TCP</a:t>
            </a:r>
            <a:r>
              <a:rPr lang="zh-CN" altLang="en-US" dirty="0" smtClean="0"/>
              <a:t>层去分解，然后</a:t>
            </a:r>
            <a:r>
              <a:rPr lang="en-US" altLang="zh-CN" dirty="0" smtClean="0"/>
              <a:t>TCP</a:t>
            </a:r>
            <a:r>
              <a:rPr lang="zh-CN" altLang="en-US" dirty="0" smtClean="0"/>
              <a:t>层交给</a:t>
            </a:r>
            <a:r>
              <a:rPr lang="en-US" altLang="zh-CN" dirty="0" smtClean="0"/>
              <a:t>IP</a:t>
            </a:r>
            <a:r>
              <a:rPr lang="zh-CN" altLang="en-US" dirty="0" smtClean="0"/>
              <a:t>层，拆解成多个</a:t>
            </a:r>
            <a:r>
              <a:rPr lang="en-US" altLang="zh-CN" dirty="0" smtClean="0"/>
              <a:t>IP</a:t>
            </a:r>
            <a:r>
              <a:rPr lang="zh-CN" altLang="en-US" dirty="0" smtClean="0"/>
              <a:t>数据包。这时候这些包是无序的，不一定哪个包先到达。最终这些包再组成文件，如</a:t>
            </a:r>
            <a:r>
              <a:rPr lang="en-US" altLang="zh-CN" dirty="0" err="1" smtClean="0"/>
              <a:t>img,css,js</a:t>
            </a:r>
            <a:r>
              <a:rPr lang="zh-CN" altLang="en-US" dirty="0" smtClean="0"/>
              <a:t>文件。这就是为什么图片渲染出来的顺序不一样</a:t>
            </a:r>
            <a:r>
              <a:rPr lang="zh-CN" altLang="en-US" dirty="0" smtClean="0"/>
              <a:t>。</a:t>
            </a:r>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072494" cy="2585323"/>
          </a:xfrm>
          <a:prstGeom prst="rect">
            <a:avLst/>
          </a:prstGeom>
          <a:noFill/>
        </p:spPr>
        <p:txBody>
          <a:bodyPr wrap="square" rtlCol="0">
            <a:spAutoFit/>
          </a:bodyPr>
          <a:lstStyle/>
          <a:p>
            <a:r>
              <a:rPr lang="en-US" altLang="zh-CN" dirty="0" smtClean="0"/>
              <a:t>IP</a:t>
            </a:r>
            <a:r>
              <a:rPr lang="zh-CN" altLang="en-US" dirty="0" smtClean="0"/>
              <a:t>层的下一层是数据链路层，我们也可以理解为以太网层或者令牌网。当一台主机把以太网数据帧发送到位于同一局域网上的另一台主机时，是根据</a:t>
            </a:r>
            <a:r>
              <a:rPr lang="en-US" altLang="zh-CN" dirty="0" smtClean="0"/>
              <a:t>48bit</a:t>
            </a:r>
            <a:r>
              <a:rPr lang="zh-CN" altLang="en-US" dirty="0" smtClean="0"/>
              <a:t>的以太网地址来确定目的接口的。设备驱动程序从不检查</a:t>
            </a:r>
            <a:r>
              <a:rPr lang="en-US" altLang="zh-CN" dirty="0" smtClean="0"/>
              <a:t>IP</a:t>
            </a:r>
            <a:r>
              <a:rPr lang="zh-CN" altLang="en-US" dirty="0" smtClean="0"/>
              <a:t>数据报中的目的</a:t>
            </a:r>
            <a:r>
              <a:rPr lang="en-US" altLang="zh-CN" dirty="0" smtClean="0"/>
              <a:t>IP</a:t>
            </a:r>
            <a:r>
              <a:rPr lang="zh-CN" altLang="en-US" dirty="0" smtClean="0"/>
              <a:t>地址。</a:t>
            </a:r>
            <a:r>
              <a:rPr lang="en-US" altLang="zh-CN" dirty="0" smtClean="0"/>
              <a:t>ARP</a:t>
            </a:r>
            <a:r>
              <a:rPr lang="zh-CN" altLang="en-US" dirty="0" smtClean="0"/>
              <a:t>为</a:t>
            </a:r>
            <a:r>
              <a:rPr lang="en-US" altLang="zh-CN" dirty="0" smtClean="0"/>
              <a:t>IP</a:t>
            </a:r>
            <a:r>
              <a:rPr lang="zh-CN" altLang="en-US" dirty="0" smtClean="0"/>
              <a:t>地址到对应的硬件地址之间提供动态映射。我们之所以用动态这个词是因为这个过程是自动完成的，一般应用程序用户或系统管理员不必关心</a:t>
            </a:r>
            <a:r>
              <a:rPr lang="zh-CN" altLang="en-US" dirty="0" smtClean="0"/>
              <a:t>。</a:t>
            </a:r>
            <a:r>
              <a:rPr lang="zh-CN" altLang="en-US" dirty="0" smtClean="0"/>
              <a:t>在硬件层次上进行的数据帧交换必须有正确的接口地址。但是，</a:t>
            </a:r>
            <a:r>
              <a:rPr lang="en-US" altLang="zh-CN" dirty="0" smtClean="0"/>
              <a:t>TCP/IP</a:t>
            </a:r>
            <a:r>
              <a:rPr lang="zh-CN" altLang="en-US" dirty="0" smtClean="0"/>
              <a:t>有自己的地址：</a:t>
            </a:r>
            <a:r>
              <a:rPr lang="en-US" altLang="zh-CN" dirty="0" smtClean="0"/>
              <a:t>32 bit</a:t>
            </a:r>
            <a:r>
              <a:rPr lang="zh-CN" altLang="en-US" dirty="0" smtClean="0"/>
              <a:t>的</a:t>
            </a:r>
            <a:r>
              <a:rPr lang="en-US" altLang="zh-CN" dirty="0" smtClean="0"/>
              <a:t>IP</a:t>
            </a:r>
            <a:r>
              <a:rPr lang="zh-CN" altLang="en-US" dirty="0" smtClean="0"/>
              <a:t>地址。知道主机的</a:t>
            </a:r>
            <a:r>
              <a:rPr lang="en-US" altLang="zh-CN" dirty="0" smtClean="0"/>
              <a:t>IP</a:t>
            </a:r>
            <a:r>
              <a:rPr lang="zh-CN" altLang="en-US" dirty="0" smtClean="0"/>
              <a:t>地址并不能让内核发送一帧数据给主机。内核（如以太网驱动程序）必须知道目的端的硬件地址才能发送数据。</a:t>
            </a:r>
            <a:r>
              <a:rPr lang="en-US" altLang="zh-CN" dirty="0" smtClean="0"/>
              <a:t>ARP</a:t>
            </a:r>
            <a:r>
              <a:rPr lang="zh-CN" altLang="en-US" dirty="0" smtClean="0"/>
              <a:t>的功能是在</a:t>
            </a:r>
            <a:r>
              <a:rPr lang="en-US" altLang="zh-CN" dirty="0" smtClean="0"/>
              <a:t>32bit</a:t>
            </a:r>
            <a:r>
              <a:rPr lang="zh-CN" altLang="en-US" dirty="0" smtClean="0"/>
              <a:t>的</a:t>
            </a:r>
            <a:r>
              <a:rPr lang="en-US" altLang="zh-CN" dirty="0" smtClean="0"/>
              <a:t>IP</a:t>
            </a:r>
            <a:r>
              <a:rPr lang="zh-CN" altLang="en-US" dirty="0" smtClean="0"/>
              <a:t>地址和采用不同网络技术的硬件地址之间提供动态映射。</a:t>
            </a:r>
            <a:endParaRPr lang="zh-CN" altLang="en-US" dirty="0"/>
          </a:p>
        </p:txBody>
      </p:sp>
      <p:sp>
        <p:nvSpPr>
          <p:cNvPr id="3" name="TextBox 2"/>
          <p:cNvSpPr txBox="1"/>
          <p:nvPr/>
        </p:nvSpPr>
        <p:spPr>
          <a:xfrm>
            <a:off x="500034" y="3000372"/>
            <a:ext cx="8072494" cy="2585323"/>
          </a:xfrm>
          <a:prstGeom prst="rect">
            <a:avLst/>
          </a:prstGeom>
          <a:noFill/>
        </p:spPr>
        <p:txBody>
          <a:bodyPr wrap="square" rtlCol="0">
            <a:spAutoFit/>
          </a:bodyPr>
          <a:lstStyle/>
          <a:p>
            <a:r>
              <a:rPr lang="zh-CN" altLang="en-US" dirty="0" smtClean="0"/>
              <a:t>以前有个疑问，就是总觉得进行</a:t>
            </a:r>
            <a:r>
              <a:rPr lang="en-US" altLang="zh-CN" dirty="0" smtClean="0"/>
              <a:t>TCP</a:t>
            </a:r>
            <a:r>
              <a:rPr lang="zh-CN" altLang="en-US" dirty="0" smtClean="0"/>
              <a:t>通信的</a:t>
            </a:r>
            <a:r>
              <a:rPr lang="en-US" altLang="zh-CN" dirty="0" smtClean="0"/>
              <a:t>A</a:t>
            </a:r>
            <a:r>
              <a:rPr lang="zh-CN" altLang="en-US" dirty="0" smtClean="0"/>
              <a:t>与</a:t>
            </a:r>
            <a:r>
              <a:rPr lang="en-US" altLang="zh-CN" dirty="0" smtClean="0"/>
              <a:t>B</a:t>
            </a:r>
            <a:r>
              <a:rPr lang="zh-CN" altLang="en-US" dirty="0" smtClean="0"/>
              <a:t>之间有个管道。如果</a:t>
            </a:r>
            <a:r>
              <a:rPr lang="en-US" altLang="zh-CN" dirty="0" smtClean="0"/>
              <a:t>A</a:t>
            </a:r>
            <a:r>
              <a:rPr lang="zh-CN" altLang="en-US" dirty="0" smtClean="0"/>
              <a:t>在发消息的时候，</a:t>
            </a:r>
            <a:r>
              <a:rPr lang="en-US" altLang="zh-CN" dirty="0" smtClean="0"/>
              <a:t>B</a:t>
            </a:r>
            <a:r>
              <a:rPr lang="zh-CN" altLang="en-US" dirty="0" smtClean="0"/>
              <a:t>也发送消息，那么内容在管道之中不就冲突了么。但是这种想法是错误的。</a:t>
            </a:r>
            <a:r>
              <a:rPr lang="en-US" altLang="zh-CN" dirty="0" smtClean="0"/>
              <a:t>A</a:t>
            </a:r>
            <a:r>
              <a:rPr lang="zh-CN" altLang="en-US" dirty="0" smtClean="0"/>
              <a:t>与</a:t>
            </a:r>
            <a:r>
              <a:rPr lang="en-US" altLang="zh-CN" dirty="0" smtClean="0"/>
              <a:t>B</a:t>
            </a:r>
            <a:r>
              <a:rPr lang="zh-CN" altLang="en-US" dirty="0" smtClean="0"/>
              <a:t>之间根本没有管道，是通过</a:t>
            </a:r>
            <a:r>
              <a:rPr lang="en-US" altLang="zh-CN" dirty="0" smtClean="0"/>
              <a:t>IP</a:t>
            </a:r>
            <a:r>
              <a:rPr lang="zh-CN" altLang="en-US" dirty="0" smtClean="0"/>
              <a:t>层这种路由方式来进行数据包的转换的，发送方与接收方根本都没有指定的路线。发送与接收都是在不同的缓冲区，一般发消息的一方会在发送的内容中添加一个标识符，告诉接收方这次这一批的数据发送完了，你去处理吧，处理完了给我个回复。</a:t>
            </a:r>
          </a:p>
          <a:p>
            <a:r>
              <a:rPr lang="zh-CN" altLang="en-US" dirty="0" smtClean="0"/>
              <a:t>当我们写代码的时候，有个读取网络数据的</a:t>
            </a:r>
            <a:r>
              <a:rPr lang="en-US" altLang="zh-CN" dirty="0" smtClean="0"/>
              <a:t>read</a:t>
            </a:r>
            <a:r>
              <a:rPr lang="zh-CN" altLang="en-US" dirty="0" smtClean="0"/>
              <a:t>方法，以前我一直以为是去网络上都数据。这是错误的，这个</a:t>
            </a:r>
            <a:r>
              <a:rPr lang="en-US" altLang="zh-CN" dirty="0" smtClean="0"/>
              <a:t>read</a:t>
            </a:r>
            <a:r>
              <a:rPr lang="zh-CN" altLang="en-US" dirty="0" smtClean="0"/>
              <a:t>呢，就是去从缓冲区读取已经被操作系统或者网卡拆箱并且还原了的数据，把这个数据读取到程序的内存中。</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358246" cy="3139321"/>
          </a:xfrm>
          <a:prstGeom prst="rect">
            <a:avLst/>
          </a:prstGeom>
          <a:noFill/>
        </p:spPr>
        <p:txBody>
          <a:bodyPr wrap="square" rtlCol="0">
            <a:spAutoFit/>
          </a:bodyPr>
          <a:lstStyle/>
          <a:p>
            <a:r>
              <a:rPr lang="zh-CN" altLang="en-US" dirty="0" smtClean="0"/>
              <a:t>这里并不是说要占用很多的互联网上的带宽，这里的花销主要是指电脑上的资源消耗。建立</a:t>
            </a:r>
            <a:r>
              <a:rPr lang="en-US" altLang="zh-CN" dirty="0" smtClean="0"/>
              <a:t>TCP</a:t>
            </a:r>
            <a:r>
              <a:rPr lang="zh-CN" altLang="en-US" dirty="0" smtClean="0"/>
              <a:t>连接的时候，电脑要做很多的准备工作，建立相应的缓冲区域，根据端口号建立存储区域，还有就是</a:t>
            </a:r>
            <a:r>
              <a:rPr lang="en-US" altLang="zh-CN" dirty="0" smtClean="0"/>
              <a:t>IP</a:t>
            </a:r>
            <a:r>
              <a:rPr lang="zh-CN" altLang="en-US" dirty="0" smtClean="0"/>
              <a:t>是不可靠的，</a:t>
            </a:r>
            <a:r>
              <a:rPr lang="en-US" altLang="zh-CN" dirty="0" smtClean="0"/>
              <a:t>TCP</a:t>
            </a:r>
            <a:r>
              <a:rPr lang="zh-CN" altLang="en-US" dirty="0" smtClean="0"/>
              <a:t>要想办法找出空间来存储一些额外的东西来保证可靠性，这都是开销。</a:t>
            </a:r>
          </a:p>
          <a:p>
            <a:r>
              <a:rPr lang="zh-CN" altLang="en-US" dirty="0" smtClean="0"/>
              <a:t>还是那句话，建立</a:t>
            </a:r>
            <a:r>
              <a:rPr lang="en-US" altLang="zh-CN" dirty="0" smtClean="0"/>
              <a:t>TCP</a:t>
            </a:r>
            <a:r>
              <a:rPr lang="zh-CN" altLang="en-US" dirty="0" smtClean="0"/>
              <a:t>通道，其实根本没有通道，走的是</a:t>
            </a:r>
            <a:r>
              <a:rPr lang="en-US" altLang="zh-CN" dirty="0" smtClean="0"/>
              <a:t>IP</a:t>
            </a:r>
            <a:r>
              <a:rPr lang="zh-CN" altLang="en-US" dirty="0" smtClean="0"/>
              <a:t>路由，建立通道主要是在电脑内存上开辟出相应的空间。</a:t>
            </a:r>
            <a:r>
              <a:rPr lang="en-US" altLang="zh-CN" dirty="0" smtClean="0"/>
              <a:t>TCP</a:t>
            </a:r>
            <a:r>
              <a:rPr lang="zh-CN" altLang="en-US" dirty="0" smtClean="0"/>
              <a:t>连接一直存在，说明那块相应的缓存区域一直没有被回收。</a:t>
            </a:r>
          </a:p>
          <a:p>
            <a:r>
              <a:rPr lang="en-US" altLang="zh-CN" dirty="0" smtClean="0"/>
              <a:t>A</a:t>
            </a:r>
            <a:r>
              <a:rPr lang="zh-CN" altLang="en-US" dirty="0" smtClean="0"/>
              <a:t>与</a:t>
            </a:r>
            <a:r>
              <a:rPr lang="en-US" altLang="zh-CN" dirty="0" smtClean="0"/>
              <a:t>B</a:t>
            </a:r>
            <a:r>
              <a:rPr lang="zh-CN" altLang="en-US" dirty="0" smtClean="0"/>
              <a:t>之间是怎么建立起</a:t>
            </a:r>
            <a:r>
              <a:rPr lang="en-US" altLang="zh-CN" dirty="0" smtClean="0"/>
              <a:t>TCP</a:t>
            </a:r>
            <a:r>
              <a:rPr lang="zh-CN" altLang="en-US" dirty="0" smtClean="0"/>
              <a:t>连接的？</a:t>
            </a:r>
          </a:p>
          <a:p>
            <a:r>
              <a:rPr lang="zh-CN" altLang="en-US" dirty="0" smtClean="0"/>
              <a:t>这个就涉及到了</a:t>
            </a:r>
            <a:r>
              <a:rPr lang="en-US" altLang="zh-CN" dirty="0" smtClean="0"/>
              <a:t>3</a:t>
            </a:r>
            <a:r>
              <a:rPr lang="zh-CN" altLang="en-US" dirty="0" smtClean="0"/>
              <a:t>次握手机制。因为</a:t>
            </a:r>
            <a:r>
              <a:rPr lang="en-US" altLang="zh-CN" dirty="0" smtClean="0"/>
              <a:t>B</a:t>
            </a:r>
            <a:r>
              <a:rPr lang="zh-CN" altLang="en-US" dirty="0" smtClean="0"/>
              <a:t>机器上有程序在时刻监视着所有的</a:t>
            </a:r>
            <a:r>
              <a:rPr lang="en-US" altLang="zh-CN" dirty="0" smtClean="0"/>
              <a:t>IP</a:t>
            </a:r>
            <a:r>
              <a:rPr lang="zh-CN" altLang="en-US" dirty="0" smtClean="0"/>
              <a:t>数据包，一旦检测到数据包中含有</a:t>
            </a:r>
            <a:r>
              <a:rPr lang="en-US" altLang="zh-CN" dirty="0" smtClean="0"/>
              <a:t>3</a:t>
            </a:r>
            <a:r>
              <a:rPr lang="zh-CN" altLang="en-US" dirty="0" smtClean="0"/>
              <a:t>次握手的内容，便会打开一个连接，然后通过身份验证等机制，最终建立起</a:t>
            </a:r>
            <a:r>
              <a:rPr lang="en-US" altLang="zh-CN" dirty="0" smtClean="0"/>
              <a:t>TCP</a:t>
            </a:r>
            <a:r>
              <a:rPr lang="zh-CN" altLang="en-US" dirty="0" smtClean="0"/>
              <a:t>连接。</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8001056" cy="5078313"/>
          </a:xfrm>
          <a:prstGeom prst="rect">
            <a:avLst/>
          </a:prstGeom>
          <a:noFill/>
        </p:spPr>
        <p:txBody>
          <a:bodyPr wrap="square" rtlCol="0">
            <a:spAutoFit/>
          </a:bodyPr>
          <a:lstStyle/>
          <a:p>
            <a:r>
              <a:rPr lang="zh-CN" altLang="en-US" dirty="0" smtClean="0">
                <a:solidFill>
                  <a:schemeClr val="accent2"/>
                </a:solidFill>
              </a:rPr>
              <a:t>其中应用层包括</a:t>
            </a:r>
            <a:r>
              <a:rPr lang="en-US" altLang="zh-CN" dirty="0" smtClean="0">
                <a:solidFill>
                  <a:schemeClr val="accent2"/>
                </a:solidFill>
              </a:rPr>
              <a:t>:</a:t>
            </a:r>
          </a:p>
          <a:p>
            <a:r>
              <a:rPr lang="zh-CN" altLang="en-US" dirty="0" smtClean="0">
                <a:solidFill>
                  <a:schemeClr val="accent2"/>
                </a:solidFill>
              </a:rPr>
              <a:t>超文本传输协议</a:t>
            </a:r>
            <a:r>
              <a:rPr lang="en-US" altLang="zh-CN" dirty="0" smtClean="0">
                <a:solidFill>
                  <a:schemeClr val="accent2"/>
                </a:solidFill>
              </a:rPr>
              <a:t>(HTTP):</a:t>
            </a:r>
            <a:r>
              <a:rPr lang="zh-CN" altLang="en-US" dirty="0" smtClean="0">
                <a:solidFill>
                  <a:schemeClr val="accent2"/>
                </a:solidFill>
              </a:rPr>
              <a:t>万维网的基本协议</a:t>
            </a:r>
            <a:r>
              <a:rPr lang="en-US" altLang="zh-CN" dirty="0" smtClean="0">
                <a:solidFill>
                  <a:schemeClr val="accent2"/>
                </a:solidFill>
              </a:rPr>
              <a:t>.   </a:t>
            </a:r>
            <a:r>
              <a:rPr lang="zh-CN" altLang="en-US" dirty="0" smtClean="0">
                <a:solidFill>
                  <a:schemeClr val="accent2"/>
                </a:solidFill>
              </a:rPr>
              <a:t/>
            </a:r>
            <a:br>
              <a:rPr lang="zh-CN" altLang="en-US" dirty="0" smtClean="0">
                <a:solidFill>
                  <a:schemeClr val="accent2"/>
                </a:solidFill>
              </a:rPr>
            </a:br>
            <a:r>
              <a:rPr lang="zh-CN" altLang="en-US" dirty="0" smtClean="0">
                <a:solidFill>
                  <a:schemeClr val="accent2"/>
                </a:solidFill>
              </a:rPr>
              <a:t>文件传输</a:t>
            </a:r>
            <a:r>
              <a:rPr lang="en-US" altLang="zh-CN" dirty="0" smtClean="0">
                <a:solidFill>
                  <a:schemeClr val="accent2"/>
                </a:solidFill>
              </a:rPr>
              <a:t>(TFTP</a:t>
            </a:r>
            <a:r>
              <a:rPr lang="zh-CN" altLang="en-US" dirty="0" smtClean="0">
                <a:solidFill>
                  <a:schemeClr val="accent2"/>
                </a:solidFill>
              </a:rPr>
              <a:t>简单文件传输协议</a:t>
            </a:r>
            <a:r>
              <a:rPr lang="en-US" altLang="zh-CN" dirty="0" smtClean="0">
                <a:solidFill>
                  <a:schemeClr val="accent2"/>
                </a:solidFill>
              </a:rPr>
              <a:t>):   </a:t>
            </a:r>
            <a:r>
              <a:rPr lang="zh-CN" altLang="en-US" dirty="0" smtClean="0">
                <a:solidFill>
                  <a:schemeClr val="accent2"/>
                </a:solidFill>
              </a:rPr>
              <a:t/>
            </a:r>
            <a:br>
              <a:rPr lang="zh-CN" altLang="en-US" dirty="0" smtClean="0">
                <a:solidFill>
                  <a:schemeClr val="accent2"/>
                </a:solidFill>
              </a:rPr>
            </a:br>
            <a:r>
              <a:rPr lang="zh-CN" altLang="en-US" dirty="0" smtClean="0">
                <a:solidFill>
                  <a:schemeClr val="accent2"/>
                </a:solidFill>
              </a:rPr>
              <a:t>远程登录</a:t>
            </a:r>
            <a:r>
              <a:rPr lang="en-US" altLang="zh-CN" dirty="0" smtClean="0">
                <a:solidFill>
                  <a:schemeClr val="accent2"/>
                </a:solidFill>
              </a:rPr>
              <a:t>(Telnet),</a:t>
            </a:r>
            <a:r>
              <a:rPr lang="zh-CN" altLang="en-US" dirty="0" smtClean="0">
                <a:solidFill>
                  <a:schemeClr val="accent2"/>
                </a:solidFill>
              </a:rPr>
              <a:t>提供远程访问其它主机功能</a:t>
            </a:r>
            <a:r>
              <a:rPr lang="en-US" altLang="zh-CN" dirty="0" smtClean="0">
                <a:solidFill>
                  <a:schemeClr val="accent2"/>
                </a:solidFill>
              </a:rPr>
              <a:t>,</a:t>
            </a:r>
            <a:r>
              <a:rPr lang="zh-CN" altLang="en-US" dirty="0" smtClean="0">
                <a:solidFill>
                  <a:schemeClr val="accent2"/>
                </a:solidFill>
              </a:rPr>
              <a:t>它允许用户登录     </a:t>
            </a:r>
            <a:br>
              <a:rPr lang="zh-CN" altLang="en-US" dirty="0" smtClean="0">
                <a:solidFill>
                  <a:schemeClr val="accent2"/>
                </a:solidFill>
              </a:rPr>
            </a:br>
            <a:r>
              <a:rPr lang="en-US" altLang="zh-CN" dirty="0" smtClean="0">
                <a:solidFill>
                  <a:schemeClr val="accent2"/>
                </a:solidFill>
              </a:rPr>
              <a:t>internet</a:t>
            </a:r>
            <a:r>
              <a:rPr lang="zh-CN" altLang="en-US" dirty="0" smtClean="0">
                <a:solidFill>
                  <a:schemeClr val="accent2"/>
                </a:solidFill>
              </a:rPr>
              <a:t>主机</a:t>
            </a:r>
            <a:r>
              <a:rPr lang="en-US" altLang="zh-CN" dirty="0" smtClean="0">
                <a:solidFill>
                  <a:schemeClr val="accent2"/>
                </a:solidFill>
              </a:rPr>
              <a:t>,</a:t>
            </a:r>
            <a:r>
              <a:rPr lang="zh-CN" altLang="en-US" dirty="0" smtClean="0">
                <a:solidFill>
                  <a:schemeClr val="accent2"/>
                </a:solidFill>
              </a:rPr>
              <a:t>并在这台主机上执行命令</a:t>
            </a:r>
            <a:r>
              <a:rPr lang="en-US" altLang="zh-CN" dirty="0" smtClean="0">
                <a:solidFill>
                  <a:schemeClr val="accent2"/>
                </a:solidFill>
              </a:rPr>
              <a:t>.    </a:t>
            </a:r>
            <a:r>
              <a:rPr lang="zh-CN" altLang="en-US" dirty="0" smtClean="0">
                <a:solidFill>
                  <a:schemeClr val="accent2"/>
                </a:solidFill>
              </a:rPr>
              <a:t/>
            </a:r>
            <a:br>
              <a:rPr lang="zh-CN" altLang="en-US" dirty="0" smtClean="0">
                <a:solidFill>
                  <a:schemeClr val="accent2"/>
                </a:solidFill>
              </a:rPr>
            </a:br>
            <a:r>
              <a:rPr lang="zh-CN" altLang="en-US" dirty="0" smtClean="0">
                <a:solidFill>
                  <a:schemeClr val="accent2"/>
                </a:solidFill>
              </a:rPr>
              <a:t>网络管理</a:t>
            </a:r>
            <a:r>
              <a:rPr lang="en-US" altLang="zh-CN" dirty="0" smtClean="0">
                <a:solidFill>
                  <a:schemeClr val="accent2"/>
                </a:solidFill>
              </a:rPr>
              <a:t>(SNMP</a:t>
            </a:r>
            <a:r>
              <a:rPr lang="zh-CN" altLang="en-US" dirty="0" smtClean="0">
                <a:solidFill>
                  <a:schemeClr val="accent2"/>
                </a:solidFill>
              </a:rPr>
              <a:t>简单网络管理协议</a:t>
            </a:r>
            <a:r>
              <a:rPr lang="en-US" altLang="zh-CN" dirty="0" smtClean="0">
                <a:solidFill>
                  <a:schemeClr val="accent2"/>
                </a:solidFill>
              </a:rPr>
              <a:t>),</a:t>
            </a:r>
            <a:r>
              <a:rPr lang="zh-CN" altLang="en-US" dirty="0" smtClean="0">
                <a:solidFill>
                  <a:schemeClr val="accent2"/>
                </a:solidFill>
              </a:rPr>
              <a:t>该协议提供了监控网络设备的方法</a:t>
            </a:r>
            <a:r>
              <a:rPr lang="en-US" altLang="zh-CN" dirty="0" smtClean="0">
                <a:solidFill>
                  <a:schemeClr val="accent2"/>
                </a:solidFill>
              </a:rPr>
              <a:t>,</a:t>
            </a:r>
            <a:r>
              <a:rPr lang="zh-CN" altLang="en-US" dirty="0" smtClean="0">
                <a:solidFill>
                  <a:schemeClr val="accent2"/>
                </a:solidFill>
              </a:rPr>
              <a:t>以及配置管理</a:t>
            </a:r>
            <a:r>
              <a:rPr lang="en-US" altLang="zh-CN" dirty="0" smtClean="0">
                <a:solidFill>
                  <a:schemeClr val="accent2"/>
                </a:solidFill>
              </a:rPr>
              <a:t>,</a:t>
            </a:r>
            <a:r>
              <a:rPr lang="zh-CN" altLang="en-US" dirty="0" smtClean="0">
                <a:solidFill>
                  <a:schemeClr val="accent2"/>
                </a:solidFill>
              </a:rPr>
              <a:t>统计信息收集</a:t>
            </a:r>
            <a:r>
              <a:rPr lang="en-US" altLang="zh-CN" dirty="0" smtClean="0">
                <a:solidFill>
                  <a:schemeClr val="accent2"/>
                </a:solidFill>
              </a:rPr>
              <a:t>,</a:t>
            </a:r>
            <a:r>
              <a:rPr lang="zh-CN" altLang="en-US" dirty="0" smtClean="0">
                <a:solidFill>
                  <a:schemeClr val="accent2"/>
                </a:solidFill>
              </a:rPr>
              <a:t>性能管理及安全管理等</a:t>
            </a:r>
            <a:r>
              <a:rPr lang="en-US" altLang="zh-CN" dirty="0" smtClean="0">
                <a:solidFill>
                  <a:schemeClr val="accent2"/>
                </a:solidFill>
              </a:rPr>
              <a:t>.   </a:t>
            </a:r>
            <a:r>
              <a:rPr lang="zh-CN" altLang="en-US" dirty="0" smtClean="0">
                <a:solidFill>
                  <a:schemeClr val="accent2"/>
                </a:solidFill>
              </a:rPr>
              <a:t/>
            </a:r>
            <a:br>
              <a:rPr lang="zh-CN" altLang="en-US" dirty="0" smtClean="0">
                <a:solidFill>
                  <a:schemeClr val="accent2"/>
                </a:solidFill>
              </a:rPr>
            </a:br>
            <a:r>
              <a:rPr lang="zh-CN" altLang="en-US" dirty="0" smtClean="0">
                <a:solidFill>
                  <a:schemeClr val="accent2"/>
                </a:solidFill>
              </a:rPr>
              <a:t>域名系统</a:t>
            </a:r>
            <a:r>
              <a:rPr lang="en-US" altLang="zh-CN" dirty="0" smtClean="0">
                <a:solidFill>
                  <a:schemeClr val="accent2"/>
                </a:solidFill>
              </a:rPr>
              <a:t>(DNS),</a:t>
            </a:r>
            <a:r>
              <a:rPr lang="zh-CN" altLang="en-US" dirty="0" smtClean="0">
                <a:solidFill>
                  <a:schemeClr val="accent2"/>
                </a:solidFill>
              </a:rPr>
              <a:t>该系统用于在</a:t>
            </a:r>
            <a:r>
              <a:rPr lang="en-US" altLang="zh-CN" dirty="0" smtClean="0">
                <a:solidFill>
                  <a:schemeClr val="accent2"/>
                </a:solidFill>
              </a:rPr>
              <a:t>internet</a:t>
            </a:r>
            <a:r>
              <a:rPr lang="zh-CN" altLang="en-US" dirty="0" smtClean="0">
                <a:solidFill>
                  <a:schemeClr val="accent2"/>
                </a:solidFill>
              </a:rPr>
              <a:t>中将域名及其公共广播的网络节点转换成</a:t>
            </a:r>
            <a:r>
              <a:rPr lang="en-US" altLang="zh-CN" dirty="0" smtClean="0">
                <a:solidFill>
                  <a:schemeClr val="accent2"/>
                </a:solidFill>
              </a:rPr>
              <a:t>IP</a:t>
            </a:r>
            <a:r>
              <a:rPr lang="zh-CN" altLang="en-US" dirty="0" smtClean="0">
                <a:solidFill>
                  <a:schemeClr val="accent2"/>
                </a:solidFill>
              </a:rPr>
              <a:t>地址</a:t>
            </a:r>
            <a:r>
              <a:rPr lang="en-US" altLang="zh-CN" dirty="0" smtClean="0">
                <a:solidFill>
                  <a:schemeClr val="accent2"/>
                </a:solidFill>
              </a:rPr>
              <a:t>. </a:t>
            </a:r>
          </a:p>
          <a:p>
            <a:r>
              <a:rPr lang="zh-CN" altLang="en-US" dirty="0" smtClean="0">
                <a:solidFill>
                  <a:schemeClr val="accent2"/>
                </a:solidFill>
              </a:rPr>
              <a:t>其次网络层包括</a:t>
            </a:r>
            <a:r>
              <a:rPr lang="en-US" altLang="zh-CN" dirty="0" smtClean="0">
                <a:solidFill>
                  <a:schemeClr val="accent2"/>
                </a:solidFill>
              </a:rPr>
              <a:t>: </a:t>
            </a:r>
            <a:r>
              <a:rPr lang="en-US" altLang="zh-CN" dirty="0" smtClean="0"/>
              <a:t>   </a:t>
            </a:r>
            <a:r>
              <a:rPr lang="zh-CN" altLang="en-US" dirty="0" smtClean="0"/>
              <a:t/>
            </a:r>
            <a:br>
              <a:rPr lang="zh-CN" altLang="en-US" dirty="0" smtClean="0"/>
            </a:br>
            <a:r>
              <a:rPr lang="en-US" dirty="0" smtClean="0">
                <a:solidFill>
                  <a:schemeClr val="accent2"/>
                </a:solidFill>
              </a:rPr>
              <a:t>Internet</a:t>
            </a:r>
            <a:r>
              <a:rPr lang="zh-CN" altLang="en-US" dirty="0" smtClean="0">
                <a:solidFill>
                  <a:schemeClr val="accent2"/>
                </a:solidFill>
              </a:rPr>
              <a:t>协议</a:t>
            </a:r>
            <a:r>
              <a:rPr lang="en-US" altLang="zh-CN" dirty="0" smtClean="0">
                <a:solidFill>
                  <a:schemeClr val="accent2"/>
                </a:solidFill>
              </a:rPr>
              <a:t>(</a:t>
            </a:r>
            <a:r>
              <a:rPr lang="en-US" dirty="0" smtClean="0">
                <a:solidFill>
                  <a:schemeClr val="accent2"/>
                </a:solidFill>
              </a:rPr>
              <a:t>IP)     </a:t>
            </a:r>
            <a:br>
              <a:rPr lang="en-US" dirty="0" smtClean="0">
                <a:solidFill>
                  <a:schemeClr val="accent2"/>
                </a:solidFill>
              </a:rPr>
            </a:br>
            <a:r>
              <a:rPr lang="zh-CN" altLang="en-US" dirty="0" smtClean="0">
                <a:solidFill>
                  <a:schemeClr val="accent2"/>
                </a:solidFill>
              </a:rPr>
              <a:t>报文控制协议</a:t>
            </a:r>
            <a:r>
              <a:rPr lang="en-US" altLang="zh-CN" dirty="0" smtClean="0">
                <a:solidFill>
                  <a:schemeClr val="accent2"/>
                </a:solidFill>
              </a:rPr>
              <a:t>(</a:t>
            </a:r>
            <a:r>
              <a:rPr lang="en-US" dirty="0" smtClean="0">
                <a:solidFill>
                  <a:schemeClr val="accent2"/>
                </a:solidFill>
              </a:rPr>
              <a:t>ICMP)    </a:t>
            </a:r>
            <a:br>
              <a:rPr lang="en-US" dirty="0" smtClean="0">
                <a:solidFill>
                  <a:schemeClr val="accent2"/>
                </a:solidFill>
              </a:rPr>
            </a:br>
            <a:r>
              <a:rPr lang="zh-CN" altLang="en-US" dirty="0" smtClean="0">
                <a:solidFill>
                  <a:schemeClr val="accent2"/>
                </a:solidFill>
              </a:rPr>
              <a:t>地址解析协议</a:t>
            </a:r>
            <a:r>
              <a:rPr lang="en-US" altLang="zh-CN" dirty="0" smtClean="0">
                <a:solidFill>
                  <a:schemeClr val="accent2"/>
                </a:solidFill>
              </a:rPr>
              <a:t>(</a:t>
            </a:r>
            <a:r>
              <a:rPr lang="en-US" dirty="0" smtClean="0">
                <a:solidFill>
                  <a:schemeClr val="accent2"/>
                </a:solidFill>
              </a:rPr>
              <a:t>ARP)    </a:t>
            </a:r>
            <a:br>
              <a:rPr lang="en-US" dirty="0" smtClean="0">
                <a:solidFill>
                  <a:schemeClr val="accent2"/>
                </a:solidFill>
              </a:rPr>
            </a:br>
            <a:r>
              <a:rPr lang="zh-CN" altLang="en-US" dirty="0" smtClean="0">
                <a:solidFill>
                  <a:schemeClr val="accent2"/>
                </a:solidFill>
              </a:rPr>
              <a:t>反向地址解析协议</a:t>
            </a:r>
            <a:r>
              <a:rPr lang="en-US" altLang="zh-CN" dirty="0" smtClean="0">
                <a:solidFill>
                  <a:schemeClr val="accent2"/>
                </a:solidFill>
              </a:rPr>
              <a:t>(</a:t>
            </a:r>
            <a:r>
              <a:rPr lang="en-US" dirty="0" smtClean="0">
                <a:solidFill>
                  <a:schemeClr val="accent2"/>
                </a:solidFill>
              </a:rPr>
              <a:t>RARP)  </a:t>
            </a:r>
          </a:p>
          <a:p>
            <a:r>
              <a:rPr lang="zh-CN" altLang="en-US" dirty="0" smtClean="0">
                <a:solidFill>
                  <a:schemeClr val="accent2"/>
                </a:solidFill>
              </a:rPr>
              <a:t>网络访问层</a:t>
            </a:r>
            <a:r>
              <a:rPr lang="en-US" altLang="zh-CN" dirty="0" smtClean="0">
                <a:solidFill>
                  <a:schemeClr val="accent2"/>
                </a:solidFill>
              </a:rPr>
              <a:t>:</a:t>
            </a:r>
          </a:p>
          <a:p>
            <a:r>
              <a:rPr lang="zh-CN" altLang="en-US" dirty="0" smtClean="0">
                <a:solidFill>
                  <a:schemeClr val="accent2"/>
                </a:solidFill>
              </a:rPr>
              <a:t>网络访问层又称作主机到网络层</a:t>
            </a:r>
            <a:r>
              <a:rPr lang="en-US" altLang="zh-CN" dirty="0" smtClean="0">
                <a:solidFill>
                  <a:schemeClr val="accent2"/>
                </a:solidFill>
              </a:rPr>
              <a:t>(host-to-network).</a:t>
            </a:r>
            <a:r>
              <a:rPr lang="zh-CN" altLang="en-US" dirty="0" smtClean="0">
                <a:solidFill>
                  <a:schemeClr val="accent2"/>
                </a:solidFill>
              </a:rPr>
              <a:t>网络访问层的功能包括</a:t>
            </a:r>
            <a:r>
              <a:rPr lang="en-US" altLang="zh-CN" dirty="0" smtClean="0">
                <a:solidFill>
                  <a:schemeClr val="accent2"/>
                </a:solidFill>
              </a:rPr>
              <a:t>IP</a:t>
            </a:r>
            <a:r>
              <a:rPr lang="zh-CN" altLang="en-US" dirty="0" smtClean="0">
                <a:solidFill>
                  <a:schemeClr val="accent2"/>
                </a:solidFill>
              </a:rPr>
              <a:t>地址与物理地址硬件的映射</a:t>
            </a:r>
            <a:r>
              <a:rPr lang="en-US" altLang="zh-CN" dirty="0" smtClean="0">
                <a:solidFill>
                  <a:schemeClr val="accent2"/>
                </a:solidFill>
              </a:rPr>
              <a:t>,</a:t>
            </a:r>
            <a:r>
              <a:rPr lang="zh-CN" altLang="en-US" dirty="0" smtClean="0">
                <a:solidFill>
                  <a:schemeClr val="accent2"/>
                </a:solidFill>
              </a:rPr>
              <a:t>以及将</a:t>
            </a:r>
            <a:r>
              <a:rPr lang="en-US" altLang="zh-CN" dirty="0" smtClean="0">
                <a:solidFill>
                  <a:schemeClr val="accent2"/>
                </a:solidFill>
              </a:rPr>
              <a:t>IP</a:t>
            </a:r>
            <a:r>
              <a:rPr lang="zh-CN" altLang="en-US" dirty="0" smtClean="0">
                <a:solidFill>
                  <a:schemeClr val="accent2"/>
                </a:solidFill>
              </a:rPr>
              <a:t>封装成帧</a:t>
            </a:r>
            <a:r>
              <a:rPr lang="en-US" altLang="zh-CN" dirty="0" smtClean="0">
                <a:solidFill>
                  <a:schemeClr val="accent2"/>
                </a:solidFill>
              </a:rPr>
              <a:t>.</a:t>
            </a:r>
            <a:r>
              <a:rPr lang="zh-CN" altLang="en-US" dirty="0" smtClean="0">
                <a:solidFill>
                  <a:schemeClr val="accent2"/>
                </a:solidFill>
              </a:rPr>
              <a:t>基于不同硬件类型的网络接口</a:t>
            </a:r>
            <a:r>
              <a:rPr lang="en-US" altLang="zh-CN" dirty="0" smtClean="0">
                <a:solidFill>
                  <a:schemeClr val="accent2"/>
                </a:solidFill>
              </a:rPr>
              <a:t>,</a:t>
            </a:r>
            <a:r>
              <a:rPr lang="zh-CN" altLang="en-US" dirty="0" smtClean="0">
                <a:solidFill>
                  <a:schemeClr val="accent2"/>
                </a:solidFill>
              </a:rPr>
              <a:t>网络访问层定义了和物理介质的连接</a:t>
            </a:r>
            <a:r>
              <a:rPr lang="en-US" altLang="zh-CN" dirty="0" smtClean="0">
                <a:solidFill>
                  <a:schemeClr val="accent2"/>
                </a:solidFill>
              </a:rPr>
              <a:t>.</a:t>
            </a:r>
            <a:endParaRPr lang="zh-CN" altLang="en-US"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358246" cy="4247317"/>
          </a:xfrm>
          <a:prstGeom prst="rect">
            <a:avLst/>
          </a:prstGeom>
          <a:noFill/>
        </p:spPr>
        <p:txBody>
          <a:bodyPr wrap="square" rtlCol="0">
            <a:spAutoFit/>
          </a:bodyPr>
          <a:lstStyle/>
          <a:p>
            <a:r>
              <a:rPr lang="zh-CN" altLang="en-US" b="1" dirty="0" smtClean="0">
                <a:solidFill>
                  <a:schemeClr val="accent2"/>
                </a:solidFill>
              </a:rPr>
              <a:t>下面着重讲解一下</a:t>
            </a:r>
            <a:r>
              <a:rPr lang="en-US" altLang="zh-CN" b="1" dirty="0" smtClean="0">
                <a:solidFill>
                  <a:schemeClr val="accent2"/>
                </a:solidFill>
              </a:rPr>
              <a:t>TCP</a:t>
            </a:r>
            <a:r>
              <a:rPr lang="zh-CN" altLang="en-US" b="1" dirty="0" smtClean="0">
                <a:solidFill>
                  <a:schemeClr val="accent2"/>
                </a:solidFill>
              </a:rPr>
              <a:t>协议和</a:t>
            </a:r>
            <a:r>
              <a:rPr lang="en-US" altLang="zh-CN" b="1" dirty="0" smtClean="0">
                <a:solidFill>
                  <a:schemeClr val="accent2"/>
                </a:solidFill>
              </a:rPr>
              <a:t>UDP</a:t>
            </a:r>
            <a:r>
              <a:rPr lang="zh-CN" altLang="en-US" b="1" dirty="0" smtClean="0">
                <a:solidFill>
                  <a:schemeClr val="accent2"/>
                </a:solidFill>
              </a:rPr>
              <a:t>协议的区别。</a:t>
            </a:r>
            <a:endParaRPr lang="en-US" altLang="zh-CN" b="1" dirty="0" smtClean="0">
              <a:solidFill>
                <a:schemeClr val="accent2"/>
              </a:solidFill>
            </a:endParaRPr>
          </a:p>
          <a:p>
            <a:r>
              <a:rPr lang="zh-CN" altLang="en-US" b="1" dirty="0" smtClean="0">
                <a:solidFill>
                  <a:schemeClr val="accent2"/>
                </a:solidFill>
              </a:rPr>
              <a:t>建立连接及三次握手</a:t>
            </a:r>
            <a:endParaRPr lang="en-US" altLang="zh-CN" b="1" dirty="0" smtClean="0">
              <a:solidFill>
                <a:schemeClr val="accent2"/>
              </a:solidFill>
            </a:endParaRPr>
          </a:p>
          <a:p>
            <a:pPr marL="342900" indent="-342900">
              <a:buFont typeface="+mj-lt"/>
              <a:buAutoNum type="arabicPeriod"/>
            </a:pPr>
            <a:r>
              <a:rPr lang="zh-CN" altLang="en-US" dirty="0" smtClean="0">
                <a:solidFill>
                  <a:schemeClr val="accent2"/>
                </a:solidFill>
              </a:rPr>
              <a:t>主机</a:t>
            </a:r>
            <a:r>
              <a:rPr lang="en-US" altLang="zh-CN" dirty="0" smtClean="0">
                <a:solidFill>
                  <a:schemeClr val="accent2"/>
                </a:solidFill>
              </a:rPr>
              <a:t>A</a:t>
            </a:r>
            <a:r>
              <a:rPr lang="zh-CN" altLang="en-US" dirty="0" smtClean="0">
                <a:solidFill>
                  <a:schemeClr val="accent2"/>
                </a:solidFill>
              </a:rPr>
              <a:t>通过向主机</a:t>
            </a:r>
            <a:r>
              <a:rPr lang="en-US" altLang="zh-CN" dirty="0" smtClean="0">
                <a:solidFill>
                  <a:schemeClr val="accent2"/>
                </a:solidFill>
              </a:rPr>
              <a:t>B </a:t>
            </a:r>
            <a:r>
              <a:rPr lang="zh-CN" altLang="en-US" dirty="0" smtClean="0">
                <a:solidFill>
                  <a:schemeClr val="accent2"/>
                </a:solidFill>
              </a:rPr>
              <a:t>发送一个含有同步序列号的标志位的数据段给主机</a:t>
            </a:r>
            <a:r>
              <a:rPr lang="en-US" altLang="zh-CN" dirty="0" smtClean="0">
                <a:solidFill>
                  <a:schemeClr val="accent2"/>
                </a:solidFill>
              </a:rPr>
              <a:t>B ,</a:t>
            </a:r>
            <a:r>
              <a:rPr lang="zh-CN" altLang="en-US" dirty="0" smtClean="0">
                <a:solidFill>
                  <a:schemeClr val="accent2"/>
                </a:solidFill>
              </a:rPr>
              <a:t>向主机</a:t>
            </a:r>
            <a:r>
              <a:rPr lang="en-US" altLang="zh-CN" dirty="0" smtClean="0">
                <a:solidFill>
                  <a:schemeClr val="accent2"/>
                </a:solidFill>
              </a:rPr>
              <a:t>B </a:t>
            </a:r>
            <a:r>
              <a:rPr lang="zh-CN" altLang="en-US" dirty="0" smtClean="0">
                <a:solidFill>
                  <a:schemeClr val="accent2"/>
                </a:solidFill>
              </a:rPr>
              <a:t>请求建立连接</a:t>
            </a:r>
            <a:r>
              <a:rPr lang="en-US" altLang="zh-CN" dirty="0" smtClean="0">
                <a:solidFill>
                  <a:schemeClr val="accent2"/>
                </a:solidFill>
              </a:rPr>
              <a:t>,</a:t>
            </a:r>
            <a:r>
              <a:rPr lang="zh-CN" altLang="en-US" dirty="0" smtClean="0">
                <a:solidFill>
                  <a:schemeClr val="accent2"/>
                </a:solidFill>
              </a:rPr>
              <a:t>通过这个数据段</a:t>
            </a:r>
            <a:r>
              <a:rPr lang="en-US" altLang="zh-CN" dirty="0" smtClean="0">
                <a:solidFill>
                  <a:schemeClr val="accent2"/>
                </a:solidFill>
              </a:rPr>
              <a:t>,</a:t>
            </a:r>
            <a:r>
              <a:rPr lang="zh-CN" altLang="en-US" dirty="0" smtClean="0">
                <a:solidFill>
                  <a:schemeClr val="accent2"/>
                </a:solidFill>
              </a:rPr>
              <a:t>主机</a:t>
            </a:r>
            <a:r>
              <a:rPr lang="en-US" altLang="zh-CN" dirty="0" smtClean="0">
                <a:solidFill>
                  <a:schemeClr val="accent2"/>
                </a:solidFill>
              </a:rPr>
              <a:t>A</a:t>
            </a:r>
            <a:r>
              <a:rPr lang="zh-CN" altLang="en-US" dirty="0" smtClean="0">
                <a:solidFill>
                  <a:schemeClr val="accent2"/>
                </a:solidFill>
              </a:rPr>
              <a:t>告诉主机</a:t>
            </a:r>
            <a:r>
              <a:rPr lang="en-US" altLang="zh-CN" dirty="0" smtClean="0">
                <a:solidFill>
                  <a:schemeClr val="accent2"/>
                </a:solidFill>
              </a:rPr>
              <a:t>B </a:t>
            </a:r>
            <a:r>
              <a:rPr lang="zh-CN" altLang="en-US" dirty="0" smtClean="0">
                <a:solidFill>
                  <a:schemeClr val="accent2"/>
                </a:solidFill>
              </a:rPr>
              <a:t>两件事</a:t>
            </a:r>
            <a:r>
              <a:rPr lang="en-US" altLang="zh-CN" dirty="0" smtClean="0">
                <a:solidFill>
                  <a:schemeClr val="accent2"/>
                </a:solidFill>
              </a:rPr>
              <a:t>:</a:t>
            </a:r>
            <a:r>
              <a:rPr lang="zh-CN" altLang="en-US" dirty="0" smtClean="0">
                <a:solidFill>
                  <a:schemeClr val="accent2"/>
                </a:solidFill>
              </a:rPr>
              <a:t>我想要和你通信</a:t>
            </a:r>
            <a:r>
              <a:rPr lang="en-US" altLang="zh-CN" dirty="0" smtClean="0">
                <a:solidFill>
                  <a:schemeClr val="accent2"/>
                </a:solidFill>
              </a:rPr>
              <a:t>;</a:t>
            </a:r>
            <a:r>
              <a:rPr lang="zh-CN" altLang="en-US" dirty="0" smtClean="0">
                <a:solidFill>
                  <a:schemeClr val="accent2"/>
                </a:solidFill>
              </a:rPr>
              <a:t>你可以用哪个序列号作为起始数据段来回应我</a:t>
            </a:r>
            <a:r>
              <a:rPr lang="en-US" altLang="zh-CN" dirty="0" smtClean="0">
                <a:solidFill>
                  <a:schemeClr val="accent2"/>
                </a:solidFill>
              </a:rPr>
              <a:t>.</a:t>
            </a:r>
          </a:p>
          <a:p>
            <a:pPr marL="342900" indent="-342900">
              <a:buFont typeface="+mj-lt"/>
              <a:buAutoNum type="arabicPeriod"/>
            </a:pPr>
            <a:r>
              <a:rPr lang="zh-CN" altLang="en-US" dirty="0" smtClean="0">
                <a:solidFill>
                  <a:schemeClr val="accent2"/>
                </a:solidFill>
              </a:rPr>
              <a:t>主机</a:t>
            </a:r>
            <a:r>
              <a:rPr lang="en-US" altLang="zh-CN" dirty="0" smtClean="0">
                <a:solidFill>
                  <a:schemeClr val="accent2"/>
                </a:solidFill>
              </a:rPr>
              <a:t>B </a:t>
            </a:r>
            <a:r>
              <a:rPr lang="zh-CN" altLang="en-US" dirty="0" smtClean="0">
                <a:solidFill>
                  <a:schemeClr val="accent2"/>
                </a:solidFill>
              </a:rPr>
              <a:t>收到主机</a:t>
            </a:r>
            <a:r>
              <a:rPr lang="en-US" altLang="zh-CN" dirty="0" smtClean="0">
                <a:solidFill>
                  <a:schemeClr val="accent2"/>
                </a:solidFill>
              </a:rPr>
              <a:t>A</a:t>
            </a:r>
            <a:r>
              <a:rPr lang="zh-CN" altLang="en-US" dirty="0" smtClean="0">
                <a:solidFill>
                  <a:schemeClr val="accent2"/>
                </a:solidFill>
              </a:rPr>
              <a:t>的请求后</a:t>
            </a:r>
            <a:r>
              <a:rPr lang="en-US" altLang="zh-CN" dirty="0" smtClean="0">
                <a:solidFill>
                  <a:schemeClr val="accent2"/>
                </a:solidFill>
              </a:rPr>
              <a:t>,</a:t>
            </a:r>
            <a:r>
              <a:rPr lang="zh-CN" altLang="en-US" dirty="0" smtClean="0">
                <a:solidFill>
                  <a:schemeClr val="accent2"/>
                </a:solidFill>
              </a:rPr>
              <a:t>用一个带有确认应答</a:t>
            </a:r>
            <a:r>
              <a:rPr lang="en-US" altLang="zh-CN" dirty="0" smtClean="0">
                <a:solidFill>
                  <a:schemeClr val="accent2"/>
                </a:solidFill>
              </a:rPr>
              <a:t>(ACK)</a:t>
            </a:r>
            <a:r>
              <a:rPr lang="zh-CN" altLang="en-US" dirty="0" smtClean="0">
                <a:solidFill>
                  <a:schemeClr val="accent2"/>
                </a:solidFill>
              </a:rPr>
              <a:t>和同步序列号</a:t>
            </a:r>
            <a:r>
              <a:rPr lang="en-US" altLang="zh-CN" dirty="0" smtClean="0">
                <a:solidFill>
                  <a:schemeClr val="accent2"/>
                </a:solidFill>
              </a:rPr>
              <a:t>(SYN)</a:t>
            </a:r>
            <a:r>
              <a:rPr lang="zh-CN" altLang="en-US" dirty="0" smtClean="0">
                <a:solidFill>
                  <a:schemeClr val="accent2"/>
                </a:solidFill>
              </a:rPr>
              <a:t>标志位的数据段响应主机</a:t>
            </a:r>
            <a:r>
              <a:rPr lang="en-US" altLang="zh-CN" dirty="0" smtClean="0">
                <a:solidFill>
                  <a:schemeClr val="accent2"/>
                </a:solidFill>
              </a:rPr>
              <a:t>A,</a:t>
            </a:r>
            <a:r>
              <a:rPr lang="zh-CN" altLang="en-US" dirty="0" smtClean="0">
                <a:solidFill>
                  <a:schemeClr val="accent2"/>
                </a:solidFill>
              </a:rPr>
              <a:t>也告诉主机</a:t>
            </a:r>
            <a:r>
              <a:rPr lang="en-US" altLang="zh-CN" dirty="0" smtClean="0">
                <a:solidFill>
                  <a:schemeClr val="accent2"/>
                </a:solidFill>
              </a:rPr>
              <a:t>A</a:t>
            </a:r>
            <a:r>
              <a:rPr lang="zh-CN" altLang="en-US" dirty="0" smtClean="0">
                <a:solidFill>
                  <a:schemeClr val="accent2"/>
                </a:solidFill>
              </a:rPr>
              <a:t>两件事</a:t>
            </a:r>
            <a:r>
              <a:rPr lang="en-US" altLang="zh-CN" dirty="0" smtClean="0">
                <a:solidFill>
                  <a:schemeClr val="accent2"/>
                </a:solidFill>
              </a:rPr>
              <a:t>:</a:t>
            </a:r>
            <a:r>
              <a:rPr lang="zh-CN" altLang="en-US" dirty="0" smtClean="0">
                <a:solidFill>
                  <a:schemeClr val="accent2"/>
                </a:solidFill>
              </a:rPr>
              <a:t/>
            </a:r>
            <a:br>
              <a:rPr lang="zh-CN" altLang="en-US" dirty="0" smtClean="0">
                <a:solidFill>
                  <a:schemeClr val="accent2"/>
                </a:solidFill>
              </a:rPr>
            </a:br>
            <a:r>
              <a:rPr lang="zh-CN" altLang="en-US" dirty="0" smtClean="0">
                <a:solidFill>
                  <a:schemeClr val="accent2"/>
                </a:solidFill>
              </a:rPr>
              <a:t>我已经收到你的请求了</a:t>
            </a:r>
            <a:r>
              <a:rPr lang="en-US" altLang="zh-CN" dirty="0" smtClean="0">
                <a:solidFill>
                  <a:schemeClr val="accent2"/>
                </a:solidFill>
              </a:rPr>
              <a:t>,</a:t>
            </a:r>
            <a:r>
              <a:rPr lang="zh-CN" altLang="en-US" dirty="0" smtClean="0">
                <a:solidFill>
                  <a:schemeClr val="accent2"/>
                </a:solidFill>
              </a:rPr>
              <a:t>你可以传输数据了</a:t>
            </a:r>
            <a:r>
              <a:rPr lang="en-US" altLang="zh-CN" dirty="0" smtClean="0">
                <a:solidFill>
                  <a:schemeClr val="accent2"/>
                </a:solidFill>
              </a:rPr>
              <a:t>;</a:t>
            </a:r>
            <a:r>
              <a:rPr lang="zh-CN" altLang="en-US" dirty="0" smtClean="0">
                <a:solidFill>
                  <a:schemeClr val="accent2"/>
                </a:solidFill>
              </a:rPr>
              <a:t>你要用哪个序列号作为起始数据段来回应我</a:t>
            </a:r>
            <a:endParaRPr lang="en-US" altLang="zh-CN" dirty="0" smtClean="0">
              <a:solidFill>
                <a:schemeClr val="accent2"/>
              </a:solidFill>
            </a:endParaRPr>
          </a:p>
          <a:p>
            <a:pPr marL="342900" indent="-342900">
              <a:buFont typeface="+mj-lt"/>
              <a:buAutoNum type="arabicPeriod"/>
            </a:pPr>
            <a:r>
              <a:rPr lang="zh-CN" altLang="en-US" dirty="0" smtClean="0">
                <a:solidFill>
                  <a:schemeClr val="accent2"/>
                </a:solidFill>
              </a:rPr>
              <a:t>主机</a:t>
            </a:r>
            <a:r>
              <a:rPr lang="en-US" altLang="zh-CN" dirty="0" smtClean="0">
                <a:solidFill>
                  <a:schemeClr val="accent2"/>
                </a:solidFill>
              </a:rPr>
              <a:t>A</a:t>
            </a:r>
            <a:r>
              <a:rPr lang="zh-CN" altLang="en-US" dirty="0" smtClean="0">
                <a:solidFill>
                  <a:schemeClr val="accent2"/>
                </a:solidFill>
              </a:rPr>
              <a:t>收到这个数据段后</a:t>
            </a:r>
            <a:r>
              <a:rPr lang="en-US" altLang="zh-CN" dirty="0" smtClean="0">
                <a:solidFill>
                  <a:schemeClr val="accent2"/>
                </a:solidFill>
              </a:rPr>
              <a:t>,</a:t>
            </a:r>
            <a:r>
              <a:rPr lang="zh-CN" altLang="en-US" dirty="0" smtClean="0">
                <a:solidFill>
                  <a:schemeClr val="accent2"/>
                </a:solidFill>
              </a:rPr>
              <a:t>再发送一个确认应答</a:t>
            </a:r>
            <a:r>
              <a:rPr lang="en-US" altLang="zh-CN" dirty="0" smtClean="0">
                <a:solidFill>
                  <a:schemeClr val="accent2"/>
                </a:solidFill>
              </a:rPr>
              <a:t>,</a:t>
            </a:r>
            <a:r>
              <a:rPr lang="zh-CN" altLang="en-US" dirty="0" smtClean="0">
                <a:solidFill>
                  <a:schemeClr val="accent2"/>
                </a:solidFill>
              </a:rPr>
              <a:t>确认已收到主机</a:t>
            </a:r>
            <a:r>
              <a:rPr lang="en-US" altLang="zh-CN" dirty="0" smtClean="0">
                <a:solidFill>
                  <a:schemeClr val="accent2"/>
                </a:solidFill>
              </a:rPr>
              <a:t>B </a:t>
            </a:r>
            <a:r>
              <a:rPr lang="zh-CN" altLang="en-US" dirty="0" smtClean="0">
                <a:solidFill>
                  <a:schemeClr val="accent2"/>
                </a:solidFill>
              </a:rPr>
              <a:t>的数据段</a:t>
            </a:r>
            <a:r>
              <a:rPr lang="en-US" altLang="zh-CN" dirty="0" smtClean="0">
                <a:solidFill>
                  <a:schemeClr val="accent2"/>
                </a:solidFill>
              </a:rPr>
              <a:t>:"</a:t>
            </a:r>
            <a:r>
              <a:rPr lang="zh-CN" altLang="en-US" dirty="0" smtClean="0">
                <a:solidFill>
                  <a:schemeClr val="accent2"/>
                </a:solidFill>
              </a:rPr>
              <a:t>我已收到回复</a:t>
            </a:r>
            <a:r>
              <a:rPr lang="en-US" altLang="zh-CN" dirty="0" smtClean="0">
                <a:solidFill>
                  <a:schemeClr val="accent2"/>
                </a:solidFill>
              </a:rPr>
              <a:t>,</a:t>
            </a:r>
            <a:r>
              <a:rPr lang="zh-CN" altLang="en-US" dirty="0" smtClean="0">
                <a:solidFill>
                  <a:schemeClr val="accent2"/>
                </a:solidFill>
              </a:rPr>
              <a:t>我现在要开始传输实际数据了</a:t>
            </a:r>
            <a:endParaRPr lang="en-US" altLang="zh-CN" dirty="0" smtClean="0">
              <a:solidFill>
                <a:schemeClr val="accent2"/>
              </a:solidFill>
            </a:endParaRPr>
          </a:p>
          <a:p>
            <a:r>
              <a:rPr lang="en-US" altLang="zh-CN" dirty="0" smtClean="0">
                <a:solidFill>
                  <a:schemeClr val="accent2"/>
                </a:solidFill>
              </a:rPr>
              <a:t>3</a:t>
            </a:r>
            <a:r>
              <a:rPr lang="zh-CN" altLang="en-US" dirty="0" smtClean="0">
                <a:solidFill>
                  <a:schemeClr val="accent2"/>
                </a:solidFill>
              </a:rPr>
              <a:t>次握手的特点：</a:t>
            </a:r>
            <a:br>
              <a:rPr lang="zh-CN" altLang="en-US" dirty="0" smtClean="0">
                <a:solidFill>
                  <a:schemeClr val="accent2"/>
                </a:solidFill>
              </a:rPr>
            </a:br>
            <a:r>
              <a:rPr lang="zh-CN" altLang="en-US" dirty="0" smtClean="0">
                <a:solidFill>
                  <a:schemeClr val="accent2"/>
                </a:solidFill>
              </a:rPr>
              <a:t>没有应用层的数据</a:t>
            </a:r>
            <a:br>
              <a:rPr lang="zh-CN" altLang="en-US" dirty="0" smtClean="0">
                <a:solidFill>
                  <a:schemeClr val="accent2"/>
                </a:solidFill>
              </a:rPr>
            </a:br>
            <a:r>
              <a:rPr lang="en-US" altLang="zh-CN" dirty="0" smtClean="0">
                <a:solidFill>
                  <a:schemeClr val="accent2"/>
                </a:solidFill>
              </a:rPr>
              <a:t>SYN</a:t>
            </a:r>
            <a:r>
              <a:rPr lang="zh-CN" altLang="en-US" dirty="0" smtClean="0">
                <a:solidFill>
                  <a:schemeClr val="accent2"/>
                </a:solidFill>
              </a:rPr>
              <a:t>这个标志位只有在</a:t>
            </a:r>
            <a:r>
              <a:rPr lang="en-US" altLang="zh-CN" dirty="0" smtClean="0">
                <a:solidFill>
                  <a:schemeClr val="accent2"/>
                </a:solidFill>
              </a:rPr>
              <a:t>TCP</a:t>
            </a:r>
            <a:r>
              <a:rPr lang="zh-CN" altLang="en-US" dirty="0" smtClean="0">
                <a:solidFill>
                  <a:schemeClr val="accent2"/>
                </a:solidFill>
              </a:rPr>
              <a:t>建立连接时才会被置</a:t>
            </a:r>
            <a:r>
              <a:rPr lang="en-US" altLang="zh-CN" dirty="0" smtClean="0">
                <a:solidFill>
                  <a:schemeClr val="accent2"/>
                </a:solidFill>
              </a:rPr>
              <a:t>1</a:t>
            </a:r>
            <a:r>
              <a:rPr lang="zh-CN" altLang="en-US" dirty="0" smtClean="0">
                <a:solidFill>
                  <a:schemeClr val="accent2"/>
                </a:solidFill>
              </a:rPr>
              <a:t/>
            </a:r>
            <a:br>
              <a:rPr lang="zh-CN" altLang="en-US" dirty="0" smtClean="0">
                <a:solidFill>
                  <a:schemeClr val="accent2"/>
                </a:solidFill>
              </a:rPr>
            </a:br>
            <a:r>
              <a:rPr lang="zh-CN" altLang="en-US" dirty="0" smtClean="0">
                <a:solidFill>
                  <a:schemeClr val="accent2"/>
                </a:solidFill>
              </a:rPr>
              <a:t>握手完成后</a:t>
            </a:r>
            <a:r>
              <a:rPr lang="en-US" altLang="zh-CN" dirty="0" smtClean="0">
                <a:solidFill>
                  <a:schemeClr val="accent2"/>
                </a:solidFill>
              </a:rPr>
              <a:t>SYN</a:t>
            </a:r>
            <a:r>
              <a:rPr lang="zh-CN" altLang="en-US" dirty="0" smtClean="0">
                <a:solidFill>
                  <a:schemeClr val="accent2"/>
                </a:solidFill>
              </a:rPr>
              <a:t>标志位被置</a:t>
            </a:r>
            <a:r>
              <a:rPr lang="en-US" altLang="zh-CN" dirty="0" smtClean="0">
                <a:solidFill>
                  <a:schemeClr val="accent2"/>
                </a:solidFill>
              </a:rPr>
              <a:t>0</a:t>
            </a:r>
            <a:endParaRPr lang="zh-CN" altLang="en-US"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14290"/>
            <a:ext cx="8143932" cy="4801314"/>
          </a:xfrm>
          <a:prstGeom prst="rect">
            <a:avLst/>
          </a:prstGeom>
          <a:noFill/>
        </p:spPr>
        <p:txBody>
          <a:bodyPr wrap="square" rtlCol="0">
            <a:spAutoFit/>
          </a:bodyPr>
          <a:lstStyle/>
          <a:p>
            <a:r>
              <a:rPr lang="en-US" altLang="zh-CN" b="1" dirty="0" smtClean="0">
                <a:solidFill>
                  <a:schemeClr val="accent2"/>
                </a:solidFill>
              </a:rPr>
              <a:t>TCP</a:t>
            </a:r>
            <a:r>
              <a:rPr lang="zh-CN" altLang="en-US" b="1" dirty="0" smtClean="0">
                <a:solidFill>
                  <a:schemeClr val="accent2"/>
                </a:solidFill>
              </a:rPr>
              <a:t>建立连接要进行</a:t>
            </a:r>
            <a:r>
              <a:rPr lang="en-US" altLang="zh-CN" b="1" dirty="0" smtClean="0">
                <a:solidFill>
                  <a:schemeClr val="accent2"/>
                </a:solidFill>
              </a:rPr>
              <a:t>3</a:t>
            </a:r>
            <a:r>
              <a:rPr lang="zh-CN" altLang="en-US" b="1" dirty="0" smtClean="0">
                <a:solidFill>
                  <a:schemeClr val="accent2"/>
                </a:solidFill>
              </a:rPr>
              <a:t>次握手</a:t>
            </a:r>
            <a:r>
              <a:rPr lang="en-US" altLang="zh-CN" b="1" dirty="0" smtClean="0">
                <a:solidFill>
                  <a:schemeClr val="accent2"/>
                </a:solidFill>
              </a:rPr>
              <a:t>,</a:t>
            </a:r>
            <a:r>
              <a:rPr lang="zh-CN" altLang="en-US" b="1" dirty="0" smtClean="0">
                <a:solidFill>
                  <a:schemeClr val="accent2"/>
                </a:solidFill>
              </a:rPr>
              <a:t>而断开连接要进行</a:t>
            </a:r>
            <a:r>
              <a:rPr lang="en-US" altLang="zh-CN" b="1" dirty="0" smtClean="0">
                <a:solidFill>
                  <a:schemeClr val="accent2"/>
                </a:solidFill>
              </a:rPr>
              <a:t>4</a:t>
            </a:r>
            <a:r>
              <a:rPr lang="zh-CN" altLang="en-US" b="1" dirty="0" smtClean="0">
                <a:solidFill>
                  <a:schemeClr val="accent2"/>
                </a:solidFill>
              </a:rPr>
              <a:t>次</a:t>
            </a:r>
            <a:endParaRPr lang="en-US" altLang="zh-CN" b="1" dirty="0" smtClean="0">
              <a:solidFill>
                <a:schemeClr val="accent2"/>
              </a:solidFill>
            </a:endParaRPr>
          </a:p>
          <a:p>
            <a:pPr marL="342900" indent="-342900">
              <a:buFont typeface="+mj-lt"/>
              <a:buAutoNum type="arabicPeriod"/>
            </a:pPr>
            <a:r>
              <a:rPr lang="zh-CN" altLang="en-US" dirty="0" smtClean="0">
                <a:solidFill>
                  <a:schemeClr val="accent2"/>
                </a:solidFill>
              </a:rPr>
              <a:t>当主机</a:t>
            </a:r>
            <a:r>
              <a:rPr lang="en-US" altLang="zh-CN" dirty="0" smtClean="0">
                <a:solidFill>
                  <a:schemeClr val="accent2"/>
                </a:solidFill>
              </a:rPr>
              <a:t>A</a:t>
            </a:r>
            <a:r>
              <a:rPr lang="zh-CN" altLang="en-US" dirty="0" smtClean="0">
                <a:solidFill>
                  <a:schemeClr val="accent2"/>
                </a:solidFill>
              </a:rPr>
              <a:t>完成数据传输后</a:t>
            </a:r>
            <a:r>
              <a:rPr lang="en-US" altLang="zh-CN" dirty="0" smtClean="0">
                <a:solidFill>
                  <a:schemeClr val="accent2"/>
                </a:solidFill>
              </a:rPr>
              <a:t>,</a:t>
            </a:r>
            <a:r>
              <a:rPr lang="zh-CN" altLang="en-US" dirty="0" smtClean="0">
                <a:solidFill>
                  <a:schemeClr val="accent2"/>
                </a:solidFill>
              </a:rPr>
              <a:t>将控制位</a:t>
            </a:r>
            <a:r>
              <a:rPr lang="en-US" altLang="zh-CN" dirty="0" smtClean="0">
                <a:solidFill>
                  <a:schemeClr val="accent2"/>
                </a:solidFill>
              </a:rPr>
              <a:t>FIN</a:t>
            </a:r>
            <a:r>
              <a:rPr lang="zh-CN" altLang="en-US" dirty="0" smtClean="0">
                <a:solidFill>
                  <a:schemeClr val="accent2"/>
                </a:solidFill>
              </a:rPr>
              <a:t>置</a:t>
            </a:r>
            <a:r>
              <a:rPr lang="en-US" altLang="zh-CN" dirty="0" smtClean="0">
                <a:solidFill>
                  <a:schemeClr val="accent2"/>
                </a:solidFill>
              </a:rPr>
              <a:t>1,</a:t>
            </a:r>
            <a:r>
              <a:rPr lang="zh-CN" altLang="en-US" dirty="0" smtClean="0">
                <a:solidFill>
                  <a:schemeClr val="accent2"/>
                </a:solidFill>
              </a:rPr>
              <a:t>提出停止</a:t>
            </a:r>
            <a:r>
              <a:rPr lang="en-US" altLang="zh-CN" dirty="0" smtClean="0">
                <a:solidFill>
                  <a:schemeClr val="accent2"/>
                </a:solidFill>
              </a:rPr>
              <a:t>TCP</a:t>
            </a:r>
            <a:r>
              <a:rPr lang="zh-CN" altLang="en-US" dirty="0" smtClean="0">
                <a:solidFill>
                  <a:schemeClr val="accent2"/>
                </a:solidFill>
              </a:rPr>
              <a:t>连接的请求</a:t>
            </a:r>
            <a:endParaRPr lang="en-US" altLang="zh-CN" dirty="0" smtClean="0">
              <a:solidFill>
                <a:schemeClr val="accent2"/>
              </a:solidFill>
            </a:endParaRPr>
          </a:p>
          <a:p>
            <a:pPr marL="342900" indent="-342900">
              <a:buFont typeface="+mj-lt"/>
              <a:buAutoNum type="arabicPeriod"/>
            </a:pPr>
            <a:r>
              <a:rPr lang="zh-CN" altLang="en-US" dirty="0" smtClean="0">
                <a:solidFill>
                  <a:schemeClr val="accent2"/>
                </a:solidFill>
              </a:rPr>
              <a:t>主机</a:t>
            </a:r>
            <a:r>
              <a:rPr lang="en-US" altLang="zh-CN" dirty="0" smtClean="0">
                <a:solidFill>
                  <a:schemeClr val="accent2"/>
                </a:solidFill>
              </a:rPr>
              <a:t>B</a:t>
            </a:r>
            <a:r>
              <a:rPr lang="zh-CN" altLang="en-US" dirty="0" smtClean="0">
                <a:solidFill>
                  <a:schemeClr val="accent2"/>
                </a:solidFill>
              </a:rPr>
              <a:t>收到</a:t>
            </a:r>
            <a:r>
              <a:rPr lang="en-US" altLang="zh-CN" dirty="0" smtClean="0">
                <a:solidFill>
                  <a:schemeClr val="accent2"/>
                </a:solidFill>
              </a:rPr>
              <a:t>FIN</a:t>
            </a:r>
            <a:r>
              <a:rPr lang="zh-CN" altLang="en-US" dirty="0" smtClean="0">
                <a:solidFill>
                  <a:schemeClr val="accent2"/>
                </a:solidFill>
              </a:rPr>
              <a:t>后对其作出响应</a:t>
            </a:r>
            <a:r>
              <a:rPr lang="en-US" altLang="zh-CN" dirty="0" smtClean="0">
                <a:solidFill>
                  <a:schemeClr val="accent2"/>
                </a:solidFill>
              </a:rPr>
              <a:t>,</a:t>
            </a:r>
            <a:r>
              <a:rPr lang="zh-CN" altLang="en-US" dirty="0" smtClean="0">
                <a:solidFill>
                  <a:schemeClr val="accent2"/>
                </a:solidFill>
              </a:rPr>
              <a:t>确认这一方向上的</a:t>
            </a:r>
            <a:r>
              <a:rPr lang="en-US" altLang="zh-CN" dirty="0" smtClean="0">
                <a:solidFill>
                  <a:schemeClr val="accent2"/>
                </a:solidFill>
              </a:rPr>
              <a:t>TCP</a:t>
            </a:r>
            <a:r>
              <a:rPr lang="zh-CN" altLang="en-US" dirty="0" smtClean="0">
                <a:solidFill>
                  <a:schemeClr val="accent2"/>
                </a:solidFill>
              </a:rPr>
              <a:t>连接将关闭</a:t>
            </a:r>
            <a:r>
              <a:rPr lang="en-US" altLang="zh-CN" dirty="0" smtClean="0">
                <a:solidFill>
                  <a:schemeClr val="accent2"/>
                </a:solidFill>
              </a:rPr>
              <a:t>,</a:t>
            </a:r>
            <a:r>
              <a:rPr lang="zh-CN" altLang="en-US" dirty="0" smtClean="0">
                <a:solidFill>
                  <a:schemeClr val="accent2"/>
                </a:solidFill>
              </a:rPr>
              <a:t>将</a:t>
            </a:r>
            <a:r>
              <a:rPr lang="en-US" altLang="zh-CN" dirty="0" smtClean="0">
                <a:solidFill>
                  <a:schemeClr val="accent2"/>
                </a:solidFill>
              </a:rPr>
              <a:t>ACK</a:t>
            </a:r>
            <a:r>
              <a:rPr lang="zh-CN" altLang="en-US" dirty="0" smtClean="0">
                <a:solidFill>
                  <a:schemeClr val="accent2"/>
                </a:solidFill>
              </a:rPr>
              <a:t>置</a:t>
            </a:r>
            <a:r>
              <a:rPr lang="en-US" altLang="zh-CN" dirty="0" smtClean="0">
                <a:solidFill>
                  <a:schemeClr val="accent2"/>
                </a:solidFill>
              </a:rPr>
              <a:t>1</a:t>
            </a:r>
          </a:p>
          <a:p>
            <a:pPr marL="342900" indent="-342900">
              <a:buFont typeface="+mj-lt"/>
              <a:buAutoNum type="arabicPeriod"/>
            </a:pPr>
            <a:r>
              <a:rPr lang="zh-CN" altLang="en-US" dirty="0" smtClean="0">
                <a:solidFill>
                  <a:schemeClr val="accent2"/>
                </a:solidFill>
              </a:rPr>
              <a:t>由</a:t>
            </a:r>
            <a:r>
              <a:rPr lang="en-US" altLang="zh-CN" dirty="0" smtClean="0">
                <a:solidFill>
                  <a:schemeClr val="accent2"/>
                </a:solidFill>
              </a:rPr>
              <a:t>B </a:t>
            </a:r>
            <a:r>
              <a:rPr lang="zh-CN" altLang="en-US" dirty="0" smtClean="0">
                <a:solidFill>
                  <a:schemeClr val="accent2"/>
                </a:solidFill>
              </a:rPr>
              <a:t>端再提出反方向的关闭请求</a:t>
            </a:r>
            <a:r>
              <a:rPr lang="en-US" altLang="zh-CN" dirty="0" smtClean="0">
                <a:solidFill>
                  <a:schemeClr val="accent2"/>
                </a:solidFill>
              </a:rPr>
              <a:t>,</a:t>
            </a:r>
            <a:r>
              <a:rPr lang="zh-CN" altLang="en-US" dirty="0" smtClean="0">
                <a:solidFill>
                  <a:schemeClr val="accent2"/>
                </a:solidFill>
              </a:rPr>
              <a:t>将</a:t>
            </a:r>
            <a:r>
              <a:rPr lang="en-US" altLang="zh-CN" dirty="0" smtClean="0">
                <a:solidFill>
                  <a:schemeClr val="accent2"/>
                </a:solidFill>
              </a:rPr>
              <a:t>FIN</a:t>
            </a:r>
            <a:r>
              <a:rPr lang="zh-CN" altLang="en-US" dirty="0" smtClean="0">
                <a:solidFill>
                  <a:schemeClr val="accent2"/>
                </a:solidFill>
              </a:rPr>
              <a:t>置</a:t>
            </a:r>
            <a:r>
              <a:rPr lang="en-US" altLang="zh-CN" dirty="0" smtClean="0">
                <a:solidFill>
                  <a:schemeClr val="accent2"/>
                </a:solidFill>
              </a:rPr>
              <a:t>1</a:t>
            </a:r>
          </a:p>
          <a:p>
            <a:pPr marL="342900" indent="-342900">
              <a:buFont typeface="+mj-lt"/>
              <a:buAutoNum type="arabicPeriod"/>
            </a:pPr>
            <a:r>
              <a:rPr lang="zh-CN" altLang="en-US" dirty="0" smtClean="0">
                <a:solidFill>
                  <a:schemeClr val="accent2"/>
                </a:solidFill>
              </a:rPr>
              <a:t>主机</a:t>
            </a:r>
            <a:r>
              <a:rPr lang="en-US" altLang="zh-CN" dirty="0" smtClean="0">
                <a:solidFill>
                  <a:schemeClr val="accent2"/>
                </a:solidFill>
              </a:rPr>
              <a:t>A</a:t>
            </a:r>
            <a:r>
              <a:rPr lang="zh-CN" altLang="en-US" dirty="0" smtClean="0">
                <a:solidFill>
                  <a:schemeClr val="accent2"/>
                </a:solidFill>
              </a:rPr>
              <a:t>对主机</a:t>
            </a:r>
            <a:r>
              <a:rPr lang="en-US" altLang="zh-CN" dirty="0" smtClean="0">
                <a:solidFill>
                  <a:schemeClr val="accent2"/>
                </a:solidFill>
              </a:rPr>
              <a:t>B</a:t>
            </a:r>
            <a:r>
              <a:rPr lang="zh-CN" altLang="en-US" dirty="0" smtClean="0">
                <a:solidFill>
                  <a:schemeClr val="accent2"/>
                </a:solidFill>
              </a:rPr>
              <a:t>的请求进行确认</a:t>
            </a:r>
            <a:r>
              <a:rPr lang="en-US" altLang="zh-CN" dirty="0" smtClean="0">
                <a:solidFill>
                  <a:schemeClr val="accent2"/>
                </a:solidFill>
              </a:rPr>
              <a:t>,</a:t>
            </a:r>
            <a:r>
              <a:rPr lang="zh-CN" altLang="en-US" dirty="0" smtClean="0">
                <a:solidFill>
                  <a:schemeClr val="accent2"/>
                </a:solidFill>
              </a:rPr>
              <a:t>将</a:t>
            </a:r>
            <a:r>
              <a:rPr lang="en-US" altLang="zh-CN" dirty="0" smtClean="0">
                <a:solidFill>
                  <a:schemeClr val="accent2"/>
                </a:solidFill>
              </a:rPr>
              <a:t>ACK</a:t>
            </a:r>
            <a:r>
              <a:rPr lang="zh-CN" altLang="en-US" dirty="0" smtClean="0">
                <a:solidFill>
                  <a:schemeClr val="accent2"/>
                </a:solidFill>
              </a:rPr>
              <a:t>置</a:t>
            </a:r>
            <a:r>
              <a:rPr lang="en-US" altLang="zh-CN" dirty="0" smtClean="0">
                <a:solidFill>
                  <a:schemeClr val="accent2"/>
                </a:solidFill>
              </a:rPr>
              <a:t>1,</a:t>
            </a:r>
            <a:r>
              <a:rPr lang="zh-CN" altLang="en-US" dirty="0" smtClean="0">
                <a:solidFill>
                  <a:schemeClr val="accent2"/>
                </a:solidFill>
              </a:rPr>
              <a:t>双方向的关闭结束</a:t>
            </a:r>
            <a:r>
              <a:rPr lang="en-US" altLang="zh-CN" dirty="0" smtClean="0">
                <a:solidFill>
                  <a:schemeClr val="accent2"/>
                </a:solidFill>
              </a:rPr>
              <a:t>.</a:t>
            </a:r>
          </a:p>
          <a:p>
            <a:pPr marL="342900" indent="-342900"/>
            <a:r>
              <a:rPr lang="zh-CN" altLang="en-US" dirty="0" smtClean="0">
                <a:solidFill>
                  <a:schemeClr val="accent2"/>
                </a:solidFill>
              </a:rPr>
              <a:t>由</a:t>
            </a:r>
            <a:r>
              <a:rPr lang="en-US" altLang="zh-CN" dirty="0" smtClean="0">
                <a:solidFill>
                  <a:schemeClr val="accent2"/>
                </a:solidFill>
              </a:rPr>
              <a:t>TCP</a:t>
            </a:r>
            <a:r>
              <a:rPr lang="zh-CN" altLang="en-US" dirty="0" smtClean="0">
                <a:solidFill>
                  <a:schemeClr val="accent2"/>
                </a:solidFill>
              </a:rPr>
              <a:t>的三次握手和四次断开可以看出</a:t>
            </a:r>
            <a:r>
              <a:rPr lang="en-US" altLang="zh-CN" dirty="0" smtClean="0">
                <a:solidFill>
                  <a:schemeClr val="accent2"/>
                </a:solidFill>
              </a:rPr>
              <a:t>,TCP</a:t>
            </a:r>
            <a:r>
              <a:rPr lang="zh-CN" altLang="en-US" dirty="0" smtClean="0">
                <a:solidFill>
                  <a:schemeClr val="accent2"/>
                </a:solidFill>
              </a:rPr>
              <a:t>使用面向连接的通信方式</a:t>
            </a:r>
            <a:r>
              <a:rPr lang="en-US" altLang="zh-CN" dirty="0" smtClean="0">
                <a:solidFill>
                  <a:schemeClr val="accent2"/>
                </a:solidFill>
              </a:rPr>
              <a:t>,</a:t>
            </a:r>
            <a:r>
              <a:rPr lang="zh-CN" altLang="en-US" dirty="0" smtClean="0">
                <a:solidFill>
                  <a:schemeClr val="accent2"/>
                </a:solidFill>
              </a:rPr>
              <a:t>大大提高了</a:t>
            </a:r>
            <a:endParaRPr lang="en-US" altLang="zh-CN" dirty="0" smtClean="0">
              <a:solidFill>
                <a:schemeClr val="accent2"/>
              </a:solidFill>
            </a:endParaRPr>
          </a:p>
          <a:p>
            <a:pPr marL="342900" indent="-342900"/>
            <a:r>
              <a:rPr lang="zh-CN" altLang="en-US" dirty="0" smtClean="0">
                <a:solidFill>
                  <a:schemeClr val="accent2"/>
                </a:solidFill>
              </a:rPr>
              <a:t>数据通信的可靠性</a:t>
            </a:r>
            <a:r>
              <a:rPr lang="en-US" altLang="zh-CN" dirty="0" smtClean="0">
                <a:solidFill>
                  <a:schemeClr val="accent2"/>
                </a:solidFill>
              </a:rPr>
              <a:t>,</a:t>
            </a:r>
            <a:r>
              <a:rPr lang="zh-CN" altLang="en-US" dirty="0" smtClean="0">
                <a:solidFill>
                  <a:schemeClr val="accent2"/>
                </a:solidFill>
              </a:rPr>
              <a:t>使发送数据端和接收端在数据正式传输前就有了交互</a:t>
            </a:r>
            <a:r>
              <a:rPr lang="en-US" altLang="zh-CN" dirty="0" smtClean="0">
                <a:solidFill>
                  <a:schemeClr val="accent2"/>
                </a:solidFill>
              </a:rPr>
              <a:t>,</a:t>
            </a:r>
            <a:r>
              <a:rPr lang="zh-CN" altLang="en-US" dirty="0" smtClean="0">
                <a:solidFill>
                  <a:schemeClr val="accent2"/>
                </a:solidFill>
              </a:rPr>
              <a:t>为数据</a:t>
            </a:r>
            <a:endParaRPr lang="en-US" altLang="zh-CN" dirty="0" smtClean="0">
              <a:solidFill>
                <a:schemeClr val="accent2"/>
              </a:solidFill>
            </a:endParaRPr>
          </a:p>
          <a:p>
            <a:pPr marL="342900" indent="-342900"/>
            <a:r>
              <a:rPr lang="zh-CN" altLang="en-US" dirty="0" smtClean="0">
                <a:solidFill>
                  <a:schemeClr val="accent2"/>
                </a:solidFill>
              </a:rPr>
              <a:t>正式传输打下了可靠的基础</a:t>
            </a:r>
            <a:endParaRPr lang="en-US" altLang="zh-CN" dirty="0" smtClean="0">
              <a:solidFill>
                <a:schemeClr val="accent2"/>
              </a:solidFill>
            </a:endParaRPr>
          </a:p>
          <a:p>
            <a:pPr marL="342900" indent="-342900"/>
            <a:endParaRPr lang="en-US" altLang="zh-CN" dirty="0" smtClean="0"/>
          </a:p>
          <a:p>
            <a:pPr marL="342900" indent="-342900"/>
            <a:r>
              <a:rPr lang="zh-CN" altLang="en-US" b="1" dirty="0" smtClean="0">
                <a:solidFill>
                  <a:schemeClr val="accent2"/>
                </a:solidFill>
              </a:rPr>
              <a:t>名词解释</a:t>
            </a:r>
            <a:endParaRPr lang="en-US" altLang="zh-CN" b="1" dirty="0" smtClean="0">
              <a:solidFill>
                <a:schemeClr val="accent2"/>
              </a:solidFill>
            </a:endParaRPr>
          </a:p>
          <a:p>
            <a:pPr marL="342900" indent="-342900"/>
            <a:r>
              <a:rPr lang="en-US" altLang="zh-CN" dirty="0" smtClean="0">
                <a:solidFill>
                  <a:schemeClr val="accent2"/>
                </a:solidFill>
              </a:rPr>
              <a:t>ACK  TCP</a:t>
            </a:r>
            <a:r>
              <a:rPr lang="zh-CN" altLang="en-US" dirty="0" smtClean="0">
                <a:solidFill>
                  <a:schemeClr val="accent2"/>
                </a:solidFill>
              </a:rPr>
              <a:t>报头的控制位之一</a:t>
            </a:r>
            <a:r>
              <a:rPr lang="en-US" altLang="zh-CN" dirty="0" smtClean="0">
                <a:solidFill>
                  <a:schemeClr val="accent2"/>
                </a:solidFill>
              </a:rPr>
              <a:t>,</a:t>
            </a:r>
            <a:r>
              <a:rPr lang="zh-CN" altLang="en-US" dirty="0" smtClean="0">
                <a:solidFill>
                  <a:schemeClr val="accent2"/>
                </a:solidFill>
              </a:rPr>
              <a:t>对数据进行确认</a:t>
            </a:r>
            <a:r>
              <a:rPr lang="en-US" altLang="zh-CN" dirty="0" smtClean="0">
                <a:solidFill>
                  <a:schemeClr val="accent2"/>
                </a:solidFill>
              </a:rPr>
              <a:t>.</a:t>
            </a:r>
            <a:r>
              <a:rPr lang="zh-CN" altLang="en-US" dirty="0" smtClean="0">
                <a:solidFill>
                  <a:schemeClr val="accent2"/>
                </a:solidFill>
              </a:rPr>
              <a:t>确认由目的端发出</a:t>
            </a:r>
            <a:r>
              <a:rPr lang="en-US" altLang="zh-CN" dirty="0" smtClean="0">
                <a:solidFill>
                  <a:schemeClr val="accent2"/>
                </a:solidFill>
              </a:rPr>
              <a:t>,</a:t>
            </a:r>
            <a:r>
              <a:rPr lang="zh-CN" altLang="en-US" dirty="0" smtClean="0">
                <a:solidFill>
                  <a:schemeClr val="accent2"/>
                </a:solidFill>
              </a:rPr>
              <a:t>用它来告诉发送</a:t>
            </a:r>
            <a:endParaRPr lang="en-US" altLang="zh-CN" dirty="0" smtClean="0">
              <a:solidFill>
                <a:schemeClr val="accent2"/>
              </a:solidFill>
            </a:endParaRPr>
          </a:p>
          <a:p>
            <a:pPr marL="342900" indent="-342900"/>
            <a:r>
              <a:rPr lang="zh-CN" altLang="en-US" dirty="0" smtClean="0">
                <a:solidFill>
                  <a:schemeClr val="accent2"/>
                </a:solidFill>
              </a:rPr>
              <a:t>端这个序列号之前的数据段都收到了</a:t>
            </a:r>
            <a:r>
              <a:rPr lang="en-US" altLang="zh-CN" dirty="0" smtClean="0">
                <a:solidFill>
                  <a:schemeClr val="accent2"/>
                </a:solidFill>
              </a:rPr>
              <a:t>.</a:t>
            </a:r>
            <a:r>
              <a:rPr lang="zh-CN" altLang="en-US" dirty="0" smtClean="0">
                <a:solidFill>
                  <a:schemeClr val="accent2"/>
                </a:solidFill>
              </a:rPr>
              <a:t>比如</a:t>
            </a:r>
            <a:r>
              <a:rPr lang="en-US" altLang="zh-CN" dirty="0" smtClean="0">
                <a:solidFill>
                  <a:schemeClr val="accent2"/>
                </a:solidFill>
              </a:rPr>
              <a:t>,</a:t>
            </a:r>
            <a:r>
              <a:rPr lang="zh-CN" altLang="en-US" dirty="0" smtClean="0">
                <a:solidFill>
                  <a:schemeClr val="accent2"/>
                </a:solidFill>
              </a:rPr>
              <a:t>确认号为</a:t>
            </a:r>
            <a:r>
              <a:rPr lang="en-US" altLang="zh-CN" dirty="0" smtClean="0">
                <a:solidFill>
                  <a:schemeClr val="accent2"/>
                </a:solidFill>
              </a:rPr>
              <a:t>X,</a:t>
            </a:r>
            <a:r>
              <a:rPr lang="zh-CN" altLang="en-US" dirty="0" smtClean="0">
                <a:solidFill>
                  <a:schemeClr val="accent2"/>
                </a:solidFill>
              </a:rPr>
              <a:t>则表示前</a:t>
            </a:r>
            <a:r>
              <a:rPr lang="en-US" altLang="zh-CN" dirty="0" smtClean="0">
                <a:solidFill>
                  <a:schemeClr val="accent2"/>
                </a:solidFill>
              </a:rPr>
              <a:t>X-1</a:t>
            </a:r>
            <a:r>
              <a:rPr lang="zh-CN" altLang="en-US" dirty="0" smtClean="0">
                <a:solidFill>
                  <a:schemeClr val="accent2"/>
                </a:solidFill>
              </a:rPr>
              <a:t>个数据段都</a:t>
            </a:r>
            <a:endParaRPr lang="en-US" altLang="zh-CN" dirty="0" smtClean="0">
              <a:solidFill>
                <a:schemeClr val="accent2"/>
              </a:solidFill>
            </a:endParaRPr>
          </a:p>
          <a:p>
            <a:pPr marL="342900" indent="-342900"/>
            <a:r>
              <a:rPr lang="zh-CN" altLang="en-US" dirty="0" smtClean="0">
                <a:solidFill>
                  <a:schemeClr val="accent2"/>
                </a:solidFill>
              </a:rPr>
              <a:t>收到了</a:t>
            </a:r>
            <a:r>
              <a:rPr lang="en-US" altLang="zh-CN" dirty="0" smtClean="0">
                <a:solidFill>
                  <a:schemeClr val="accent2"/>
                </a:solidFill>
              </a:rPr>
              <a:t>,</a:t>
            </a:r>
            <a:r>
              <a:rPr lang="zh-CN" altLang="en-US" dirty="0" smtClean="0">
                <a:solidFill>
                  <a:schemeClr val="accent2"/>
                </a:solidFill>
              </a:rPr>
              <a:t>只有当</a:t>
            </a:r>
            <a:r>
              <a:rPr lang="en-US" altLang="zh-CN" dirty="0" smtClean="0">
                <a:solidFill>
                  <a:schemeClr val="accent2"/>
                </a:solidFill>
              </a:rPr>
              <a:t>ACK=1</a:t>
            </a:r>
            <a:r>
              <a:rPr lang="zh-CN" altLang="en-US" dirty="0" smtClean="0">
                <a:solidFill>
                  <a:schemeClr val="accent2"/>
                </a:solidFill>
              </a:rPr>
              <a:t>时</a:t>
            </a:r>
            <a:r>
              <a:rPr lang="en-US" altLang="zh-CN" dirty="0" smtClean="0">
                <a:solidFill>
                  <a:schemeClr val="accent2"/>
                </a:solidFill>
              </a:rPr>
              <a:t>,</a:t>
            </a:r>
            <a:r>
              <a:rPr lang="zh-CN" altLang="en-US" dirty="0" smtClean="0">
                <a:solidFill>
                  <a:schemeClr val="accent2"/>
                </a:solidFill>
              </a:rPr>
              <a:t>确认号才有效</a:t>
            </a:r>
            <a:r>
              <a:rPr lang="en-US" altLang="zh-CN" dirty="0" smtClean="0">
                <a:solidFill>
                  <a:schemeClr val="accent2"/>
                </a:solidFill>
              </a:rPr>
              <a:t>,</a:t>
            </a:r>
            <a:r>
              <a:rPr lang="zh-CN" altLang="en-US" dirty="0" smtClean="0">
                <a:solidFill>
                  <a:schemeClr val="accent2"/>
                </a:solidFill>
              </a:rPr>
              <a:t>当</a:t>
            </a:r>
            <a:r>
              <a:rPr lang="en-US" altLang="zh-CN" dirty="0" smtClean="0">
                <a:solidFill>
                  <a:schemeClr val="accent2"/>
                </a:solidFill>
              </a:rPr>
              <a:t>ACK=0</a:t>
            </a:r>
            <a:r>
              <a:rPr lang="zh-CN" altLang="en-US" dirty="0" smtClean="0">
                <a:solidFill>
                  <a:schemeClr val="accent2"/>
                </a:solidFill>
              </a:rPr>
              <a:t>时</a:t>
            </a:r>
            <a:r>
              <a:rPr lang="en-US" altLang="zh-CN" dirty="0" smtClean="0">
                <a:solidFill>
                  <a:schemeClr val="accent2"/>
                </a:solidFill>
              </a:rPr>
              <a:t>,</a:t>
            </a:r>
            <a:r>
              <a:rPr lang="zh-CN" altLang="en-US" dirty="0" smtClean="0">
                <a:solidFill>
                  <a:schemeClr val="accent2"/>
                </a:solidFill>
              </a:rPr>
              <a:t>确认号无效</a:t>
            </a:r>
            <a:r>
              <a:rPr lang="en-US" altLang="zh-CN" dirty="0" smtClean="0">
                <a:solidFill>
                  <a:schemeClr val="accent2"/>
                </a:solidFill>
              </a:rPr>
              <a:t>,</a:t>
            </a:r>
            <a:r>
              <a:rPr lang="zh-CN" altLang="en-US" dirty="0" smtClean="0">
                <a:solidFill>
                  <a:schemeClr val="accent2"/>
                </a:solidFill>
              </a:rPr>
              <a:t>这时会要求重传</a:t>
            </a:r>
            <a:endParaRPr lang="en-US" altLang="zh-CN" dirty="0" smtClean="0">
              <a:solidFill>
                <a:schemeClr val="accent2"/>
              </a:solidFill>
            </a:endParaRPr>
          </a:p>
          <a:p>
            <a:pPr marL="342900" indent="-342900"/>
            <a:r>
              <a:rPr lang="zh-CN" altLang="en-US" dirty="0" smtClean="0">
                <a:solidFill>
                  <a:schemeClr val="accent2"/>
                </a:solidFill>
              </a:rPr>
              <a:t>数据</a:t>
            </a:r>
            <a:r>
              <a:rPr lang="en-US" altLang="zh-CN" dirty="0" smtClean="0">
                <a:solidFill>
                  <a:schemeClr val="accent2"/>
                </a:solidFill>
              </a:rPr>
              <a:t>,</a:t>
            </a:r>
            <a:r>
              <a:rPr lang="zh-CN" altLang="en-US" dirty="0" smtClean="0">
                <a:solidFill>
                  <a:schemeClr val="accent2"/>
                </a:solidFill>
              </a:rPr>
              <a:t>保证数据的完整性</a:t>
            </a:r>
            <a:r>
              <a:rPr lang="en-US" altLang="zh-CN" dirty="0" smtClean="0">
                <a:solidFill>
                  <a:schemeClr val="accent2"/>
                </a:solidFill>
              </a:rPr>
              <a:t>.</a:t>
            </a:r>
          </a:p>
          <a:p>
            <a:pPr marL="342900" indent="-342900"/>
            <a:r>
              <a:rPr lang="en-US" altLang="zh-CN" dirty="0" smtClean="0">
                <a:solidFill>
                  <a:schemeClr val="accent2"/>
                </a:solidFill>
              </a:rPr>
              <a:t>SYN  </a:t>
            </a:r>
            <a:r>
              <a:rPr lang="zh-CN" altLang="en-US" dirty="0" smtClean="0">
                <a:solidFill>
                  <a:schemeClr val="accent2"/>
                </a:solidFill>
              </a:rPr>
              <a:t>同步序列号</a:t>
            </a:r>
            <a:r>
              <a:rPr lang="en-US" altLang="zh-CN" dirty="0" smtClean="0">
                <a:solidFill>
                  <a:schemeClr val="accent2"/>
                </a:solidFill>
              </a:rPr>
              <a:t>,TCP</a:t>
            </a:r>
            <a:r>
              <a:rPr lang="zh-CN" altLang="en-US" dirty="0" smtClean="0">
                <a:solidFill>
                  <a:schemeClr val="accent2"/>
                </a:solidFill>
              </a:rPr>
              <a:t>建立连接时将这个位置</a:t>
            </a:r>
            <a:r>
              <a:rPr lang="en-US" altLang="zh-CN" dirty="0" smtClean="0">
                <a:solidFill>
                  <a:schemeClr val="accent2"/>
                </a:solidFill>
              </a:rPr>
              <a:t>1</a:t>
            </a:r>
          </a:p>
          <a:p>
            <a:pPr marL="342900" indent="-342900"/>
            <a:r>
              <a:rPr lang="en-US" altLang="zh-CN" dirty="0" smtClean="0">
                <a:solidFill>
                  <a:schemeClr val="accent2"/>
                </a:solidFill>
              </a:rPr>
              <a:t>FIN  </a:t>
            </a:r>
            <a:r>
              <a:rPr lang="zh-CN" altLang="en-US" dirty="0" smtClean="0">
                <a:solidFill>
                  <a:schemeClr val="accent2"/>
                </a:solidFill>
              </a:rPr>
              <a:t>发送端完成发送任务位</a:t>
            </a:r>
            <a:r>
              <a:rPr lang="en-US" altLang="zh-CN" dirty="0" smtClean="0">
                <a:solidFill>
                  <a:schemeClr val="accent2"/>
                </a:solidFill>
              </a:rPr>
              <a:t>,</a:t>
            </a:r>
            <a:r>
              <a:rPr lang="zh-CN" altLang="en-US" dirty="0" smtClean="0">
                <a:solidFill>
                  <a:schemeClr val="accent2"/>
                </a:solidFill>
              </a:rPr>
              <a:t>当</a:t>
            </a:r>
            <a:r>
              <a:rPr lang="en-US" altLang="zh-CN" dirty="0" smtClean="0">
                <a:solidFill>
                  <a:schemeClr val="accent2"/>
                </a:solidFill>
              </a:rPr>
              <a:t>TCP</a:t>
            </a:r>
            <a:r>
              <a:rPr lang="zh-CN" altLang="en-US" dirty="0" smtClean="0">
                <a:solidFill>
                  <a:schemeClr val="accent2"/>
                </a:solidFill>
              </a:rPr>
              <a:t>完成数据传输需要断开时</a:t>
            </a:r>
            <a:r>
              <a:rPr lang="en-US" altLang="zh-CN" dirty="0" smtClean="0">
                <a:solidFill>
                  <a:schemeClr val="accent2"/>
                </a:solidFill>
              </a:rPr>
              <a:t>,</a:t>
            </a:r>
            <a:r>
              <a:rPr lang="zh-CN" altLang="en-US" dirty="0" smtClean="0">
                <a:solidFill>
                  <a:schemeClr val="accent2"/>
                </a:solidFill>
              </a:rPr>
              <a:t>提出断开连接的</a:t>
            </a:r>
            <a:endParaRPr lang="en-US" altLang="zh-CN" dirty="0" smtClean="0">
              <a:solidFill>
                <a:schemeClr val="accent2"/>
              </a:solidFill>
            </a:endParaRPr>
          </a:p>
          <a:p>
            <a:pPr marL="342900" indent="-342900"/>
            <a:r>
              <a:rPr lang="zh-CN" altLang="en-US" dirty="0" smtClean="0">
                <a:solidFill>
                  <a:schemeClr val="accent2"/>
                </a:solidFill>
              </a:rPr>
              <a:t>一方将这位置</a:t>
            </a:r>
            <a:r>
              <a:rPr lang="en-US" altLang="zh-CN" dirty="0" smtClean="0">
                <a:solidFill>
                  <a:schemeClr val="accent2"/>
                </a:solidFill>
              </a:rPr>
              <a:t>1</a:t>
            </a:r>
            <a:endParaRPr lang="zh-CN" altLang="en-US"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4801314"/>
          </a:xfrm>
          <a:prstGeom prst="rect">
            <a:avLst/>
          </a:prstGeom>
          <a:noFill/>
        </p:spPr>
        <p:txBody>
          <a:bodyPr wrap="square" rtlCol="0">
            <a:spAutoFit/>
          </a:bodyPr>
          <a:lstStyle/>
          <a:p>
            <a:r>
              <a:rPr lang="en-US" b="1" dirty="0" err="1" smtClean="0">
                <a:solidFill>
                  <a:schemeClr val="accent2"/>
                </a:solidFill>
              </a:rPr>
              <a:t>UDP（User</a:t>
            </a:r>
            <a:r>
              <a:rPr lang="en-US" b="1" dirty="0" smtClean="0">
                <a:solidFill>
                  <a:schemeClr val="accent2"/>
                </a:solidFill>
              </a:rPr>
              <a:t> Data Protocol，</a:t>
            </a:r>
            <a:r>
              <a:rPr lang="zh-CN" altLang="en-US" b="1" dirty="0" smtClean="0">
                <a:solidFill>
                  <a:schemeClr val="accent2"/>
                </a:solidFill>
              </a:rPr>
              <a:t>用户数据报协议）</a:t>
            </a:r>
            <a:endParaRPr lang="en-US" altLang="zh-CN" b="1" dirty="0" smtClean="0">
              <a:solidFill>
                <a:schemeClr val="accent2"/>
              </a:solidFill>
            </a:endParaRPr>
          </a:p>
          <a:p>
            <a:pPr marL="342900" indent="-342900">
              <a:buFont typeface="+mj-lt"/>
              <a:buAutoNum type="arabicPeriod"/>
            </a:pPr>
            <a:r>
              <a:rPr lang="en-US" altLang="zh-CN" dirty="0" smtClean="0">
                <a:solidFill>
                  <a:schemeClr val="accent2"/>
                </a:solidFill>
              </a:rPr>
              <a:t>UDP</a:t>
            </a:r>
            <a:r>
              <a:rPr lang="zh-CN" altLang="en-US" dirty="0" smtClean="0">
                <a:solidFill>
                  <a:schemeClr val="accent2"/>
                </a:solidFill>
              </a:rPr>
              <a:t>是一个非连接的协议，传输数据之前源端和终端不建立连接，当它想传送时就简单地去抓取来自应用程序的数据，并尽可能快地把它扔到网络上。在发送端，</a:t>
            </a:r>
            <a:r>
              <a:rPr lang="en-US" altLang="zh-CN" dirty="0" smtClean="0">
                <a:solidFill>
                  <a:schemeClr val="accent2"/>
                </a:solidFill>
              </a:rPr>
              <a:t>UDP</a:t>
            </a:r>
            <a:r>
              <a:rPr lang="zh-CN" altLang="en-US" dirty="0" smtClean="0">
                <a:solidFill>
                  <a:schemeClr val="accent2"/>
                </a:solidFill>
              </a:rPr>
              <a:t>传送数据的速度仅仅是受应用程序生成数据的速度、计算机的能力和传输带宽的限制；在接收端，</a:t>
            </a:r>
            <a:r>
              <a:rPr lang="en-US" altLang="zh-CN" dirty="0" smtClean="0">
                <a:solidFill>
                  <a:schemeClr val="accent2"/>
                </a:solidFill>
              </a:rPr>
              <a:t>UDP</a:t>
            </a:r>
            <a:r>
              <a:rPr lang="zh-CN" altLang="en-US" dirty="0" smtClean="0">
                <a:solidFill>
                  <a:schemeClr val="accent2"/>
                </a:solidFill>
              </a:rPr>
              <a:t>把每个消息段放在队列中，应用程序每次从队列中读一个消息段。</a:t>
            </a:r>
            <a:endParaRPr lang="en-US" altLang="zh-CN" dirty="0" smtClean="0">
              <a:solidFill>
                <a:schemeClr val="accent2"/>
              </a:solidFill>
            </a:endParaRPr>
          </a:p>
          <a:p>
            <a:pPr marL="342900" indent="-342900">
              <a:buFont typeface="+mj-lt"/>
              <a:buAutoNum type="arabicPeriod"/>
            </a:pPr>
            <a:r>
              <a:rPr lang="zh-CN" altLang="en-US" dirty="0" smtClean="0">
                <a:solidFill>
                  <a:schemeClr val="accent2"/>
                </a:solidFill>
              </a:rPr>
              <a:t>由于传输数据不建立连接，因此也就不需要维护连接状态，包括收发状态等，因此一台服务机可同时向多个客户机传输相同的消息。</a:t>
            </a:r>
            <a:endParaRPr lang="en-US" altLang="zh-CN" dirty="0" smtClean="0">
              <a:solidFill>
                <a:schemeClr val="accent2"/>
              </a:solidFill>
            </a:endParaRPr>
          </a:p>
          <a:p>
            <a:pPr marL="342900" indent="-342900">
              <a:buFont typeface="+mj-lt"/>
              <a:buAutoNum type="arabicPeriod"/>
            </a:pPr>
            <a:r>
              <a:rPr lang="en-US" altLang="zh-CN" dirty="0" smtClean="0">
                <a:solidFill>
                  <a:schemeClr val="accent2"/>
                </a:solidFill>
              </a:rPr>
              <a:t>UDP</a:t>
            </a:r>
            <a:r>
              <a:rPr lang="zh-CN" altLang="en-US" dirty="0" smtClean="0">
                <a:solidFill>
                  <a:schemeClr val="accent2"/>
                </a:solidFill>
              </a:rPr>
              <a:t>信息包的标题很短，只有</a:t>
            </a:r>
            <a:r>
              <a:rPr lang="en-US" altLang="zh-CN" dirty="0" smtClean="0">
                <a:solidFill>
                  <a:schemeClr val="accent2"/>
                </a:solidFill>
              </a:rPr>
              <a:t>8</a:t>
            </a:r>
            <a:r>
              <a:rPr lang="zh-CN" altLang="en-US" dirty="0" smtClean="0">
                <a:solidFill>
                  <a:schemeClr val="accent2"/>
                </a:solidFill>
              </a:rPr>
              <a:t>个字节，相对于</a:t>
            </a:r>
            <a:r>
              <a:rPr lang="en-US" altLang="zh-CN" dirty="0" smtClean="0">
                <a:solidFill>
                  <a:schemeClr val="accent2"/>
                </a:solidFill>
              </a:rPr>
              <a:t>TCP</a:t>
            </a:r>
            <a:r>
              <a:rPr lang="zh-CN" altLang="en-US" dirty="0" smtClean="0">
                <a:solidFill>
                  <a:schemeClr val="accent2"/>
                </a:solidFill>
              </a:rPr>
              <a:t>的</a:t>
            </a:r>
            <a:r>
              <a:rPr lang="en-US" altLang="zh-CN" dirty="0" smtClean="0">
                <a:solidFill>
                  <a:schemeClr val="accent2"/>
                </a:solidFill>
              </a:rPr>
              <a:t>20</a:t>
            </a:r>
            <a:r>
              <a:rPr lang="zh-CN" altLang="en-US" dirty="0" smtClean="0">
                <a:solidFill>
                  <a:schemeClr val="accent2"/>
                </a:solidFill>
              </a:rPr>
              <a:t>个字节信息包的额外开销很小。</a:t>
            </a:r>
            <a:endParaRPr lang="en-US" altLang="zh-CN" dirty="0" smtClean="0">
              <a:solidFill>
                <a:schemeClr val="accent2"/>
              </a:solidFill>
            </a:endParaRPr>
          </a:p>
          <a:p>
            <a:pPr marL="342900" indent="-342900">
              <a:buFont typeface="+mj-lt"/>
              <a:buAutoNum type="arabicPeriod"/>
            </a:pPr>
            <a:r>
              <a:rPr lang="zh-CN" altLang="en-US" dirty="0" smtClean="0">
                <a:solidFill>
                  <a:schemeClr val="accent2"/>
                </a:solidFill>
              </a:rPr>
              <a:t>吞吐量不受拥挤控制算法的调节，只受应用软件生成数据的速率、传输带宽、源端和终端主机性能的限制。</a:t>
            </a:r>
            <a:endParaRPr lang="en-US" altLang="zh-CN" dirty="0" smtClean="0">
              <a:solidFill>
                <a:schemeClr val="accent2"/>
              </a:solidFill>
            </a:endParaRPr>
          </a:p>
          <a:p>
            <a:pPr marL="342900" indent="-342900">
              <a:buFont typeface="+mj-lt"/>
              <a:buAutoNum type="arabicPeriod"/>
            </a:pPr>
            <a:r>
              <a:rPr lang="en-US" altLang="zh-CN" dirty="0" smtClean="0">
                <a:solidFill>
                  <a:schemeClr val="accent2"/>
                </a:solidFill>
              </a:rPr>
              <a:t>UDP</a:t>
            </a:r>
            <a:r>
              <a:rPr lang="zh-CN" altLang="en-US" dirty="0" smtClean="0">
                <a:solidFill>
                  <a:schemeClr val="accent2"/>
                </a:solidFill>
              </a:rPr>
              <a:t>使用</a:t>
            </a:r>
            <a:r>
              <a:rPr lang="zh-CN" altLang="en-US" b="1" dirty="0" smtClean="0">
                <a:solidFill>
                  <a:schemeClr val="accent2"/>
                </a:solidFill>
              </a:rPr>
              <a:t>尽最大努力交付，</a:t>
            </a:r>
            <a:r>
              <a:rPr lang="zh-CN" altLang="en-US" dirty="0" smtClean="0">
                <a:solidFill>
                  <a:schemeClr val="accent2"/>
                </a:solidFill>
              </a:rPr>
              <a:t>即不保证可靠交付，因此主机不需要维持复杂的链接状态表（这里面有许多参数）。</a:t>
            </a:r>
            <a:endParaRPr lang="en-US" altLang="zh-CN" dirty="0" smtClean="0">
              <a:solidFill>
                <a:schemeClr val="accent2"/>
              </a:solidFill>
            </a:endParaRPr>
          </a:p>
          <a:p>
            <a:pPr marL="342900" indent="-342900">
              <a:buFont typeface="+mj-lt"/>
              <a:buAutoNum type="arabicPeriod"/>
            </a:pPr>
            <a:r>
              <a:rPr lang="en-US" altLang="zh-CN" dirty="0" smtClean="0">
                <a:solidFill>
                  <a:schemeClr val="accent2"/>
                </a:solidFill>
              </a:rPr>
              <a:t>UDP</a:t>
            </a:r>
            <a:r>
              <a:rPr lang="zh-CN" altLang="en-US" dirty="0" smtClean="0">
                <a:solidFill>
                  <a:schemeClr val="accent2"/>
                </a:solidFill>
              </a:rPr>
              <a:t>是</a:t>
            </a:r>
            <a:r>
              <a:rPr lang="zh-CN" altLang="en-US" b="1" dirty="0" smtClean="0">
                <a:solidFill>
                  <a:schemeClr val="accent2"/>
                </a:solidFill>
              </a:rPr>
              <a:t>面向报文</a:t>
            </a:r>
            <a:r>
              <a:rPr lang="zh-CN" altLang="en-US" dirty="0" smtClean="0">
                <a:solidFill>
                  <a:schemeClr val="accent2"/>
                </a:solidFill>
              </a:rPr>
              <a:t>的。发送方的</a:t>
            </a:r>
            <a:r>
              <a:rPr lang="en-US" altLang="zh-CN" dirty="0" smtClean="0">
                <a:solidFill>
                  <a:schemeClr val="accent2"/>
                </a:solidFill>
              </a:rPr>
              <a:t>UDP</a:t>
            </a:r>
            <a:r>
              <a:rPr lang="zh-CN" altLang="en-US" dirty="0" smtClean="0">
                <a:solidFill>
                  <a:schemeClr val="accent2"/>
                </a:solidFill>
              </a:rPr>
              <a:t>对应用程序交下来的报文，在添加首部后就向下交付给</a:t>
            </a:r>
            <a:r>
              <a:rPr lang="en-US" altLang="zh-CN" dirty="0" smtClean="0">
                <a:solidFill>
                  <a:schemeClr val="accent2"/>
                </a:solidFill>
              </a:rPr>
              <a:t>IP</a:t>
            </a:r>
            <a:r>
              <a:rPr lang="zh-CN" altLang="en-US" dirty="0" smtClean="0">
                <a:solidFill>
                  <a:schemeClr val="accent2"/>
                </a:solidFill>
              </a:rPr>
              <a:t>层。既不拆分，也不合并，而是保留这些报文的边界，因此，应用程序需要选择合适的报文大小。</a:t>
            </a:r>
            <a:endParaRPr lang="zh-CN" altLang="en-US"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8215370" cy="1477328"/>
          </a:xfrm>
          <a:prstGeom prst="rect">
            <a:avLst/>
          </a:prstGeom>
          <a:noFill/>
        </p:spPr>
        <p:txBody>
          <a:bodyPr wrap="square" rtlCol="0">
            <a:spAutoFit/>
          </a:bodyPr>
          <a:lstStyle/>
          <a:p>
            <a:r>
              <a:rPr lang="en-US" altLang="zh-CN" b="1" dirty="0" smtClean="0">
                <a:solidFill>
                  <a:schemeClr val="accent2"/>
                </a:solidFill>
              </a:rPr>
              <a:t>UDP</a:t>
            </a:r>
            <a:r>
              <a:rPr lang="zh-CN" altLang="en-US" b="1" dirty="0" smtClean="0">
                <a:solidFill>
                  <a:schemeClr val="accent2"/>
                </a:solidFill>
              </a:rPr>
              <a:t>的包头结构：</a:t>
            </a:r>
            <a:endParaRPr lang="en-US" altLang="zh-CN" b="1" dirty="0" smtClean="0">
              <a:solidFill>
                <a:schemeClr val="accent2"/>
              </a:solidFill>
            </a:endParaRPr>
          </a:p>
          <a:p>
            <a:r>
              <a:rPr lang="zh-CN" altLang="en-US" dirty="0" smtClean="0">
                <a:solidFill>
                  <a:schemeClr val="accent2"/>
                </a:solidFill>
              </a:rPr>
              <a:t>源端口 </a:t>
            </a:r>
            <a:r>
              <a:rPr lang="en-US" altLang="zh-CN" dirty="0" smtClean="0">
                <a:solidFill>
                  <a:schemeClr val="accent2"/>
                </a:solidFill>
              </a:rPr>
              <a:t>16</a:t>
            </a:r>
            <a:r>
              <a:rPr lang="zh-CN" altLang="en-US" dirty="0" smtClean="0">
                <a:solidFill>
                  <a:schemeClr val="accent2"/>
                </a:solidFill>
              </a:rPr>
              <a:t>位</a:t>
            </a:r>
            <a:br>
              <a:rPr lang="zh-CN" altLang="en-US" dirty="0" smtClean="0">
                <a:solidFill>
                  <a:schemeClr val="accent2"/>
                </a:solidFill>
              </a:rPr>
            </a:br>
            <a:r>
              <a:rPr lang="zh-CN" altLang="en-US" dirty="0" smtClean="0">
                <a:solidFill>
                  <a:schemeClr val="accent2"/>
                </a:solidFill>
              </a:rPr>
              <a:t>目的端口 </a:t>
            </a:r>
            <a:r>
              <a:rPr lang="en-US" altLang="zh-CN" dirty="0" smtClean="0">
                <a:solidFill>
                  <a:schemeClr val="accent2"/>
                </a:solidFill>
              </a:rPr>
              <a:t>16</a:t>
            </a:r>
            <a:r>
              <a:rPr lang="zh-CN" altLang="en-US" dirty="0" smtClean="0">
                <a:solidFill>
                  <a:schemeClr val="accent2"/>
                </a:solidFill>
              </a:rPr>
              <a:t>位</a:t>
            </a:r>
            <a:br>
              <a:rPr lang="zh-CN" altLang="en-US" dirty="0" smtClean="0">
                <a:solidFill>
                  <a:schemeClr val="accent2"/>
                </a:solidFill>
              </a:rPr>
            </a:br>
            <a:r>
              <a:rPr lang="zh-CN" altLang="en-US" dirty="0" smtClean="0">
                <a:solidFill>
                  <a:schemeClr val="accent2"/>
                </a:solidFill>
              </a:rPr>
              <a:t>长度 </a:t>
            </a:r>
            <a:r>
              <a:rPr lang="en-US" altLang="zh-CN" dirty="0" smtClean="0">
                <a:solidFill>
                  <a:schemeClr val="accent2"/>
                </a:solidFill>
              </a:rPr>
              <a:t>16</a:t>
            </a:r>
            <a:r>
              <a:rPr lang="zh-CN" altLang="en-US" dirty="0" smtClean="0">
                <a:solidFill>
                  <a:schemeClr val="accent2"/>
                </a:solidFill>
              </a:rPr>
              <a:t>位</a:t>
            </a:r>
            <a:br>
              <a:rPr lang="zh-CN" altLang="en-US" dirty="0" smtClean="0">
                <a:solidFill>
                  <a:schemeClr val="accent2"/>
                </a:solidFill>
              </a:rPr>
            </a:br>
            <a:r>
              <a:rPr lang="zh-CN" altLang="en-US" dirty="0" smtClean="0">
                <a:solidFill>
                  <a:schemeClr val="accent2"/>
                </a:solidFill>
              </a:rPr>
              <a:t>校验和 </a:t>
            </a:r>
            <a:r>
              <a:rPr lang="en-US" altLang="zh-CN" dirty="0" smtClean="0">
                <a:solidFill>
                  <a:schemeClr val="accent2"/>
                </a:solidFill>
              </a:rPr>
              <a:t>16</a:t>
            </a:r>
            <a:r>
              <a:rPr lang="zh-CN" altLang="en-US" dirty="0" smtClean="0">
                <a:solidFill>
                  <a:schemeClr val="accent2"/>
                </a:solidFill>
              </a:rPr>
              <a:t>位</a:t>
            </a:r>
            <a:endParaRPr lang="zh-CN" altLang="en-US" dirty="0">
              <a:solidFill>
                <a:schemeClr val="accent2"/>
              </a:solidFill>
            </a:endParaRPr>
          </a:p>
        </p:txBody>
      </p:sp>
      <p:sp>
        <p:nvSpPr>
          <p:cNvPr id="3" name="TextBox 2"/>
          <p:cNvSpPr txBox="1"/>
          <p:nvPr/>
        </p:nvSpPr>
        <p:spPr>
          <a:xfrm>
            <a:off x="428596" y="1928802"/>
            <a:ext cx="8286808" cy="1754326"/>
          </a:xfrm>
          <a:prstGeom prst="rect">
            <a:avLst/>
          </a:prstGeom>
          <a:noFill/>
        </p:spPr>
        <p:txBody>
          <a:bodyPr wrap="square" rtlCol="0">
            <a:spAutoFit/>
          </a:bodyPr>
          <a:lstStyle/>
          <a:p>
            <a:r>
              <a:rPr lang="zh-CN" altLang="en-US" b="1" dirty="0" smtClean="0">
                <a:solidFill>
                  <a:schemeClr val="accent2"/>
                </a:solidFill>
              </a:rPr>
              <a:t>小结</a:t>
            </a:r>
            <a:r>
              <a:rPr lang="en-US" altLang="zh-CN" b="1" dirty="0" smtClean="0">
                <a:solidFill>
                  <a:schemeClr val="accent2"/>
                </a:solidFill>
              </a:rPr>
              <a:t>TCP</a:t>
            </a:r>
            <a:r>
              <a:rPr lang="zh-CN" altLang="en-US" b="1" dirty="0" smtClean="0">
                <a:solidFill>
                  <a:schemeClr val="accent2"/>
                </a:solidFill>
              </a:rPr>
              <a:t>与</a:t>
            </a:r>
            <a:r>
              <a:rPr lang="en-US" altLang="zh-CN" b="1" dirty="0" smtClean="0">
                <a:solidFill>
                  <a:schemeClr val="accent2"/>
                </a:solidFill>
              </a:rPr>
              <a:t>UDP</a:t>
            </a:r>
            <a:r>
              <a:rPr lang="zh-CN" altLang="en-US" b="1" dirty="0" smtClean="0">
                <a:solidFill>
                  <a:schemeClr val="accent2"/>
                </a:solidFill>
              </a:rPr>
              <a:t>的区别：</a:t>
            </a:r>
            <a:endParaRPr lang="en-US" altLang="zh-CN" b="1" dirty="0" smtClean="0">
              <a:solidFill>
                <a:schemeClr val="accent2"/>
              </a:solidFill>
            </a:endParaRPr>
          </a:p>
          <a:p>
            <a:r>
              <a:rPr lang="en-US" altLang="zh-CN" dirty="0" smtClean="0">
                <a:solidFill>
                  <a:schemeClr val="accent2"/>
                </a:solidFill>
              </a:rPr>
              <a:t>1.</a:t>
            </a:r>
            <a:r>
              <a:rPr lang="zh-CN" altLang="en-US" dirty="0" smtClean="0">
                <a:solidFill>
                  <a:schemeClr val="accent2"/>
                </a:solidFill>
              </a:rPr>
              <a:t>基于连接与无连接；</a:t>
            </a:r>
            <a:br>
              <a:rPr lang="zh-CN" altLang="en-US" dirty="0" smtClean="0">
                <a:solidFill>
                  <a:schemeClr val="accent2"/>
                </a:solidFill>
              </a:rPr>
            </a:br>
            <a:r>
              <a:rPr lang="en-US" altLang="zh-CN" dirty="0" smtClean="0">
                <a:solidFill>
                  <a:schemeClr val="accent2"/>
                </a:solidFill>
              </a:rPr>
              <a:t>2.</a:t>
            </a:r>
            <a:r>
              <a:rPr lang="zh-CN" altLang="en-US" dirty="0" smtClean="0">
                <a:solidFill>
                  <a:schemeClr val="accent2"/>
                </a:solidFill>
              </a:rPr>
              <a:t>对系统资源的要求（</a:t>
            </a:r>
            <a:r>
              <a:rPr lang="en-US" altLang="zh-CN" dirty="0" smtClean="0">
                <a:solidFill>
                  <a:schemeClr val="accent2"/>
                </a:solidFill>
              </a:rPr>
              <a:t>TCP</a:t>
            </a:r>
            <a:r>
              <a:rPr lang="zh-CN" altLang="en-US" dirty="0" smtClean="0">
                <a:solidFill>
                  <a:schemeClr val="accent2"/>
                </a:solidFill>
              </a:rPr>
              <a:t>较多，</a:t>
            </a:r>
            <a:r>
              <a:rPr lang="en-US" altLang="zh-CN" dirty="0" smtClean="0">
                <a:solidFill>
                  <a:schemeClr val="accent2"/>
                </a:solidFill>
              </a:rPr>
              <a:t>UDP</a:t>
            </a:r>
            <a:r>
              <a:rPr lang="zh-CN" altLang="en-US" dirty="0" smtClean="0">
                <a:solidFill>
                  <a:schemeClr val="accent2"/>
                </a:solidFill>
              </a:rPr>
              <a:t>少）；</a:t>
            </a:r>
            <a:br>
              <a:rPr lang="zh-CN" altLang="en-US" dirty="0" smtClean="0">
                <a:solidFill>
                  <a:schemeClr val="accent2"/>
                </a:solidFill>
              </a:rPr>
            </a:br>
            <a:r>
              <a:rPr lang="en-US" altLang="zh-CN" dirty="0" smtClean="0">
                <a:solidFill>
                  <a:schemeClr val="accent2"/>
                </a:solidFill>
              </a:rPr>
              <a:t>3.UDP</a:t>
            </a:r>
            <a:r>
              <a:rPr lang="zh-CN" altLang="en-US" dirty="0" smtClean="0">
                <a:solidFill>
                  <a:schemeClr val="accent2"/>
                </a:solidFill>
              </a:rPr>
              <a:t>程序结构较简单；</a:t>
            </a:r>
            <a:br>
              <a:rPr lang="zh-CN" altLang="en-US" dirty="0" smtClean="0">
                <a:solidFill>
                  <a:schemeClr val="accent2"/>
                </a:solidFill>
              </a:rPr>
            </a:br>
            <a:r>
              <a:rPr lang="en-US" altLang="zh-CN" dirty="0" smtClean="0">
                <a:solidFill>
                  <a:schemeClr val="accent2"/>
                </a:solidFill>
              </a:rPr>
              <a:t>4.</a:t>
            </a:r>
            <a:r>
              <a:rPr lang="zh-CN" altLang="en-US" dirty="0" smtClean="0">
                <a:solidFill>
                  <a:schemeClr val="accent2"/>
                </a:solidFill>
              </a:rPr>
              <a:t>流模式与数据报模式 ；</a:t>
            </a:r>
            <a:br>
              <a:rPr lang="zh-CN" altLang="en-US" dirty="0" smtClean="0">
                <a:solidFill>
                  <a:schemeClr val="accent2"/>
                </a:solidFill>
              </a:rPr>
            </a:br>
            <a:r>
              <a:rPr lang="en-US" altLang="zh-CN" dirty="0" smtClean="0">
                <a:solidFill>
                  <a:schemeClr val="accent2"/>
                </a:solidFill>
              </a:rPr>
              <a:t>5.TCP</a:t>
            </a:r>
            <a:r>
              <a:rPr lang="zh-CN" altLang="en-US" dirty="0" smtClean="0">
                <a:solidFill>
                  <a:schemeClr val="accent2"/>
                </a:solidFill>
              </a:rPr>
              <a:t>保证数据正确性，</a:t>
            </a:r>
            <a:r>
              <a:rPr lang="en-US" altLang="zh-CN" dirty="0" smtClean="0">
                <a:solidFill>
                  <a:schemeClr val="accent2"/>
                </a:solidFill>
              </a:rPr>
              <a:t>UDP</a:t>
            </a:r>
            <a:r>
              <a:rPr lang="zh-CN" altLang="en-US" dirty="0" smtClean="0">
                <a:solidFill>
                  <a:schemeClr val="accent2"/>
                </a:solidFill>
              </a:rPr>
              <a:t>可能丢包，</a:t>
            </a:r>
            <a:r>
              <a:rPr lang="en-US" altLang="zh-CN" dirty="0" smtClean="0">
                <a:solidFill>
                  <a:schemeClr val="accent2"/>
                </a:solidFill>
              </a:rPr>
              <a:t>TCP</a:t>
            </a:r>
            <a:r>
              <a:rPr lang="zh-CN" altLang="en-US" dirty="0" smtClean="0">
                <a:solidFill>
                  <a:schemeClr val="accent2"/>
                </a:solidFill>
              </a:rPr>
              <a:t>保证数据顺序，</a:t>
            </a:r>
            <a:r>
              <a:rPr lang="en-US" altLang="zh-CN" dirty="0" smtClean="0">
                <a:solidFill>
                  <a:schemeClr val="accent2"/>
                </a:solidFill>
              </a:rPr>
              <a:t>UDP</a:t>
            </a:r>
            <a:r>
              <a:rPr lang="zh-CN" altLang="en-US" dirty="0" smtClean="0">
                <a:solidFill>
                  <a:schemeClr val="accent2"/>
                </a:solidFill>
              </a:rPr>
              <a:t>不保证。</a:t>
            </a:r>
            <a:endParaRPr lang="zh-CN" altLang="en-US" dirty="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2852"/>
            <a:ext cx="8280000" cy="369332"/>
          </a:xfrm>
          <a:prstGeom prst="rect">
            <a:avLst/>
          </a:prstGeom>
          <a:noFill/>
        </p:spPr>
        <p:txBody>
          <a:bodyPr wrap="square" rtlCol="0">
            <a:spAutoFit/>
          </a:bodyPr>
          <a:lstStyle/>
          <a:p>
            <a:r>
              <a:rPr lang="en-US" altLang="zh-CN" dirty="0" smtClean="0"/>
              <a:t>Http</a:t>
            </a:r>
            <a:r>
              <a:rPr lang="zh-CN" altLang="en-US" dirty="0" smtClean="0"/>
              <a:t>协议</a:t>
            </a:r>
            <a:endParaRPr lang="zh-CN" altLang="en-US" dirty="0"/>
          </a:p>
        </p:txBody>
      </p:sp>
      <p:sp>
        <p:nvSpPr>
          <p:cNvPr id="3" name="TextBox 2"/>
          <p:cNvSpPr txBox="1"/>
          <p:nvPr/>
        </p:nvSpPr>
        <p:spPr>
          <a:xfrm>
            <a:off x="432000" y="785794"/>
            <a:ext cx="8280000" cy="4801314"/>
          </a:xfrm>
          <a:prstGeom prst="rect">
            <a:avLst/>
          </a:prstGeom>
          <a:noFill/>
        </p:spPr>
        <p:txBody>
          <a:bodyPr wrap="square" rtlCol="0">
            <a:spAutoFit/>
          </a:bodyPr>
          <a:lstStyle/>
          <a:p>
            <a:r>
              <a:rPr lang="zh-CN" altLang="en-US" dirty="0" smtClean="0"/>
              <a:t>关于网络层</a:t>
            </a:r>
            <a:r>
              <a:rPr lang="zh-CN" altLang="en-US" dirty="0" smtClean="0"/>
              <a:t>。</a:t>
            </a:r>
            <a:endParaRPr lang="en-US" altLang="zh-CN" dirty="0" smtClean="0"/>
          </a:p>
          <a:p>
            <a:r>
              <a:rPr lang="zh-CN" altLang="en-US" dirty="0" smtClean="0"/>
              <a:t>网络层有不同的协议，如</a:t>
            </a:r>
            <a:r>
              <a:rPr lang="en-US" altLang="zh-CN" dirty="0" smtClean="0"/>
              <a:t>IP</a:t>
            </a:r>
            <a:r>
              <a:rPr lang="zh-CN" altLang="en-US" dirty="0" smtClean="0"/>
              <a:t>与</a:t>
            </a:r>
            <a:r>
              <a:rPr lang="en-US" altLang="zh-CN" dirty="0" smtClean="0"/>
              <a:t>ICMP</a:t>
            </a:r>
            <a:r>
              <a:rPr lang="zh-CN" altLang="en-US" dirty="0" smtClean="0"/>
              <a:t>，两者的不同就是对于上层传过来的数据根据什么样的格式进行切割，然后再次封装时候遵循的准则不同</a:t>
            </a:r>
            <a:r>
              <a:rPr lang="zh-CN" altLang="en-US" dirty="0" smtClean="0"/>
              <a:t>。</a:t>
            </a:r>
            <a:endParaRPr lang="en-US" altLang="zh-CN" dirty="0" smtClean="0"/>
          </a:p>
          <a:p>
            <a:r>
              <a:rPr lang="en-US" altLang="zh-CN" dirty="0" smtClean="0"/>
              <a:t>ICMP</a:t>
            </a:r>
            <a:r>
              <a:rPr lang="zh-CN" altLang="en-US" dirty="0" smtClean="0"/>
              <a:t>是</a:t>
            </a:r>
            <a:r>
              <a:rPr lang="en-US" altLang="zh-CN" dirty="0" smtClean="0"/>
              <a:t>Ping</a:t>
            </a:r>
            <a:r>
              <a:rPr lang="zh-CN" altLang="en-US" dirty="0" smtClean="0"/>
              <a:t>命令经常用到的协议</a:t>
            </a:r>
            <a:r>
              <a:rPr lang="zh-CN" altLang="en-US" dirty="0" smtClean="0"/>
              <a:t>。</a:t>
            </a:r>
            <a:endParaRPr lang="en-US" altLang="zh-CN" dirty="0" smtClean="0"/>
          </a:p>
          <a:p>
            <a:r>
              <a:rPr lang="en-US" altLang="zh-CN" dirty="0" smtClean="0"/>
              <a:t>ICMP</a:t>
            </a:r>
            <a:r>
              <a:rPr lang="zh-CN" altLang="en-US" dirty="0" smtClean="0"/>
              <a:t>全称是报文控制协议。通过上边的图片可以看出，应用层的</a:t>
            </a:r>
            <a:r>
              <a:rPr lang="en-US" altLang="zh-CN" dirty="0" smtClean="0"/>
              <a:t>Ping</a:t>
            </a:r>
            <a:r>
              <a:rPr lang="zh-CN" altLang="en-US" dirty="0" smtClean="0"/>
              <a:t>工具，使用</a:t>
            </a:r>
            <a:r>
              <a:rPr lang="en-US" altLang="zh-CN" dirty="0" smtClean="0"/>
              <a:t>Ping</a:t>
            </a:r>
            <a:r>
              <a:rPr lang="zh-CN" altLang="en-US" dirty="0" smtClean="0"/>
              <a:t>协议，直接跳过运输层，调用了网络层的</a:t>
            </a:r>
            <a:r>
              <a:rPr lang="en-US" altLang="zh-CN" dirty="0" smtClean="0"/>
              <a:t>ICMP</a:t>
            </a:r>
            <a:r>
              <a:rPr lang="zh-CN" altLang="en-US" dirty="0" smtClean="0"/>
              <a:t>协议。</a:t>
            </a:r>
            <a:r>
              <a:rPr lang="en-US" altLang="zh-CN" dirty="0" smtClean="0"/>
              <a:t>ICMP</a:t>
            </a:r>
            <a:r>
              <a:rPr lang="zh-CN" altLang="en-US" dirty="0" smtClean="0"/>
              <a:t>数据包里边内容，都是关于目的主机的一些信息，因此可以用于远程判断一台主机是否存在于网络上。</a:t>
            </a:r>
            <a:r>
              <a:rPr lang="en-US" altLang="zh-CN" dirty="0" smtClean="0"/>
              <a:t>ping</a:t>
            </a:r>
            <a:r>
              <a:rPr lang="zh-CN" altLang="en-US" dirty="0" smtClean="0"/>
              <a:t>程序是对两个系统连通性进行测试的基本工具。它只利用</a:t>
            </a:r>
            <a:r>
              <a:rPr lang="en-US" altLang="zh-CN" dirty="0" smtClean="0"/>
              <a:t>ICMP</a:t>
            </a:r>
            <a:r>
              <a:rPr lang="zh-CN" altLang="en-US" dirty="0" smtClean="0"/>
              <a:t>回显请求和回显应答报文，而不用经过传输层</a:t>
            </a:r>
            <a:r>
              <a:rPr lang="en-US" altLang="zh-CN" dirty="0" smtClean="0"/>
              <a:t>TCP/UDP</a:t>
            </a:r>
            <a:r>
              <a:rPr lang="zh-CN" altLang="en-US" dirty="0" smtClean="0"/>
              <a:t>。</a:t>
            </a:r>
            <a:r>
              <a:rPr lang="en-US" altLang="zh-CN" dirty="0" smtClean="0"/>
              <a:t>Ping</a:t>
            </a:r>
            <a:r>
              <a:rPr lang="zh-CN" altLang="en-US" dirty="0" smtClean="0"/>
              <a:t>服务器一般在内核中实现</a:t>
            </a:r>
            <a:r>
              <a:rPr lang="en-US" altLang="zh-CN" dirty="0" smtClean="0"/>
              <a:t>ICMP</a:t>
            </a:r>
            <a:r>
              <a:rPr lang="zh-CN" altLang="en-US" dirty="0" smtClean="0"/>
              <a:t>的功能</a:t>
            </a:r>
            <a:r>
              <a:rPr lang="zh-CN" altLang="en-US" dirty="0" smtClean="0"/>
              <a:t>。</a:t>
            </a:r>
            <a:endParaRPr lang="en-US" altLang="zh-CN" dirty="0" smtClean="0"/>
          </a:p>
          <a:p>
            <a:r>
              <a:rPr lang="zh-CN" altLang="en-US" dirty="0" smtClean="0"/>
              <a:t>个人感觉操作系统以及网卡是这样工作的，所有的网络数据都是从一个入口进来的，进来之后操作系统与网卡相关的部件就开始从最底层开始解析这些二进制的数据包，一层层的拆包，组装，然后分析，直到</a:t>
            </a:r>
            <a:r>
              <a:rPr lang="en-US" altLang="zh-CN" dirty="0" smtClean="0"/>
              <a:t>IP</a:t>
            </a:r>
            <a:r>
              <a:rPr lang="zh-CN" altLang="en-US" dirty="0" smtClean="0"/>
              <a:t>层的时候，会对</a:t>
            </a:r>
            <a:r>
              <a:rPr lang="en-US" altLang="zh-CN" dirty="0" smtClean="0"/>
              <a:t>IP</a:t>
            </a:r>
            <a:r>
              <a:rPr lang="zh-CN" altLang="en-US" dirty="0" smtClean="0"/>
              <a:t>数据包进行分析，然后进行</a:t>
            </a:r>
            <a:r>
              <a:rPr lang="en-US" altLang="zh-CN" dirty="0" smtClean="0"/>
              <a:t>TCP</a:t>
            </a:r>
            <a:r>
              <a:rPr lang="zh-CN" altLang="en-US" dirty="0" smtClean="0"/>
              <a:t>层的分析，这时候就发现了端口号这个概念，那么会根据端口号的不同，把这些数据存储在不同的缓冲区域，每个缓冲区域属于一个指定的应用程序（以端口号作为标识）。最终应用程序会从自己的缓冲区域来进行网络数据的读取。</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215370" cy="3693319"/>
          </a:xfrm>
          <a:prstGeom prst="rect">
            <a:avLst/>
          </a:prstGeom>
          <a:noFill/>
        </p:spPr>
        <p:txBody>
          <a:bodyPr wrap="square" rtlCol="0">
            <a:spAutoFit/>
          </a:bodyPr>
          <a:lstStyle/>
          <a:p>
            <a:r>
              <a:rPr lang="zh-CN" altLang="en-US" dirty="0" smtClean="0"/>
              <a:t>关于</a:t>
            </a:r>
            <a:r>
              <a:rPr lang="en-US" altLang="zh-CN" dirty="0" smtClean="0"/>
              <a:t>TCP</a:t>
            </a:r>
            <a:r>
              <a:rPr lang="zh-CN" altLang="en-US" dirty="0" smtClean="0"/>
              <a:t>的通信机制</a:t>
            </a:r>
            <a:r>
              <a:rPr lang="zh-CN" altLang="en-US" dirty="0" smtClean="0"/>
              <a:t>。</a:t>
            </a:r>
            <a:endParaRPr lang="en-US" altLang="zh-CN" dirty="0" smtClean="0"/>
          </a:p>
          <a:p>
            <a:r>
              <a:rPr lang="zh-CN" altLang="en-US" dirty="0" smtClean="0"/>
              <a:t>当</a:t>
            </a:r>
            <a:r>
              <a:rPr lang="en-US" altLang="zh-CN" dirty="0" smtClean="0"/>
              <a:t>TCP</a:t>
            </a:r>
            <a:r>
              <a:rPr lang="zh-CN" altLang="en-US" dirty="0" smtClean="0"/>
              <a:t>发出一个段后，它启动一个定时器，等待目的端确认收到这个报文段。如果不能及时收到一个确认，将重发这个报文段。</a:t>
            </a:r>
            <a:r>
              <a:rPr lang="en-US" altLang="zh-CN" dirty="0" smtClean="0"/>
              <a:t>TCP</a:t>
            </a:r>
            <a:r>
              <a:rPr lang="zh-CN" altLang="en-US" dirty="0" smtClean="0"/>
              <a:t>将保持它首部和数据的检验和。这是一个端到端的检验和，目的是检测数据在传输过程中的任何变化。如果收到段的检验和有差错，</a:t>
            </a:r>
            <a:r>
              <a:rPr lang="en-US" altLang="zh-CN" dirty="0" smtClean="0"/>
              <a:t>TCP</a:t>
            </a:r>
            <a:r>
              <a:rPr lang="zh-CN" altLang="en-US" dirty="0" smtClean="0"/>
              <a:t>将丢弃这个报文段和不确认收到此报文段（希望发端超时并重发）。既然</a:t>
            </a:r>
            <a:r>
              <a:rPr lang="en-US" altLang="zh-CN" dirty="0" smtClean="0"/>
              <a:t>TCP</a:t>
            </a:r>
            <a:r>
              <a:rPr lang="zh-CN" altLang="en-US" dirty="0" smtClean="0"/>
              <a:t>报文段作为</a:t>
            </a:r>
            <a:r>
              <a:rPr lang="en-US" altLang="zh-CN" dirty="0" smtClean="0"/>
              <a:t>IP</a:t>
            </a:r>
            <a:r>
              <a:rPr lang="zh-CN" altLang="en-US" dirty="0" smtClean="0"/>
              <a:t>数据报来传输，而</a:t>
            </a:r>
            <a:r>
              <a:rPr lang="en-US" altLang="zh-CN" dirty="0" smtClean="0"/>
              <a:t>IP</a:t>
            </a:r>
            <a:r>
              <a:rPr lang="zh-CN" altLang="en-US" dirty="0" smtClean="0"/>
              <a:t>数据报的到达可能会失序，因此</a:t>
            </a:r>
            <a:r>
              <a:rPr lang="en-US" altLang="zh-CN" dirty="0" smtClean="0"/>
              <a:t>TCP</a:t>
            </a:r>
            <a:r>
              <a:rPr lang="zh-CN" altLang="en-US" dirty="0" smtClean="0"/>
              <a:t>报文段的到达也可能会失序。如果必要， </a:t>
            </a:r>
            <a:r>
              <a:rPr lang="en-US" altLang="zh-CN" dirty="0" smtClean="0"/>
              <a:t>TCP</a:t>
            </a:r>
            <a:r>
              <a:rPr lang="zh-CN" altLang="en-US" dirty="0" smtClean="0"/>
              <a:t>将对收到的数据进行重新排序，将收到的数据以正确的顺序交给应用层。</a:t>
            </a:r>
          </a:p>
          <a:p>
            <a:r>
              <a:rPr lang="zh-CN" altLang="en-US" dirty="0" smtClean="0"/>
              <a:t>另外，</a:t>
            </a:r>
            <a:r>
              <a:rPr lang="en-US" altLang="zh-CN" dirty="0" smtClean="0"/>
              <a:t>TCP</a:t>
            </a:r>
            <a:r>
              <a:rPr lang="zh-CN" altLang="en-US" dirty="0" smtClean="0"/>
              <a:t>对字节流的内容不作任何解释。</a:t>
            </a:r>
            <a:r>
              <a:rPr lang="en-US" altLang="zh-CN" dirty="0" smtClean="0"/>
              <a:t>TCP</a:t>
            </a:r>
            <a:r>
              <a:rPr lang="zh-CN" altLang="en-US" dirty="0" smtClean="0"/>
              <a:t>不知道传输的数据字节流是二进制数据，还是</a:t>
            </a:r>
            <a:r>
              <a:rPr lang="en-US" altLang="zh-CN" dirty="0" smtClean="0"/>
              <a:t>ASCII</a:t>
            </a:r>
            <a:r>
              <a:rPr lang="zh-CN" altLang="en-US" dirty="0" smtClean="0"/>
              <a:t>字符、</a:t>
            </a:r>
            <a:r>
              <a:rPr lang="en-US" altLang="zh-CN" dirty="0" smtClean="0"/>
              <a:t>EBCDIC</a:t>
            </a:r>
            <a:r>
              <a:rPr lang="zh-CN" altLang="en-US" dirty="0" smtClean="0"/>
              <a:t>字符或者其他类型数据。对字节流的解释由</a:t>
            </a:r>
            <a:r>
              <a:rPr lang="en-US" altLang="zh-CN" dirty="0" smtClean="0"/>
              <a:t>TCP</a:t>
            </a:r>
            <a:r>
              <a:rPr lang="zh-CN" altLang="en-US" dirty="0" smtClean="0"/>
              <a:t>连接双方的应用层解释。这种对字节流的处理方式与</a:t>
            </a:r>
            <a:r>
              <a:rPr lang="en-US" altLang="zh-CN" dirty="0" smtClean="0"/>
              <a:t>Unix</a:t>
            </a:r>
            <a:r>
              <a:rPr lang="zh-CN" altLang="en-US" dirty="0" smtClean="0"/>
              <a:t>操作系统对文件的处理方式很相似。</a:t>
            </a:r>
            <a:r>
              <a:rPr lang="en-US" altLang="zh-CN" dirty="0" smtClean="0"/>
              <a:t>Unix</a:t>
            </a:r>
            <a:r>
              <a:rPr lang="zh-CN" altLang="en-US" dirty="0" smtClean="0"/>
              <a:t>的内核对一个应用读或写的内容不作任何解释，而是交给应用程序处理。对</a:t>
            </a:r>
            <a:r>
              <a:rPr lang="en-US" altLang="zh-CN" dirty="0" smtClean="0"/>
              <a:t>Unix</a:t>
            </a:r>
            <a:r>
              <a:rPr lang="zh-CN" altLang="en-US" dirty="0" smtClean="0"/>
              <a:t>的内核来说，它无法区分一个二进制文件与一个文本文件</a:t>
            </a:r>
            <a:r>
              <a:rPr lang="zh-CN" altLang="en-US" dirty="0" smtClean="0"/>
              <a:t>。</a:t>
            </a:r>
            <a:endParaRPr lang="zh-CN" altLang="en-US" dirty="0"/>
          </a:p>
        </p:txBody>
      </p:sp>
      <p:sp>
        <p:nvSpPr>
          <p:cNvPr id="4" name="TextBox 3"/>
          <p:cNvSpPr txBox="1"/>
          <p:nvPr/>
        </p:nvSpPr>
        <p:spPr>
          <a:xfrm>
            <a:off x="500034" y="4000504"/>
            <a:ext cx="7786742" cy="369332"/>
          </a:xfrm>
          <a:prstGeom prst="rect">
            <a:avLst/>
          </a:prstGeom>
          <a:noFill/>
        </p:spPr>
        <p:txBody>
          <a:bodyPr wrap="square" rtlCol="0">
            <a:spAutoFit/>
          </a:bodyPr>
          <a:lstStyle/>
          <a:p>
            <a:r>
              <a:rPr lang="en-US" altLang="zh-CN" dirty="0" smtClean="0"/>
              <a:t>TCP</a:t>
            </a:r>
            <a:r>
              <a:rPr lang="zh-CN" altLang="en-US" dirty="0" smtClean="0"/>
              <a:t>数据被封装在一个</a:t>
            </a:r>
            <a:r>
              <a:rPr lang="en-US" altLang="zh-CN" dirty="0" smtClean="0"/>
              <a:t>IP</a:t>
            </a:r>
            <a:r>
              <a:rPr lang="zh-CN" altLang="en-US" dirty="0" smtClean="0"/>
              <a:t>数据报中</a:t>
            </a:r>
            <a:endParaRPr lang="zh-CN" altLang="en-US" dirty="0"/>
          </a:p>
        </p:txBody>
      </p:sp>
      <p:sp>
        <p:nvSpPr>
          <p:cNvPr id="5" name="矩形 4"/>
          <p:cNvSpPr/>
          <p:nvPr/>
        </p:nvSpPr>
        <p:spPr>
          <a:xfrm>
            <a:off x="1357290" y="5357826"/>
            <a:ext cx="1500198"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tx1"/>
                </a:solidFill>
              </a:rPr>
              <a:t>IP</a:t>
            </a:r>
            <a:r>
              <a:rPr lang="zh-CN" altLang="en-US" dirty="0" smtClean="0">
                <a:solidFill>
                  <a:schemeClr val="tx1"/>
                </a:solidFill>
              </a:rPr>
              <a:t>首部</a:t>
            </a:r>
            <a:endParaRPr lang="zh-CN" altLang="en-US" dirty="0">
              <a:solidFill>
                <a:schemeClr val="tx1"/>
              </a:solidFill>
            </a:endParaRPr>
          </a:p>
        </p:txBody>
      </p:sp>
      <p:sp>
        <p:nvSpPr>
          <p:cNvPr id="6" name="矩形 5"/>
          <p:cNvSpPr/>
          <p:nvPr/>
        </p:nvSpPr>
        <p:spPr>
          <a:xfrm>
            <a:off x="2857488" y="5357826"/>
            <a:ext cx="1500198"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tx1"/>
                </a:solidFill>
              </a:rPr>
              <a:t>TCP</a:t>
            </a:r>
            <a:r>
              <a:rPr lang="zh-CN" altLang="en-US" dirty="0" smtClean="0">
                <a:solidFill>
                  <a:schemeClr val="tx1"/>
                </a:solidFill>
              </a:rPr>
              <a:t>首部</a:t>
            </a:r>
            <a:endParaRPr lang="zh-CN" altLang="en-US" dirty="0">
              <a:solidFill>
                <a:schemeClr val="tx1"/>
              </a:solidFill>
            </a:endParaRPr>
          </a:p>
        </p:txBody>
      </p:sp>
      <p:sp>
        <p:nvSpPr>
          <p:cNvPr id="7" name="矩形 6"/>
          <p:cNvSpPr/>
          <p:nvPr/>
        </p:nvSpPr>
        <p:spPr>
          <a:xfrm>
            <a:off x="4357686" y="5357826"/>
            <a:ext cx="2643206"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tx1"/>
                </a:solidFill>
              </a:rPr>
              <a:t>TCP</a:t>
            </a:r>
            <a:r>
              <a:rPr lang="zh-CN" altLang="en-US" dirty="0" smtClean="0">
                <a:solidFill>
                  <a:schemeClr val="tx1"/>
                </a:solidFill>
              </a:rPr>
              <a:t>数据</a:t>
            </a:r>
            <a:endParaRPr lang="zh-CN" altLang="en-US" dirty="0">
              <a:solidFill>
                <a:schemeClr val="tx1"/>
              </a:solidFill>
            </a:endParaRPr>
          </a:p>
        </p:txBody>
      </p:sp>
      <p:cxnSp>
        <p:nvCxnSpPr>
          <p:cNvPr id="9" name="直接箭头连接符 8"/>
          <p:cNvCxnSpPr/>
          <p:nvPr/>
        </p:nvCxnSpPr>
        <p:spPr>
          <a:xfrm>
            <a:off x="2857488" y="5143512"/>
            <a:ext cx="414340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2679687" y="51069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6823091" y="5106999"/>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29124" y="4929198"/>
            <a:ext cx="1571636" cy="369332"/>
          </a:xfrm>
          <a:prstGeom prst="rect">
            <a:avLst/>
          </a:prstGeom>
          <a:noFill/>
        </p:spPr>
        <p:txBody>
          <a:bodyPr wrap="square" rtlCol="0">
            <a:spAutoFit/>
          </a:bodyPr>
          <a:lstStyle/>
          <a:p>
            <a:r>
              <a:rPr lang="en-US" altLang="zh-CN" dirty="0" smtClean="0"/>
              <a:t>TCP</a:t>
            </a:r>
            <a:r>
              <a:rPr lang="zh-CN" altLang="en-US" dirty="0" smtClean="0"/>
              <a:t>报文段</a:t>
            </a:r>
            <a:endParaRPr lang="zh-CN" altLang="en-US" dirty="0"/>
          </a:p>
        </p:txBody>
      </p:sp>
      <p:cxnSp>
        <p:nvCxnSpPr>
          <p:cNvPr id="16" name="直接箭头连接符 15"/>
          <p:cNvCxnSpPr/>
          <p:nvPr/>
        </p:nvCxnSpPr>
        <p:spPr>
          <a:xfrm>
            <a:off x="1357290" y="4643446"/>
            <a:ext cx="564360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179489" y="460693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6823091" y="460693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28926" y="4500570"/>
            <a:ext cx="1571636" cy="369332"/>
          </a:xfrm>
          <a:prstGeom prst="rect">
            <a:avLst/>
          </a:prstGeom>
          <a:noFill/>
        </p:spPr>
        <p:txBody>
          <a:bodyPr wrap="square" rtlCol="0">
            <a:spAutoFit/>
          </a:bodyPr>
          <a:lstStyle/>
          <a:p>
            <a:r>
              <a:rPr lang="en-US" altLang="zh-CN" dirty="0" smtClean="0"/>
              <a:t>IP</a:t>
            </a:r>
            <a:r>
              <a:rPr lang="zh-CN" altLang="en-US" dirty="0" smtClean="0"/>
              <a:t>数据报</a:t>
            </a:r>
            <a:endParaRPr lang="zh-CN" altLang="en-US" dirty="0"/>
          </a:p>
        </p:txBody>
      </p:sp>
      <p:sp>
        <p:nvSpPr>
          <p:cNvPr id="21" name="TextBox 20"/>
          <p:cNvSpPr txBox="1"/>
          <p:nvPr/>
        </p:nvSpPr>
        <p:spPr>
          <a:xfrm>
            <a:off x="1357290" y="6000768"/>
            <a:ext cx="1571636" cy="369332"/>
          </a:xfrm>
          <a:prstGeom prst="rect">
            <a:avLst/>
          </a:prstGeom>
          <a:noFill/>
        </p:spPr>
        <p:txBody>
          <a:bodyPr wrap="square" rtlCol="0">
            <a:spAutoFit/>
          </a:bodyPr>
          <a:lstStyle/>
          <a:p>
            <a:r>
              <a:rPr lang="en-US" altLang="zh-CN" dirty="0" smtClean="0"/>
              <a:t>20</a:t>
            </a:r>
            <a:r>
              <a:rPr lang="zh-CN" altLang="en-US" dirty="0" smtClean="0"/>
              <a:t>字节</a:t>
            </a:r>
            <a:endParaRPr lang="zh-CN" altLang="en-US" dirty="0"/>
          </a:p>
        </p:txBody>
      </p:sp>
      <p:sp>
        <p:nvSpPr>
          <p:cNvPr id="22" name="TextBox 21"/>
          <p:cNvSpPr txBox="1"/>
          <p:nvPr/>
        </p:nvSpPr>
        <p:spPr>
          <a:xfrm>
            <a:off x="2857488" y="6000768"/>
            <a:ext cx="1571636" cy="369332"/>
          </a:xfrm>
          <a:prstGeom prst="rect">
            <a:avLst/>
          </a:prstGeom>
          <a:noFill/>
        </p:spPr>
        <p:txBody>
          <a:bodyPr wrap="square" rtlCol="0">
            <a:spAutoFit/>
          </a:bodyPr>
          <a:lstStyle/>
          <a:p>
            <a:r>
              <a:rPr lang="en-US" altLang="zh-CN" dirty="0" smtClean="0"/>
              <a:t>20</a:t>
            </a:r>
            <a:r>
              <a:rPr lang="zh-CN" altLang="en-US" dirty="0" smtClean="0"/>
              <a:t>字节</a:t>
            </a:r>
            <a:endParaRPr lang="zh-CN" altLang="en-US" dirty="0"/>
          </a:p>
        </p:txBody>
      </p:sp>
      <p:sp>
        <p:nvSpPr>
          <p:cNvPr id="23" name="TextBox 22"/>
          <p:cNvSpPr txBox="1"/>
          <p:nvPr/>
        </p:nvSpPr>
        <p:spPr>
          <a:xfrm>
            <a:off x="2143108" y="6357958"/>
            <a:ext cx="4286280" cy="369332"/>
          </a:xfrm>
          <a:prstGeom prst="rect">
            <a:avLst/>
          </a:prstGeom>
          <a:noFill/>
        </p:spPr>
        <p:txBody>
          <a:bodyPr wrap="square" rtlCol="0">
            <a:spAutoFit/>
          </a:bodyPr>
          <a:lstStyle/>
          <a:p>
            <a:r>
              <a:rPr lang="en-US" altLang="zh-CN" dirty="0" smtClean="0"/>
              <a:t>TCP</a:t>
            </a:r>
            <a:r>
              <a:rPr lang="zh-CN" altLang="en-US" dirty="0" smtClean="0"/>
              <a:t>数据在</a:t>
            </a:r>
            <a:r>
              <a:rPr lang="en-US" altLang="zh-CN" dirty="0" smtClean="0"/>
              <a:t>IP</a:t>
            </a:r>
            <a:r>
              <a:rPr lang="zh-CN" altLang="en-US" dirty="0" smtClean="0"/>
              <a:t>数据报中的封装</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85728"/>
            <a:ext cx="8280000" cy="1200329"/>
          </a:xfrm>
          <a:prstGeom prst="rect">
            <a:avLst/>
          </a:prstGeom>
          <a:noFill/>
        </p:spPr>
        <p:txBody>
          <a:bodyPr wrap="square" rtlCol="0">
            <a:spAutoFit/>
          </a:bodyPr>
          <a:lstStyle/>
          <a:p>
            <a:r>
              <a:rPr lang="zh-CN" altLang="en-US" dirty="0" smtClean="0"/>
              <a:t>既然一个</a:t>
            </a:r>
            <a:r>
              <a:rPr lang="en-US" altLang="zh-CN" dirty="0" smtClean="0"/>
              <a:t>TCP</a:t>
            </a:r>
            <a:r>
              <a:rPr lang="zh-CN" altLang="en-US" dirty="0" smtClean="0"/>
              <a:t>连接是全双工（即数据在两个方向上能同时传递），因此每个方向必须单独地进行关闭。这原则就是当一方完成它的数据发送任务后就能发送一个</a:t>
            </a:r>
            <a:r>
              <a:rPr lang="en-US" altLang="zh-CN" dirty="0" smtClean="0"/>
              <a:t>FIN</a:t>
            </a:r>
            <a:r>
              <a:rPr lang="zh-CN" altLang="en-US" dirty="0" smtClean="0"/>
              <a:t>来终止这个方向连接。当一端收到一个</a:t>
            </a:r>
            <a:r>
              <a:rPr lang="en-US" altLang="zh-CN" dirty="0" smtClean="0"/>
              <a:t>FIN</a:t>
            </a:r>
            <a:r>
              <a:rPr lang="zh-CN" altLang="en-US" dirty="0" smtClean="0"/>
              <a:t>，它必须通知应用层另一端几经终止了那个方向的数据传送。发送</a:t>
            </a:r>
            <a:r>
              <a:rPr lang="en-US" altLang="zh-CN" dirty="0" smtClean="0"/>
              <a:t>FIN</a:t>
            </a:r>
            <a:r>
              <a:rPr lang="zh-CN" altLang="en-US" dirty="0" smtClean="0"/>
              <a:t>通常是应用层进行关闭的结果。</a:t>
            </a:r>
            <a:endParaRPr lang="zh-CN" altLang="en-US" dirty="0"/>
          </a:p>
        </p:txBody>
      </p:sp>
      <p:sp>
        <p:nvSpPr>
          <p:cNvPr id="3" name="TextBox 2"/>
          <p:cNvSpPr txBox="1"/>
          <p:nvPr/>
        </p:nvSpPr>
        <p:spPr>
          <a:xfrm>
            <a:off x="432000" y="1643050"/>
            <a:ext cx="8280000" cy="2585323"/>
          </a:xfrm>
          <a:prstGeom prst="rect">
            <a:avLst/>
          </a:prstGeom>
          <a:noFill/>
        </p:spPr>
        <p:txBody>
          <a:bodyPr wrap="square" rtlCol="0">
            <a:spAutoFit/>
          </a:bodyPr>
          <a:lstStyle/>
          <a:p>
            <a:r>
              <a:rPr lang="zh-CN" altLang="en-US" dirty="0" smtClean="0"/>
              <a:t>在一次</a:t>
            </a:r>
            <a:r>
              <a:rPr lang="en-US" altLang="zh-CN" dirty="0" smtClean="0"/>
              <a:t>HTTP</a:t>
            </a:r>
            <a:r>
              <a:rPr lang="zh-CN" altLang="en-US" dirty="0" smtClean="0"/>
              <a:t>请求中，</a:t>
            </a:r>
            <a:r>
              <a:rPr lang="en-US" altLang="zh-CN" dirty="0" smtClean="0"/>
              <a:t>form</a:t>
            </a:r>
            <a:r>
              <a:rPr lang="zh-CN" altLang="en-US" dirty="0" smtClean="0"/>
              <a:t>表单的数据与上传的文件数据有什么不同</a:t>
            </a:r>
            <a:r>
              <a:rPr lang="zh-CN" altLang="en-US" dirty="0" smtClean="0"/>
              <a:t>？</a:t>
            </a:r>
            <a:endParaRPr lang="en-US" altLang="zh-CN" dirty="0" smtClean="0"/>
          </a:p>
          <a:p>
            <a:r>
              <a:rPr lang="zh-CN" altLang="en-US" dirty="0" smtClean="0"/>
              <a:t>表单数据是根据</a:t>
            </a:r>
            <a:r>
              <a:rPr lang="en-US" altLang="zh-CN" dirty="0" smtClean="0"/>
              <a:t>ASCII</a:t>
            </a:r>
            <a:r>
              <a:rPr lang="zh-CN" altLang="en-US" dirty="0" smtClean="0"/>
              <a:t>码转换成的二进制，而上传文件的时候，就是直接读取的计算机硬盘上的二进制数据。比如说上传一个</a:t>
            </a:r>
            <a:r>
              <a:rPr lang="en-US" altLang="zh-CN" dirty="0" smtClean="0"/>
              <a:t>Word</a:t>
            </a:r>
            <a:r>
              <a:rPr lang="zh-CN" altLang="en-US" dirty="0" smtClean="0"/>
              <a:t>文件，服务器端接收到的会是一大段二进制数据。其实文件在客户端存储的时候就是一大段二进制码，那么这个二进制码是怎么生成的？那么就要问微软的</a:t>
            </a:r>
            <a:r>
              <a:rPr lang="en-US" altLang="zh-CN" dirty="0" smtClean="0"/>
              <a:t>Office</a:t>
            </a:r>
            <a:r>
              <a:rPr lang="zh-CN" altLang="en-US" dirty="0" smtClean="0"/>
              <a:t>客户端了，是它根据一定的方式生成的二进制码然后存在了硬盘上。所以，这就是为什么，一个</a:t>
            </a:r>
            <a:r>
              <a:rPr lang="en-US" altLang="zh-CN" dirty="0" smtClean="0"/>
              <a:t>exe</a:t>
            </a:r>
            <a:r>
              <a:rPr lang="zh-CN" altLang="en-US" dirty="0" smtClean="0"/>
              <a:t>生成的文件另外的</a:t>
            </a:r>
            <a:r>
              <a:rPr lang="en-US" altLang="zh-CN" dirty="0" smtClean="0"/>
              <a:t>exe</a:t>
            </a:r>
            <a:r>
              <a:rPr lang="zh-CN" altLang="en-US" dirty="0" smtClean="0"/>
              <a:t>打不开，因为使用的解码方式不一样，不知道怎么去分析这么一大堆的二进制码，然后生成需要字符串展现给用户</a:t>
            </a:r>
            <a:r>
              <a:rPr lang="zh-CN" altLang="en-US" dirty="0" smtClean="0"/>
              <a:t>。</a:t>
            </a:r>
            <a:endParaRPr lang="en-US" altLang="zh-CN" dirty="0" smtClean="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2389</Words>
  <PresentationFormat>全屏显示(4:3)</PresentationFormat>
  <Paragraphs>88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cp:lastModifiedBy>
  <cp:revision>47</cp:revision>
  <dcterms:created xsi:type="dcterms:W3CDTF">2017-05-22T02:55:00Z</dcterms:created>
  <dcterms:modified xsi:type="dcterms:W3CDTF">2017-05-22T13:30:11Z</dcterms:modified>
</cp:coreProperties>
</file>