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4986-9EB8-4727-B824-9C131937238D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664C-486F-4308-8FFE-EDAAD8523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664C-486F-4308-8FFE-EDAAD85238B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89530" y="142852"/>
            <a:ext cx="49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ActiveMQ</a:t>
            </a:r>
            <a:r>
              <a:rPr lang="zh-CN" altLang="en-US" dirty="0" smtClean="0">
                <a:solidFill>
                  <a:srgbClr val="FF0000"/>
                </a:solidFill>
              </a:rPr>
              <a:t>初始化基本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4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、获得</a:t>
            </a:r>
            <a:r>
              <a:rPr lang="en-US" altLang="zh-CN" dirty="0" smtClean="0">
                <a:solidFill>
                  <a:schemeClr val="accent1"/>
                </a:solidFill>
              </a:rPr>
              <a:t>JMS connection factory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</a:rPr>
              <a:t>、利用</a:t>
            </a:r>
            <a:r>
              <a:rPr lang="en-US" altLang="zh-CN" dirty="0" smtClean="0">
                <a:solidFill>
                  <a:schemeClr val="accent1"/>
                </a:solidFill>
              </a:rPr>
              <a:t>factory</a:t>
            </a:r>
            <a:r>
              <a:rPr lang="zh-CN" altLang="en-US" dirty="0" smtClean="0">
                <a:solidFill>
                  <a:schemeClr val="accent1"/>
                </a:solidFill>
              </a:rPr>
              <a:t>创建</a:t>
            </a:r>
            <a:r>
              <a:rPr lang="en-US" altLang="zh-CN" dirty="0" smtClean="0">
                <a:solidFill>
                  <a:schemeClr val="accent1"/>
                </a:solidFill>
              </a:rPr>
              <a:t>JMS connection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3</a:t>
            </a:r>
            <a:r>
              <a:rPr lang="zh-CN" altLang="en-US" dirty="0" smtClean="0">
                <a:solidFill>
                  <a:schemeClr val="accent1"/>
                </a:solidFill>
              </a:rPr>
              <a:t>、启动</a:t>
            </a:r>
            <a:r>
              <a:rPr lang="en-US" altLang="zh-CN" dirty="0" smtClean="0">
                <a:solidFill>
                  <a:schemeClr val="accent1"/>
                </a:solidFill>
              </a:rPr>
              <a:t>connection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</a:rPr>
              <a:t>、通过</a:t>
            </a:r>
            <a:r>
              <a:rPr lang="en-US" altLang="zh-CN" dirty="0" smtClean="0">
                <a:solidFill>
                  <a:schemeClr val="accent1"/>
                </a:solidFill>
              </a:rPr>
              <a:t>connection</a:t>
            </a:r>
            <a:r>
              <a:rPr lang="zh-CN" altLang="en-US" dirty="0" smtClean="0">
                <a:solidFill>
                  <a:schemeClr val="accent1"/>
                </a:solidFill>
              </a:rPr>
              <a:t>创建</a:t>
            </a:r>
            <a:r>
              <a:rPr lang="en-US" altLang="zh-CN" dirty="0" smtClean="0">
                <a:solidFill>
                  <a:schemeClr val="accent1"/>
                </a:solidFill>
              </a:rPr>
              <a:t>JMS session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</a:rPr>
              <a:t>、指定</a:t>
            </a:r>
            <a:r>
              <a:rPr lang="en-US" altLang="zh-CN" dirty="0" smtClean="0">
                <a:solidFill>
                  <a:schemeClr val="accent1"/>
                </a:solidFill>
              </a:rPr>
              <a:t>JMS </a:t>
            </a:r>
            <a:r>
              <a:rPr lang="en-US" altLang="zh-CN" dirty="0" err="1" smtClean="0">
                <a:solidFill>
                  <a:schemeClr val="accent1"/>
                </a:solidFill>
              </a:rPr>
              <a:t>destiantion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</a:rPr>
              <a:t>、创建</a:t>
            </a:r>
            <a:r>
              <a:rPr lang="en-US" altLang="zh-CN" dirty="0" smtClean="0">
                <a:solidFill>
                  <a:schemeClr val="accent1"/>
                </a:solidFill>
              </a:rPr>
              <a:t>JMS producer</a:t>
            </a:r>
            <a:r>
              <a:rPr lang="zh-CN" altLang="en-US" dirty="0" smtClean="0">
                <a:solidFill>
                  <a:schemeClr val="accent1"/>
                </a:solidFill>
              </a:rPr>
              <a:t>或者创建</a:t>
            </a:r>
            <a:r>
              <a:rPr lang="en-US" altLang="zh-CN" dirty="0" smtClean="0">
                <a:solidFill>
                  <a:schemeClr val="accent1"/>
                </a:solidFill>
              </a:rPr>
              <a:t>JMS message</a:t>
            </a:r>
            <a:r>
              <a:rPr lang="zh-CN" altLang="en-US" dirty="0" smtClean="0">
                <a:solidFill>
                  <a:schemeClr val="accent1"/>
                </a:solidFill>
              </a:rPr>
              <a:t>并提供</a:t>
            </a:r>
            <a:r>
              <a:rPr lang="en-US" altLang="zh-CN" dirty="0" err="1" smtClean="0">
                <a:solidFill>
                  <a:schemeClr val="accent1"/>
                </a:solidFill>
              </a:rPr>
              <a:t>destiantion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7</a:t>
            </a:r>
            <a:r>
              <a:rPr lang="zh-CN" altLang="en-US" dirty="0" smtClean="0">
                <a:solidFill>
                  <a:schemeClr val="accent1"/>
                </a:solidFill>
              </a:rPr>
              <a:t>、创建</a:t>
            </a:r>
            <a:r>
              <a:rPr lang="en-US" altLang="zh-CN" dirty="0" smtClean="0">
                <a:solidFill>
                  <a:schemeClr val="accent1"/>
                </a:solidFill>
              </a:rPr>
              <a:t>JMS consumer</a:t>
            </a:r>
            <a:r>
              <a:rPr lang="zh-CN" altLang="en-US" dirty="0" smtClean="0">
                <a:solidFill>
                  <a:schemeClr val="accent1"/>
                </a:solidFill>
              </a:rPr>
              <a:t>或注册</a:t>
            </a:r>
            <a:r>
              <a:rPr lang="en-US" altLang="zh-CN" dirty="0" smtClean="0">
                <a:solidFill>
                  <a:schemeClr val="accent1"/>
                </a:solidFill>
              </a:rPr>
              <a:t>JMS message Listener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</a:rPr>
              <a:t>、发送和接受</a:t>
            </a:r>
            <a:r>
              <a:rPr lang="en-US" altLang="zh-CN" dirty="0" smtClean="0">
                <a:solidFill>
                  <a:schemeClr val="accent1"/>
                </a:solidFill>
              </a:rPr>
              <a:t>JMS message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9</a:t>
            </a:r>
            <a:r>
              <a:rPr lang="zh-CN" altLang="en-US" dirty="0" smtClean="0">
                <a:solidFill>
                  <a:schemeClr val="accent1"/>
                </a:solidFill>
              </a:rPr>
              <a:t>、关闭所有资源，包括</a:t>
            </a:r>
            <a:r>
              <a:rPr lang="en-US" altLang="zh-CN" dirty="0" err="1" smtClean="0">
                <a:solidFill>
                  <a:schemeClr val="accent1"/>
                </a:solidFill>
              </a:rPr>
              <a:t>connetion,session,producer,consumer</a:t>
            </a:r>
            <a:r>
              <a:rPr lang="zh-CN" altLang="en-US" dirty="0" smtClean="0">
                <a:solidFill>
                  <a:schemeClr val="accent1"/>
                </a:solidFill>
              </a:rPr>
              <a:t>等。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34" y="421481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34" y="4857760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034" y="5500702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357187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订阅者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发布者通讯模式关系图：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57488" y="4214818"/>
            <a:ext cx="857256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Topic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9" idx="3"/>
            <a:endCxn id="14" idx="2"/>
          </p:cNvCxnSpPr>
          <p:nvPr/>
        </p:nvCxnSpPr>
        <p:spPr>
          <a:xfrm>
            <a:off x="1571604" y="4429132"/>
            <a:ext cx="1285884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4" idx="2"/>
          </p:cNvCxnSpPr>
          <p:nvPr/>
        </p:nvCxnSpPr>
        <p:spPr>
          <a:xfrm flipV="1">
            <a:off x="1571604" y="5036355"/>
            <a:ext cx="128588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2"/>
          </p:cNvCxnSpPr>
          <p:nvPr/>
        </p:nvCxnSpPr>
        <p:spPr>
          <a:xfrm flipV="1">
            <a:off x="1571604" y="5036355"/>
            <a:ext cx="128588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356" y="457200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消息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00628" y="3929066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28" y="4429132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0628" y="4929198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00628" y="542926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00628" y="5929330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4" idx="7"/>
            <a:endCxn id="23" idx="1"/>
          </p:cNvCxnSpPr>
          <p:nvPr/>
        </p:nvCxnSpPr>
        <p:spPr>
          <a:xfrm rot="5400000" flipH="1" flipV="1">
            <a:off x="4121026" y="3575838"/>
            <a:ext cx="347779" cy="141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4" idx="1"/>
          </p:cNvCxnSpPr>
          <p:nvPr/>
        </p:nvCxnSpPr>
        <p:spPr>
          <a:xfrm flipV="1">
            <a:off x="3714744" y="4607727"/>
            <a:ext cx="128588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6"/>
            <a:endCxn id="25" idx="1"/>
          </p:cNvCxnSpPr>
          <p:nvPr/>
        </p:nvCxnSpPr>
        <p:spPr>
          <a:xfrm>
            <a:off x="3714744" y="5036355"/>
            <a:ext cx="12858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6" idx="1"/>
          </p:cNvCxnSpPr>
          <p:nvPr/>
        </p:nvCxnSpPr>
        <p:spPr>
          <a:xfrm>
            <a:off x="3714744" y="5357826"/>
            <a:ext cx="1285884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5"/>
            <a:endCxn id="27" idx="1"/>
          </p:cNvCxnSpPr>
          <p:nvPr/>
        </p:nvCxnSpPr>
        <p:spPr>
          <a:xfrm rot="16200000" flipH="1">
            <a:off x="4049588" y="5156884"/>
            <a:ext cx="490655" cy="141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9058" y="492919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消息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000" y="357166"/>
            <a:ext cx="78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注册消息处理的</a:t>
            </a:r>
            <a:r>
              <a:rPr lang="zh-CN" altLang="en-US" dirty="0" smtClean="0">
                <a:solidFill>
                  <a:srgbClr val="00B050"/>
                </a:solidFill>
              </a:rPr>
              <a:t>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static void main(String[] </a:t>
            </a:r>
            <a:r>
              <a:rPr lang="en-US" dirty="0" err="1" smtClean="0">
                <a:solidFill>
                  <a:srgbClr val="00B050"/>
                </a:solidFill>
              </a:rPr>
              <a:t>args</a:t>
            </a:r>
            <a:r>
              <a:rPr lang="en-US" dirty="0" smtClean="0">
                <a:solidFill>
                  <a:srgbClr val="00B050"/>
                </a:solidFill>
              </a:rPr>
              <a:t>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Consumer </a:t>
            </a:r>
            <a:r>
              <a:rPr lang="en-US" dirty="0" err="1" smtClean="0">
                <a:solidFill>
                  <a:srgbClr val="00B050"/>
                </a:solidFill>
              </a:rPr>
              <a:t>consumer</a:t>
            </a:r>
            <a:r>
              <a:rPr lang="en-US" dirty="0" smtClean="0">
                <a:solidFill>
                  <a:srgbClr val="00B050"/>
                </a:solidFill>
              </a:rPr>
              <a:t> = new Consumer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for (String job : </a:t>
            </a:r>
            <a:r>
              <a:rPr lang="en-US" dirty="0" err="1" smtClean="0">
                <a:solidFill>
                  <a:srgbClr val="00B050"/>
                </a:solidFill>
              </a:rPr>
              <a:t>consumer.jobs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Destination </a:t>
            </a:r>
            <a:r>
              <a:rPr lang="en-US" dirty="0" err="1" smtClean="0">
                <a:solidFill>
                  <a:srgbClr val="00B050"/>
                </a:solidFill>
              </a:rPr>
              <a:t>destination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consumer.getSession</a:t>
            </a:r>
            <a:r>
              <a:rPr lang="en-US" dirty="0" smtClean="0">
                <a:solidFill>
                  <a:srgbClr val="00B050"/>
                </a:solidFill>
              </a:rPr>
              <a:t>().</a:t>
            </a:r>
            <a:r>
              <a:rPr lang="en-US" dirty="0" err="1" smtClean="0">
                <a:solidFill>
                  <a:srgbClr val="00B050"/>
                </a:solidFill>
              </a:rPr>
              <a:t>createQueue</a:t>
            </a:r>
            <a:r>
              <a:rPr lang="en-US" dirty="0" smtClean="0">
                <a:solidFill>
                  <a:srgbClr val="00B050"/>
                </a:solidFill>
              </a:rPr>
              <a:t>("JOBS." + job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consumer.getSession</a:t>
            </a:r>
            <a:r>
              <a:rPr lang="en-US" dirty="0" smtClean="0">
                <a:solidFill>
                  <a:srgbClr val="00B050"/>
                </a:solidFill>
              </a:rPr>
              <a:t>().</a:t>
            </a:r>
            <a:r>
              <a:rPr lang="en-US" dirty="0" err="1" smtClean="0">
                <a:solidFill>
                  <a:srgbClr val="00B050"/>
                </a:solidFill>
              </a:rPr>
              <a:t>createConsumer</a:t>
            </a:r>
            <a:r>
              <a:rPr lang="en-US" dirty="0" smtClean="0">
                <a:solidFill>
                  <a:srgbClr val="00B050"/>
                </a:solidFill>
              </a:rPr>
              <a:t>(destination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messageConsumer.setMessageListener</a:t>
            </a:r>
            <a:r>
              <a:rPr lang="en-US" dirty="0" smtClean="0">
                <a:solidFill>
                  <a:srgbClr val="00B050"/>
                </a:solidFill>
              </a:rPr>
              <a:t>(new Listener(job));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Session </a:t>
            </a:r>
            <a:r>
              <a:rPr lang="en-US" dirty="0" err="1" smtClean="0">
                <a:solidFill>
                  <a:srgbClr val="00B050"/>
                </a:solidFill>
              </a:rPr>
              <a:t>getSession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return session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000" y="4429132"/>
            <a:ext cx="78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具体注册的对象处理方法和前面还是类似，实现</a:t>
            </a:r>
            <a:r>
              <a:rPr lang="en-US" dirty="0" err="1" smtClean="0">
                <a:solidFill>
                  <a:schemeClr val="accent2"/>
                </a:solidFill>
              </a:rPr>
              <a:t>MessageListener</a:t>
            </a:r>
            <a:r>
              <a:rPr lang="zh-CN" altLang="en-US" dirty="0" smtClean="0">
                <a:solidFill>
                  <a:schemeClr val="accent2"/>
                </a:solidFill>
              </a:rPr>
              <a:t>接口就可以了。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5103674"/>
            <a:ext cx="78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public class Listener implements </a:t>
            </a:r>
            <a:r>
              <a:rPr lang="en-US" dirty="0" err="1" smtClean="0">
                <a:solidFill>
                  <a:srgbClr val="00B050"/>
                </a:solidFill>
              </a:rPr>
              <a:t>MessageListener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private String job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public Listener(String job)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this.job</a:t>
            </a:r>
            <a:r>
              <a:rPr lang="en-US" dirty="0" smtClean="0">
                <a:solidFill>
                  <a:srgbClr val="00B050"/>
                </a:solidFill>
              </a:rPr>
              <a:t> = job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public </a:t>
            </a:r>
            <a:r>
              <a:rPr lang="en-US" dirty="0" smtClean="0">
                <a:solidFill>
                  <a:srgbClr val="00B050"/>
                </a:solidFill>
              </a:rPr>
              <a:t>void </a:t>
            </a:r>
            <a:r>
              <a:rPr lang="en-US" dirty="0" err="1" smtClean="0">
                <a:solidFill>
                  <a:srgbClr val="00B050"/>
                </a:solidFill>
              </a:rPr>
              <a:t>onMessage</a:t>
            </a:r>
            <a:r>
              <a:rPr lang="en-US" dirty="0" smtClean="0">
                <a:solidFill>
                  <a:srgbClr val="00B050"/>
                </a:solidFill>
              </a:rPr>
              <a:t>(Message 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try{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//</a:t>
            </a:r>
            <a:r>
              <a:rPr lang="en-US" dirty="0" smtClean="0">
                <a:solidFill>
                  <a:srgbClr val="00B050"/>
                </a:solidFill>
              </a:rPr>
              <a:t>do something here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(job </a:t>
            </a:r>
            <a:r>
              <a:rPr lang="en-US" dirty="0" smtClean="0">
                <a:solidFill>
                  <a:srgbClr val="00B050"/>
                </a:solidFill>
              </a:rPr>
              <a:t>+ " id:" + ((</a:t>
            </a:r>
            <a:r>
              <a:rPr lang="en-US" dirty="0" err="1" smtClean="0">
                <a:solidFill>
                  <a:srgbClr val="00B050"/>
                </a:solidFill>
              </a:rPr>
              <a:t>ObjectMessage</a:t>
            </a:r>
            <a:r>
              <a:rPr lang="en-US" dirty="0" smtClean="0">
                <a:solidFill>
                  <a:srgbClr val="00B050"/>
                </a:solidFill>
              </a:rPr>
              <a:t>)message).</a:t>
            </a:r>
            <a:r>
              <a:rPr lang="en-US" dirty="0" err="1" smtClean="0">
                <a:solidFill>
                  <a:srgbClr val="00B050"/>
                </a:solidFill>
              </a:rPr>
              <a:t>getObject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}catch(Exception e){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e.printStackTrace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000" y="214290"/>
            <a:ext cx="78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应答式通讯模式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000" y="642918"/>
            <a:ext cx="78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请求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应答方式并不是</a:t>
            </a:r>
            <a:r>
              <a:rPr lang="en-US" altLang="zh-CN" dirty="0" smtClean="0">
                <a:solidFill>
                  <a:schemeClr val="accent2"/>
                </a:solidFill>
              </a:rPr>
              <a:t>JMS</a:t>
            </a:r>
            <a:r>
              <a:rPr lang="zh-CN" altLang="en-US" dirty="0" smtClean="0">
                <a:solidFill>
                  <a:schemeClr val="accent2"/>
                </a:solidFill>
              </a:rPr>
              <a:t>规范系统默认提供的一种通信方式，而是通过在现有通信方式的基础上稍微运用一点技巧实现的。下图是典型的请求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应答方式的交互过程：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278605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Requestor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 rot="16200000">
            <a:off x="3571868" y="1500174"/>
            <a:ext cx="714380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 rot="16200000">
            <a:off x="3571868" y="3786190"/>
            <a:ext cx="714380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2198" y="278605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2071670" y="2214554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>
            <a:off x="4643438" y="2214554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  <a:endCxn id="7" idx="3"/>
          </p:cNvCxnSpPr>
          <p:nvPr/>
        </p:nvCxnSpPr>
        <p:spPr>
          <a:xfrm rot="10800000" flipV="1">
            <a:off x="4643438" y="3214686"/>
            <a:ext cx="1428760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5" idx="3"/>
          </p:cNvCxnSpPr>
          <p:nvPr/>
        </p:nvCxnSpPr>
        <p:spPr>
          <a:xfrm rot="10800000">
            <a:off x="2071670" y="3214686"/>
            <a:ext cx="114300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57422" y="250030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2"/>
                </a:solidFill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9190" y="242886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2"/>
                </a:solidFill>
              </a:rPr>
              <a:t>2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378619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2"/>
                </a:solidFill>
              </a:rPr>
              <a:t>3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3714752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2"/>
                </a:solidFill>
              </a:rPr>
              <a:t>4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535782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</a:t>
            </a:r>
            <a:r>
              <a:rPr lang="en-US" dirty="0" smtClean="0">
                <a:solidFill>
                  <a:schemeClr val="accent2"/>
                </a:solidFill>
              </a:rPr>
              <a:t>JMS</a:t>
            </a:r>
            <a:r>
              <a:rPr lang="zh-CN" altLang="en-US" dirty="0" smtClean="0">
                <a:solidFill>
                  <a:schemeClr val="accent2"/>
                </a:solidFill>
              </a:rPr>
              <a:t>里面，如果要实现请求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应答的方式，可以利用</a:t>
            </a:r>
            <a:r>
              <a:rPr lang="en-US" dirty="0" err="1" smtClean="0">
                <a:solidFill>
                  <a:schemeClr val="accent2"/>
                </a:solidFill>
              </a:rPr>
              <a:t>JMSReplyTo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dirty="0" err="1" smtClean="0">
                <a:solidFill>
                  <a:schemeClr val="accent2"/>
                </a:solidFill>
              </a:rPr>
              <a:t>JMSCorrelationID</a:t>
            </a:r>
            <a:r>
              <a:rPr lang="zh-CN" altLang="en-US" dirty="0" smtClean="0">
                <a:solidFill>
                  <a:schemeClr val="accent2"/>
                </a:solidFill>
              </a:rPr>
              <a:t>消息头来将通信的双方关联起来。另外，</a:t>
            </a:r>
            <a:r>
              <a:rPr lang="en-US" dirty="0" err="1" smtClean="0">
                <a:solidFill>
                  <a:schemeClr val="accent2"/>
                </a:solidFill>
              </a:rPr>
              <a:t>QueueRequestor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dirty="0" err="1" smtClean="0">
                <a:solidFill>
                  <a:schemeClr val="accent2"/>
                </a:solidFill>
              </a:rPr>
              <a:t>TopicRequestor</a:t>
            </a:r>
            <a:r>
              <a:rPr lang="zh-CN" altLang="en-US" dirty="0" smtClean="0">
                <a:solidFill>
                  <a:schemeClr val="accent2"/>
                </a:solidFill>
              </a:rPr>
              <a:t>能够支持简单的请求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应答过程。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000" y="214290"/>
            <a:ext cx="820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client </a:t>
            </a:r>
            <a:r>
              <a:rPr lang="en-US" dirty="0" smtClean="0">
                <a:solidFill>
                  <a:srgbClr val="00B050"/>
                </a:solidFill>
              </a:rPr>
              <a:t>side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Destination 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session.createTemporaryQueue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responseConsumer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session.createConsumer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 send a request..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message.setJMSReplyTo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message.setJMSCorrelationID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myCorrelationID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producer.send</a:t>
            </a:r>
            <a:r>
              <a:rPr lang="en-US" dirty="0" smtClean="0">
                <a:solidFill>
                  <a:srgbClr val="00B050"/>
                </a:solidFill>
              </a:rPr>
              <a:t>(message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endParaRPr lang="en-US" altLang="zh-CN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client</a:t>
            </a:r>
            <a:r>
              <a:rPr lang="zh-CN" altLang="en-US" dirty="0" smtClean="0">
                <a:solidFill>
                  <a:schemeClr val="accent2"/>
                </a:solidFill>
              </a:rPr>
              <a:t>端创建一个临时队列并在发送的消息里指定了发送返回消息的</a:t>
            </a:r>
            <a:r>
              <a:rPr lang="en-US" dirty="0" smtClean="0">
                <a:solidFill>
                  <a:schemeClr val="accent2"/>
                </a:solidFill>
              </a:rPr>
              <a:t>destination</a:t>
            </a:r>
            <a:r>
              <a:rPr lang="zh-CN" altLang="en-US" dirty="0" smtClean="0">
                <a:solidFill>
                  <a:schemeClr val="accent2"/>
                </a:solidFill>
              </a:rPr>
              <a:t>以及</a:t>
            </a:r>
            <a:r>
              <a:rPr lang="en-US" dirty="0" err="1" smtClean="0">
                <a:solidFill>
                  <a:schemeClr val="accent2"/>
                </a:solidFill>
              </a:rPr>
              <a:t>correlationID</a:t>
            </a:r>
            <a:r>
              <a:rPr lang="en-US" dirty="0" smtClean="0">
                <a:solidFill>
                  <a:schemeClr val="accent2"/>
                </a:solidFill>
              </a:rPr>
              <a:t>。</a:t>
            </a:r>
            <a:r>
              <a:rPr lang="zh-CN" altLang="en-US" dirty="0" smtClean="0">
                <a:solidFill>
                  <a:schemeClr val="accent2"/>
                </a:solidFill>
              </a:rPr>
              <a:t>那么在处理消息的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端得到这个消息后就知道该发送给谁了。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端的大致流程如下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err="1" smtClean="0">
                <a:solidFill>
                  <a:srgbClr val="00B050"/>
                </a:solidFill>
              </a:rPr>
              <a:t>onMessage</a:t>
            </a:r>
            <a:r>
              <a:rPr lang="en-US" dirty="0" smtClean="0">
                <a:solidFill>
                  <a:srgbClr val="00B050"/>
                </a:solidFill>
              </a:rPr>
              <a:t>(Message request) {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Message </a:t>
            </a:r>
            <a:r>
              <a:rPr lang="en-US" dirty="0" smtClean="0">
                <a:solidFill>
                  <a:srgbClr val="00B050"/>
                </a:solidFill>
              </a:rPr>
              <a:t>response = </a:t>
            </a:r>
            <a:r>
              <a:rPr lang="en-US" dirty="0" err="1" smtClean="0">
                <a:solidFill>
                  <a:srgbClr val="00B050"/>
                </a:solidFill>
              </a:rPr>
              <a:t>session.createMessage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response.setJMSCorrelationID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request.getJMSCorrelationID</a:t>
            </a:r>
            <a:r>
              <a:rPr lang="en-US" dirty="0" smtClean="0">
                <a:solidFill>
                  <a:srgbClr val="00B050"/>
                </a:solidFill>
              </a:rPr>
              <a:t>())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producer.send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request.getJMSReplyTo</a:t>
            </a:r>
            <a:r>
              <a:rPr lang="en-US" dirty="0" smtClean="0">
                <a:solidFill>
                  <a:srgbClr val="00B050"/>
                </a:solidFill>
              </a:rPr>
              <a:t>(), response)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这里我们是用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端注册</a:t>
            </a:r>
            <a:r>
              <a:rPr lang="en-US" dirty="0" err="1" smtClean="0">
                <a:solidFill>
                  <a:schemeClr val="accent2"/>
                </a:solidFill>
              </a:rPr>
              <a:t>MessageListener</a:t>
            </a:r>
            <a:r>
              <a:rPr lang="en-US" dirty="0" smtClean="0">
                <a:solidFill>
                  <a:schemeClr val="accent2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通过设置返回信息的</a:t>
            </a:r>
            <a:r>
              <a:rPr lang="en-US" dirty="0" err="1" smtClean="0">
                <a:solidFill>
                  <a:schemeClr val="accent2"/>
                </a:solidFill>
              </a:rPr>
              <a:t>CorrelationID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dirty="0" err="1" smtClean="0">
                <a:solidFill>
                  <a:schemeClr val="accent2"/>
                </a:solidFill>
              </a:rPr>
              <a:t>JMSReplyTo</a:t>
            </a:r>
            <a:r>
              <a:rPr lang="zh-CN" altLang="en-US" dirty="0" smtClean="0">
                <a:solidFill>
                  <a:schemeClr val="accent2"/>
                </a:solidFill>
              </a:rPr>
              <a:t>将信息返回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以上就是发送和接收消息的双方的大致程序结构。具体的实现代码如下：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00" y="214291"/>
            <a:ext cx="784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public Client()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ActiveMQConnectionFactory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connectionFactory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new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ActiveMQConnectionFactory</a:t>
            </a:r>
            <a:r>
              <a:rPr lang="en-US" dirty="0" smtClean="0">
                <a:solidFill>
                  <a:srgbClr val="00B050"/>
                </a:solidFill>
              </a:rPr>
              <a:t>("tcp://localhost:61616</a:t>
            </a:r>
            <a:r>
              <a:rPr lang="en-US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Connection </a:t>
            </a:r>
            <a:r>
              <a:rPr lang="en-US" dirty="0" err="1" smtClean="0">
                <a:solidFill>
                  <a:srgbClr val="00B050"/>
                </a:solidFill>
              </a:rPr>
              <a:t>connection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try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connection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connectionFactory.createConnection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connection.start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Session </a:t>
            </a:r>
            <a:r>
              <a:rPr lang="en-US" dirty="0" err="1" smtClean="0">
                <a:solidFill>
                  <a:srgbClr val="00B050"/>
                </a:solidFill>
              </a:rPr>
              <a:t>session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connection.createSession</a:t>
            </a:r>
            <a:r>
              <a:rPr lang="en-US" dirty="0" smtClean="0">
                <a:solidFill>
                  <a:srgbClr val="00B050"/>
                </a:solidFill>
              </a:rPr>
              <a:t>(transacted, </a:t>
            </a:r>
            <a:r>
              <a:rPr lang="en-US" dirty="0" err="1" smtClean="0">
                <a:solidFill>
                  <a:srgbClr val="00B050"/>
                </a:solidFill>
              </a:rPr>
              <a:t>ackMode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Destination </a:t>
            </a:r>
            <a:r>
              <a:rPr lang="en-US" dirty="0" err="1" smtClean="0">
                <a:solidFill>
                  <a:srgbClr val="00B050"/>
                </a:solidFill>
              </a:rPr>
              <a:t>adminQueue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session.createQueue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clientQueueName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//Setup a message producer to send message to the queue the server is consuming </a:t>
            </a:r>
            <a:r>
              <a:rPr lang="en-US" dirty="0" smtClean="0">
                <a:solidFill>
                  <a:srgbClr val="00B050"/>
                </a:solidFill>
              </a:rPr>
              <a:t>from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this.producer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session.createProducer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adminQueue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this.producer.setDeliveryMode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DeliveryMode.NON_PERSISTENT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//Create a temporary queue that this client will listen for responses on then create a consumer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that consumes message from this temporary queue...for a real application a client should reuse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the same temp queue for each message to the server...one temp queue per </a:t>
            </a:r>
            <a:r>
              <a:rPr lang="en-US" dirty="0" smtClean="0">
                <a:solidFill>
                  <a:srgbClr val="00B050"/>
                </a:solidFill>
              </a:rPr>
              <a:t>client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Destination 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session.createTemporaryQueue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responseConsumer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session.createConsumer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This class will handle the messages to the temp queue as </a:t>
            </a:r>
            <a:r>
              <a:rPr lang="en-US" dirty="0" smtClean="0">
                <a:solidFill>
                  <a:srgbClr val="00B050"/>
                </a:solidFill>
              </a:rPr>
              <a:t>well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responseConsumer.setMessageListener</a:t>
            </a:r>
            <a:r>
              <a:rPr lang="en-US" dirty="0" smtClean="0">
                <a:solidFill>
                  <a:srgbClr val="00B050"/>
                </a:solidFill>
              </a:rPr>
              <a:t>(this);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000" y="214290"/>
            <a:ext cx="784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//Now create the actual message you want to send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txtMessage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session.createTextMessage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txtMessage.setText</a:t>
            </a:r>
            <a:r>
              <a:rPr lang="en-US" dirty="0" smtClean="0">
                <a:solidFill>
                  <a:srgbClr val="00B050"/>
                </a:solidFill>
              </a:rPr>
              <a:t>("</a:t>
            </a:r>
            <a:r>
              <a:rPr lang="en-US" dirty="0" err="1" smtClean="0">
                <a:solidFill>
                  <a:srgbClr val="00B050"/>
                </a:solidFill>
              </a:rPr>
              <a:t>MyProtocolMessage</a:t>
            </a:r>
            <a:r>
              <a:rPr lang="en-US" dirty="0" smtClean="0">
                <a:solidFill>
                  <a:srgbClr val="00B050"/>
                </a:solidFill>
              </a:rPr>
              <a:t>");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//Set the reply to field to the temp queue you created above, this is the queue the server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will respond </a:t>
            </a:r>
            <a:r>
              <a:rPr lang="en-US" dirty="0" smtClean="0">
                <a:solidFill>
                  <a:srgbClr val="00B050"/>
                </a:solidFill>
              </a:rPr>
              <a:t>to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txtMessage.setJMSReplyTo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tempDest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//Set a correlation ID so when you get a response you know which sent message the response is for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If there is never more than one outstanding message to the server then the //same correlation ID can be used for all the messages...if there is more than one outstanding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message to the server you would presumably want to associate the correlation ID with this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message somehow...a Map works good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String </a:t>
            </a:r>
            <a:r>
              <a:rPr lang="en-US" dirty="0" err="1" smtClean="0">
                <a:solidFill>
                  <a:srgbClr val="00B050"/>
                </a:solidFill>
              </a:rPr>
              <a:t>correlationId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this.createRandomString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txtMessage.setJMSCorrelationID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correlationId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this.producer.send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txtMessage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}catch(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 e){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//Handle the exception appropriately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78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</a:t>
            </a:r>
            <a:r>
              <a:rPr lang="zh-CN" altLang="en-US" dirty="0" smtClean="0">
                <a:solidFill>
                  <a:schemeClr val="accent2"/>
                </a:solidFill>
              </a:rPr>
              <a:t>这里的代码除了初始化构造函数里的参数还同时设置了两个</a:t>
            </a:r>
            <a:r>
              <a:rPr lang="en-US" dirty="0" smtClean="0">
                <a:solidFill>
                  <a:schemeClr val="accent2"/>
                </a:solidFill>
              </a:rPr>
              <a:t>destination，</a:t>
            </a:r>
            <a:r>
              <a:rPr lang="zh-CN" altLang="en-US" dirty="0" smtClean="0">
                <a:solidFill>
                  <a:schemeClr val="accent2"/>
                </a:solidFill>
              </a:rPr>
              <a:t>一个是自己要发送消息出去的</a:t>
            </a:r>
            <a:r>
              <a:rPr lang="en-US" dirty="0" smtClean="0">
                <a:solidFill>
                  <a:schemeClr val="accent2"/>
                </a:solidFill>
              </a:rPr>
              <a:t>destination，</a:t>
            </a:r>
            <a:r>
              <a:rPr lang="zh-CN" altLang="en-US" dirty="0" smtClean="0">
                <a:solidFill>
                  <a:schemeClr val="accent2"/>
                </a:solidFill>
              </a:rPr>
              <a:t>在</a:t>
            </a:r>
            <a:r>
              <a:rPr lang="en-US" dirty="0" err="1" smtClean="0">
                <a:solidFill>
                  <a:schemeClr val="accent2"/>
                </a:solidFill>
              </a:rPr>
              <a:t>session.createProducer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adminQueue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  <a:r>
              <a:rPr lang="zh-CN" altLang="en-US" dirty="0" smtClean="0">
                <a:solidFill>
                  <a:schemeClr val="accent2"/>
                </a:solidFill>
              </a:rPr>
              <a:t>这一句设置。另外一个是自己要接收的消息</a:t>
            </a:r>
            <a:r>
              <a:rPr lang="en-US" dirty="0" smtClean="0">
                <a:solidFill>
                  <a:schemeClr val="accent2"/>
                </a:solidFill>
              </a:rPr>
              <a:t>destination, </a:t>
            </a:r>
            <a:r>
              <a:rPr lang="zh-CN" altLang="en-US" dirty="0" smtClean="0">
                <a:solidFill>
                  <a:schemeClr val="accent2"/>
                </a:solidFill>
              </a:rPr>
              <a:t>通过</a:t>
            </a:r>
            <a:r>
              <a:rPr lang="en-US" dirty="0" smtClean="0">
                <a:solidFill>
                  <a:schemeClr val="accent2"/>
                </a:solidFill>
              </a:rPr>
              <a:t>Destination </a:t>
            </a:r>
            <a:r>
              <a:rPr lang="en-US" dirty="0" err="1" smtClean="0">
                <a:solidFill>
                  <a:schemeClr val="accent2"/>
                </a:solidFill>
              </a:rPr>
              <a:t>tempDest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dirty="0" err="1" smtClean="0">
                <a:solidFill>
                  <a:schemeClr val="accent2"/>
                </a:solidFill>
              </a:rPr>
              <a:t>session.createTemporaryQueue</a:t>
            </a:r>
            <a:r>
              <a:rPr lang="en-US" dirty="0" smtClean="0">
                <a:solidFill>
                  <a:schemeClr val="accent2"/>
                </a:solidFill>
              </a:rPr>
              <a:t>(); </a:t>
            </a:r>
            <a:r>
              <a:rPr lang="en-US" dirty="0" err="1" smtClean="0">
                <a:solidFill>
                  <a:schemeClr val="accent2"/>
                </a:solidFill>
              </a:rPr>
              <a:t>responseConsumer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dirty="0" err="1" smtClean="0">
                <a:solidFill>
                  <a:schemeClr val="accent2"/>
                </a:solidFill>
              </a:rPr>
              <a:t>session.createConsumer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tempDest</a:t>
            </a:r>
            <a:r>
              <a:rPr lang="en-US" dirty="0" smtClean="0">
                <a:solidFill>
                  <a:schemeClr val="accent2"/>
                </a:solidFill>
              </a:rPr>
              <a:t>); </a:t>
            </a:r>
            <a:r>
              <a:rPr lang="zh-CN" altLang="en-US" dirty="0" smtClean="0">
                <a:solidFill>
                  <a:schemeClr val="accent2"/>
                </a:solidFill>
              </a:rPr>
              <a:t>这两句指定了要接收消息的目的地。这里是用的一个临时队列。在前面指定了返回消息的通信队列之后，我们需要通知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端知道发送返回消息给哪个队列。于是</a:t>
            </a:r>
            <a:r>
              <a:rPr lang="en-US" dirty="0" err="1" smtClean="0">
                <a:solidFill>
                  <a:schemeClr val="accent2"/>
                </a:solidFill>
              </a:rPr>
              <a:t>txtMessage.setJMSReplyTo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tempDest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  <a:r>
              <a:rPr lang="zh-CN" altLang="en-US" dirty="0" smtClean="0">
                <a:solidFill>
                  <a:schemeClr val="accent2"/>
                </a:solidFill>
              </a:rPr>
              <a:t>指定了这一部分，同时</a:t>
            </a:r>
            <a:r>
              <a:rPr lang="en-US" dirty="0" err="1" smtClean="0">
                <a:solidFill>
                  <a:schemeClr val="accent2"/>
                </a:solidFill>
              </a:rPr>
              <a:t>txtMessage.setJMSCorrelationID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correlationId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  <a:r>
              <a:rPr lang="zh-CN" altLang="en-US" dirty="0" smtClean="0">
                <a:solidFill>
                  <a:schemeClr val="accent2"/>
                </a:solidFill>
              </a:rPr>
              <a:t>方法主要是为了保证每次发送回来请求的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端能够知道对应的是哪个请求。这里一个请求和一个应答是相当于对应一个相同的序列号一样。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    同时，因为</a:t>
            </a:r>
            <a:r>
              <a:rPr lang="en-US" dirty="0" smtClean="0">
                <a:solidFill>
                  <a:schemeClr val="accent2"/>
                </a:solidFill>
              </a:rPr>
              <a:t>client</a:t>
            </a:r>
            <a:r>
              <a:rPr lang="zh-CN" altLang="en-US" dirty="0" smtClean="0">
                <a:solidFill>
                  <a:schemeClr val="accent2"/>
                </a:solidFill>
              </a:rPr>
              <a:t>端在发送消息之后还要接收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端返回的消息，所以它也要实现一个消息</a:t>
            </a:r>
            <a:r>
              <a:rPr lang="en-US" dirty="0" smtClean="0">
                <a:solidFill>
                  <a:schemeClr val="accent2"/>
                </a:solidFill>
              </a:rPr>
              <a:t>receiver</a:t>
            </a:r>
            <a:r>
              <a:rPr lang="zh-CN" altLang="en-US" dirty="0" smtClean="0">
                <a:solidFill>
                  <a:schemeClr val="accent2"/>
                </a:solidFill>
              </a:rPr>
              <a:t>的功能。这里采用实现</a:t>
            </a:r>
            <a:r>
              <a:rPr lang="en-US" dirty="0" err="1" smtClean="0">
                <a:solidFill>
                  <a:schemeClr val="accent2"/>
                </a:solidFill>
              </a:rPr>
              <a:t>MessageListener</a:t>
            </a:r>
            <a:r>
              <a:rPr lang="zh-CN" altLang="en-US" dirty="0" smtClean="0">
                <a:solidFill>
                  <a:schemeClr val="accent2"/>
                </a:solidFill>
              </a:rPr>
              <a:t>接口的方式：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929066"/>
            <a:ext cx="78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err="1" smtClean="0">
                <a:solidFill>
                  <a:srgbClr val="00B050"/>
                </a:solidFill>
              </a:rPr>
              <a:t>onMessage</a:t>
            </a:r>
            <a:r>
              <a:rPr lang="en-US" dirty="0" smtClean="0">
                <a:solidFill>
                  <a:srgbClr val="00B050"/>
                </a:solidFill>
              </a:rPr>
              <a:t>(Message 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String 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 = null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try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if </a:t>
            </a:r>
            <a:r>
              <a:rPr lang="en-US" dirty="0" smtClean="0">
                <a:solidFill>
                  <a:srgbClr val="00B050"/>
                </a:solidFill>
              </a:rPr>
              <a:t>(message </a:t>
            </a:r>
            <a:r>
              <a:rPr lang="en-US" dirty="0" err="1" smtClean="0">
                <a:solidFill>
                  <a:srgbClr val="00B050"/>
                </a:solidFill>
              </a:rPr>
              <a:t>instanceof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 = (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) message; 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</a:t>
            </a:r>
            <a:r>
              <a:rPr lang="en-US" dirty="0" err="1" smtClean="0">
                <a:solidFill>
                  <a:srgbClr val="00B050"/>
                </a:solidFill>
              </a:rPr>
              <a:t>textMessage.getText</a:t>
            </a:r>
            <a:r>
              <a:rPr lang="en-US" dirty="0" smtClean="0">
                <a:solidFill>
                  <a:srgbClr val="00B050"/>
                </a:solidFill>
              </a:rPr>
              <a:t>();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("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 = " + 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} catch (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e)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//</a:t>
            </a:r>
            <a:r>
              <a:rPr lang="en-US" dirty="0" smtClean="0">
                <a:solidFill>
                  <a:srgbClr val="00B050"/>
                </a:solidFill>
              </a:rPr>
              <a:t>Handle the exception appropriately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784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这里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</a:rPr>
              <a:t>端要执行的过程和</a:t>
            </a:r>
            <a:r>
              <a:rPr lang="en-US" dirty="0" smtClean="0">
                <a:solidFill>
                  <a:schemeClr val="accent2"/>
                </a:solidFill>
              </a:rPr>
              <a:t>client</a:t>
            </a:r>
            <a:r>
              <a:rPr lang="zh-CN" altLang="en-US" dirty="0" smtClean="0">
                <a:solidFill>
                  <a:schemeClr val="accent2"/>
                </a:solidFill>
              </a:rPr>
              <a:t>端相反，它是先接收消息，在接收到消息后根据提供的</a:t>
            </a:r>
            <a:r>
              <a:rPr lang="en-US" dirty="0" err="1" smtClean="0">
                <a:solidFill>
                  <a:schemeClr val="accent2"/>
                </a:solidFill>
              </a:rPr>
              <a:t>JMSCorelationID</a:t>
            </a:r>
            <a:r>
              <a:rPr lang="zh-CN" altLang="en-US" dirty="0" smtClean="0">
                <a:solidFill>
                  <a:schemeClr val="accent2"/>
                </a:solidFill>
              </a:rPr>
              <a:t>来发送返回的消息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err="1" smtClean="0">
                <a:solidFill>
                  <a:srgbClr val="00B050"/>
                </a:solidFill>
              </a:rPr>
              <a:t>onMessage</a:t>
            </a:r>
            <a:r>
              <a:rPr lang="en-US" dirty="0" smtClean="0">
                <a:solidFill>
                  <a:srgbClr val="00B050"/>
                </a:solidFill>
              </a:rPr>
              <a:t>(Message 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try{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 response = </a:t>
            </a:r>
            <a:r>
              <a:rPr lang="en-US" dirty="0" err="1" smtClean="0">
                <a:solidFill>
                  <a:srgbClr val="00B050"/>
                </a:solidFill>
              </a:rPr>
              <a:t>this.session.createTextMessage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if (message </a:t>
            </a:r>
            <a:r>
              <a:rPr lang="en-US" dirty="0" err="1" smtClean="0">
                <a:solidFill>
                  <a:srgbClr val="00B050"/>
                </a:solidFill>
              </a:rPr>
              <a:t>instanceof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txtMsg</a:t>
            </a:r>
            <a:r>
              <a:rPr lang="en-US" dirty="0" smtClean="0">
                <a:solidFill>
                  <a:srgbClr val="00B050"/>
                </a:solidFill>
              </a:rPr>
              <a:t> = (</a:t>
            </a:r>
            <a:r>
              <a:rPr lang="en-US" dirty="0" err="1" smtClean="0">
                <a:solidFill>
                  <a:srgbClr val="00B050"/>
                </a:solidFill>
              </a:rPr>
              <a:t>TextMessage</a:t>
            </a:r>
            <a:r>
              <a:rPr lang="en-US" dirty="0" smtClean="0">
                <a:solidFill>
                  <a:srgbClr val="00B050"/>
                </a:solidFill>
              </a:rPr>
              <a:t>) message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String 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txtMsg.getText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response.setText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this.messageProtocol.handleProtocolMessage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messageText</a:t>
            </a:r>
            <a:r>
              <a:rPr lang="en-US" dirty="0" smtClean="0">
                <a:solidFill>
                  <a:srgbClr val="00B050"/>
                </a:solidFill>
              </a:rPr>
              <a:t>));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//Set the correlation ID from the received message to be the correlation id of the response message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this lets the client identify which message this is a response to if it has more than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one outstanding message to the </a:t>
            </a:r>
            <a:r>
              <a:rPr lang="en-US" dirty="0" smtClean="0">
                <a:solidFill>
                  <a:srgbClr val="00B050"/>
                </a:solidFill>
              </a:rPr>
              <a:t>server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response.setJMSCorrelationID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message.getJMSCorrelationID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Send the response to the Destination specified by the </a:t>
            </a:r>
            <a:r>
              <a:rPr lang="en-US" dirty="0" err="1" smtClean="0">
                <a:solidFill>
                  <a:srgbClr val="00B050"/>
                </a:solidFill>
              </a:rPr>
              <a:t>JMSReplyTo</a:t>
            </a:r>
            <a:r>
              <a:rPr lang="en-US" dirty="0" smtClean="0">
                <a:solidFill>
                  <a:srgbClr val="00B050"/>
                </a:solidFill>
              </a:rPr>
              <a:t> field of the received message,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this is presumably a temporary queue created by the </a:t>
            </a:r>
            <a:r>
              <a:rPr lang="en-US" dirty="0" smtClean="0">
                <a:solidFill>
                  <a:srgbClr val="00B050"/>
                </a:solidFill>
              </a:rPr>
              <a:t>client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this.replyProducer.send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message.getJMSReplyTo</a:t>
            </a:r>
            <a:r>
              <a:rPr lang="en-US" dirty="0" smtClean="0">
                <a:solidFill>
                  <a:srgbClr val="00B050"/>
                </a:solidFill>
              </a:rPr>
              <a:t>(), response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catch (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e) </a:t>
            </a:r>
            <a:r>
              <a:rPr lang="en-US" dirty="0" smtClean="0">
                <a:solidFill>
                  <a:srgbClr val="00B050"/>
                </a:solidFill>
              </a:rPr>
              <a:t>{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14290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//Handle the exception appropriately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前面，在</a:t>
            </a:r>
            <a:r>
              <a:rPr lang="en-US" dirty="0" err="1" smtClean="0">
                <a:solidFill>
                  <a:schemeClr val="accent2"/>
                </a:solidFill>
              </a:rPr>
              <a:t>replyProducer.send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zh-CN" altLang="en-US" dirty="0" smtClean="0">
                <a:solidFill>
                  <a:schemeClr val="accent2"/>
                </a:solidFill>
              </a:rPr>
              <a:t>方法里，</a:t>
            </a:r>
            <a:r>
              <a:rPr lang="en-US" dirty="0" err="1" smtClean="0">
                <a:solidFill>
                  <a:schemeClr val="accent2"/>
                </a:solidFill>
              </a:rPr>
              <a:t>message.getJMSReplyTo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zh-CN" altLang="en-US" dirty="0" smtClean="0">
                <a:solidFill>
                  <a:schemeClr val="accent2"/>
                </a:solidFill>
              </a:rPr>
              <a:t>就得到了要发送消息回去的</a:t>
            </a:r>
            <a:r>
              <a:rPr lang="en-US" dirty="0" smtClean="0">
                <a:solidFill>
                  <a:schemeClr val="accent2"/>
                </a:solidFill>
              </a:rPr>
              <a:t>destination。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   </a:t>
            </a:r>
            <a:r>
              <a:rPr lang="zh-CN" altLang="en-US" dirty="0" smtClean="0">
                <a:solidFill>
                  <a:schemeClr val="accent2"/>
                </a:solidFill>
              </a:rPr>
              <a:t>另外，设置这些发送返回信息的</a:t>
            </a:r>
            <a:r>
              <a:rPr lang="en-US" dirty="0" err="1" smtClean="0">
                <a:solidFill>
                  <a:schemeClr val="accent2"/>
                </a:solidFill>
              </a:rPr>
              <a:t>replyProducer</a:t>
            </a:r>
            <a:r>
              <a:rPr lang="zh-CN" altLang="en-US" dirty="0" smtClean="0">
                <a:solidFill>
                  <a:schemeClr val="accent2"/>
                </a:solidFill>
              </a:rPr>
              <a:t>的信息主要在构造函数相关的方法里实现</a:t>
            </a:r>
            <a:r>
              <a:rPr lang="zh-CN" altLang="en-US" smtClean="0">
                <a:solidFill>
                  <a:schemeClr val="accent2"/>
                </a:solidFill>
              </a:rPr>
              <a:t>了</a:t>
            </a:r>
            <a:r>
              <a:rPr lang="zh-CN" altLang="en-US" smtClean="0">
                <a:solidFill>
                  <a:schemeClr val="accent2"/>
                </a:solidFill>
              </a:rPr>
              <a:t>：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Pub-sub</a:t>
            </a:r>
            <a:r>
              <a:rPr lang="zh-CN" altLang="en-US" dirty="0" smtClean="0">
                <a:solidFill>
                  <a:schemeClr val="accent2"/>
                </a:solidFill>
              </a:rPr>
              <a:t>通信模式示例。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首先需要定义的是</a:t>
            </a:r>
            <a:r>
              <a:rPr lang="en-US" altLang="zh-CN" dirty="0" smtClean="0">
                <a:solidFill>
                  <a:schemeClr val="accent2"/>
                </a:solidFill>
              </a:rPr>
              <a:t>publisher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publisher</a:t>
            </a:r>
            <a:r>
              <a:rPr lang="zh-CN" altLang="en-US" dirty="0" smtClean="0">
                <a:solidFill>
                  <a:schemeClr val="accent2"/>
                </a:solidFill>
              </a:rPr>
              <a:t>属于发信息的一方，它通过定义一个或者多个</a:t>
            </a:r>
            <a:r>
              <a:rPr lang="en-US" altLang="zh-CN" dirty="0" smtClean="0">
                <a:solidFill>
                  <a:schemeClr val="accent2"/>
                </a:solidFill>
              </a:rPr>
              <a:t>topic</a:t>
            </a:r>
            <a:r>
              <a:rPr lang="zh-CN" altLang="en-US" dirty="0" smtClean="0">
                <a:solidFill>
                  <a:schemeClr val="accent2"/>
                </a:solidFill>
              </a:rPr>
              <a:t>，然后给这些</a:t>
            </a:r>
            <a:r>
              <a:rPr lang="en-US" altLang="zh-CN" dirty="0" smtClean="0">
                <a:solidFill>
                  <a:schemeClr val="accent2"/>
                </a:solidFill>
              </a:rPr>
              <a:t>topic</a:t>
            </a:r>
            <a:r>
              <a:rPr lang="zh-CN" altLang="en-US" dirty="0" smtClean="0">
                <a:solidFill>
                  <a:schemeClr val="accent2"/>
                </a:solidFill>
              </a:rPr>
              <a:t>发送消息。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、定义</a:t>
            </a:r>
            <a:r>
              <a:rPr lang="en-US" altLang="zh-CN" dirty="0" smtClean="0">
                <a:solidFill>
                  <a:srgbClr val="00B050"/>
                </a:solidFill>
              </a:rPr>
              <a:t>publisher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Public Publisher()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factory = new </a:t>
            </a:r>
            <a:r>
              <a:rPr lang="en-US" altLang="zh-CN" dirty="0" err="1" smtClean="0">
                <a:solidFill>
                  <a:srgbClr val="00B050"/>
                </a:solidFill>
              </a:rPr>
              <a:t>ActiveMQConnetionFactory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brokerURL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connection = </a:t>
            </a:r>
            <a:r>
              <a:rPr lang="en-US" altLang="zh-CN" dirty="0" err="1" smtClean="0">
                <a:solidFill>
                  <a:srgbClr val="00B050"/>
                </a:solidFill>
              </a:rPr>
              <a:t>factory.createConnection</a:t>
            </a:r>
            <a:r>
              <a:rPr lang="en-US" altLang="zh-CN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try{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</a:t>
            </a:r>
            <a:r>
              <a:rPr lang="en-US" altLang="zh-CN" dirty="0" err="1" smtClean="0">
                <a:solidFill>
                  <a:srgbClr val="00B050"/>
                </a:solidFill>
              </a:rPr>
              <a:t>connection.start</a:t>
            </a:r>
            <a:r>
              <a:rPr lang="en-US" altLang="zh-CN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}catch(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jmse</a:t>
            </a:r>
            <a:r>
              <a:rPr lang="en-US" altLang="zh-CN" dirty="0" smtClean="0">
                <a:solidFill>
                  <a:srgbClr val="00B050"/>
                </a:solidFill>
              </a:rPr>
              <a:t>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</a:t>
            </a:r>
            <a:r>
              <a:rPr lang="en-US" altLang="zh-CN" dirty="0" err="1" smtClean="0">
                <a:solidFill>
                  <a:srgbClr val="00B050"/>
                </a:solidFill>
              </a:rPr>
              <a:t>connection.close</a:t>
            </a:r>
            <a:r>
              <a:rPr lang="en-US" altLang="zh-CN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throw </a:t>
            </a:r>
            <a:r>
              <a:rPr lang="en-US" altLang="zh-CN" dirty="0" err="1" smtClean="0">
                <a:solidFill>
                  <a:srgbClr val="00B050"/>
                </a:solidFill>
              </a:rPr>
              <a:t>jmse</a:t>
            </a:r>
            <a:r>
              <a:rPr lang="en-US" altLang="zh-CN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session = </a:t>
            </a:r>
            <a:r>
              <a:rPr lang="en-US" dirty="0" err="1" smtClean="0">
                <a:solidFill>
                  <a:srgbClr val="00B050"/>
                </a:solidFill>
              </a:rPr>
              <a:t>connection.createSession</a:t>
            </a:r>
            <a:r>
              <a:rPr lang="en-US" dirty="0" smtClean="0">
                <a:solidFill>
                  <a:srgbClr val="00B050"/>
                </a:solidFill>
              </a:rPr>
              <a:t>(false, </a:t>
            </a:r>
            <a:r>
              <a:rPr lang="en-US" dirty="0" err="1" smtClean="0">
                <a:solidFill>
                  <a:srgbClr val="00B050"/>
                </a:solidFill>
              </a:rPr>
              <a:t>Session.AUTO_ACKNOWLEDGE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producer = </a:t>
            </a:r>
            <a:r>
              <a:rPr lang="en-US" dirty="0" err="1" smtClean="0">
                <a:solidFill>
                  <a:srgbClr val="00B050"/>
                </a:solidFill>
              </a:rPr>
              <a:t>session.createProducer</a:t>
            </a:r>
            <a:r>
              <a:rPr lang="en-US" dirty="0" smtClean="0">
                <a:solidFill>
                  <a:srgbClr val="00B050"/>
                </a:solidFill>
              </a:rPr>
              <a:t>(null);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714884"/>
            <a:ext cx="72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、定义一系列的</a:t>
            </a:r>
            <a:r>
              <a:rPr lang="en-US" altLang="zh-CN" dirty="0" smtClean="0">
                <a:solidFill>
                  <a:srgbClr val="00B050"/>
                </a:solidFill>
              </a:rPr>
              <a:t>topic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Protected void </a:t>
            </a:r>
            <a:r>
              <a:rPr lang="en-US" altLang="zh-CN" dirty="0" err="1" smtClean="0">
                <a:solidFill>
                  <a:srgbClr val="00B050"/>
                </a:solidFill>
              </a:rPr>
              <a:t>setTopics</a:t>
            </a:r>
            <a:r>
              <a:rPr lang="en-US" altLang="zh-CN" dirty="0" smtClean="0">
                <a:solidFill>
                  <a:srgbClr val="00B050"/>
                </a:solidFill>
              </a:rPr>
              <a:t>(String[] stocks)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lang="en-US" altLang="zh-CN" dirty="0" err="1" smtClean="0">
                <a:solidFill>
                  <a:srgbClr val="00B050"/>
                </a:solidFill>
              </a:rPr>
              <a:t>destiantions</a:t>
            </a:r>
            <a:r>
              <a:rPr lang="en-US" altLang="zh-CN" dirty="0" smtClean="0">
                <a:solidFill>
                  <a:srgbClr val="00B050"/>
                </a:solidFill>
              </a:rPr>
              <a:t> = new </a:t>
            </a:r>
            <a:r>
              <a:rPr lang="en-US" altLang="zh-CN" dirty="0" err="1" smtClean="0">
                <a:solidFill>
                  <a:srgbClr val="00B050"/>
                </a:solidFill>
              </a:rPr>
              <a:t>Destiantion</a:t>
            </a:r>
            <a:r>
              <a:rPr lang="en-US" altLang="zh-CN" dirty="0" smtClean="0">
                <a:solidFill>
                  <a:srgbClr val="00B050"/>
                </a:solidFill>
              </a:rPr>
              <a:t>[</a:t>
            </a:r>
            <a:r>
              <a:rPr lang="en-US" altLang="zh-CN" dirty="0" err="1" smtClean="0">
                <a:solidFill>
                  <a:srgbClr val="00B050"/>
                </a:solidFill>
              </a:rPr>
              <a:t>stocks.length</a:t>
            </a:r>
            <a:r>
              <a:rPr lang="en-US" altLang="zh-CN" dirty="0" smtClean="0">
                <a:solidFill>
                  <a:srgbClr val="00B050"/>
                </a:solidFill>
              </a:rPr>
              <a:t>];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for (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=0;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&lt;</a:t>
            </a:r>
            <a:r>
              <a:rPr lang="en-US" altLang="zh-CN" dirty="0" err="1" smtClean="0">
                <a:solidFill>
                  <a:srgbClr val="00B050"/>
                </a:solidFill>
              </a:rPr>
              <a:t>stocks.length</a:t>
            </a:r>
            <a:r>
              <a:rPr lang="en-US" altLang="zh-CN" dirty="0" smtClean="0">
                <a:solidFill>
                  <a:srgbClr val="00B050"/>
                </a:solidFill>
              </a:rPr>
              <a:t>;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dirty="0" err="1" smtClean="0">
                <a:solidFill>
                  <a:srgbClr val="00B050"/>
                </a:solidFill>
              </a:rPr>
              <a:t>destiantions</a:t>
            </a:r>
            <a:r>
              <a:rPr lang="en-US" altLang="zh-CN" dirty="0" smtClean="0">
                <a:solidFill>
                  <a:srgbClr val="00B050"/>
                </a:solidFill>
              </a:rPr>
              <a:t> 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]=</a:t>
            </a:r>
            <a:r>
              <a:rPr lang="en-US" altLang="zh-CN" dirty="0" err="1" smtClean="0">
                <a:solidFill>
                  <a:srgbClr val="00B050"/>
                </a:solidFill>
              </a:rPr>
              <a:t>session.createTopic</a:t>
            </a:r>
            <a:r>
              <a:rPr lang="en-US" altLang="zh-CN" dirty="0" smtClean="0">
                <a:solidFill>
                  <a:srgbClr val="00B050"/>
                </a:solidFill>
              </a:rPr>
              <a:t>(“STOCKS.”+stocks[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]) 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214422"/>
            <a:ext cx="721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、给指定</a:t>
            </a:r>
            <a:r>
              <a:rPr lang="en-US" altLang="zh-CN" dirty="0" smtClean="0">
                <a:solidFill>
                  <a:srgbClr val="00B050"/>
                </a:solidFill>
              </a:rPr>
              <a:t>topic</a:t>
            </a:r>
            <a:r>
              <a:rPr lang="zh-CN" altLang="en-US" dirty="0" smtClean="0">
                <a:solidFill>
                  <a:srgbClr val="00B050"/>
                </a:solidFill>
              </a:rPr>
              <a:t>发送消息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Protected void </a:t>
            </a:r>
            <a:r>
              <a:rPr lang="en-US" altLang="zh-CN" dirty="0" err="1" smtClean="0">
                <a:solidFill>
                  <a:srgbClr val="00B050"/>
                </a:solidFill>
              </a:rPr>
              <a:t>sendMessage</a:t>
            </a:r>
            <a:r>
              <a:rPr lang="en-US" altLang="zh-CN" dirty="0" smtClean="0">
                <a:solidFill>
                  <a:srgbClr val="00B050"/>
                </a:solidFill>
              </a:rPr>
              <a:t>(String[] stocks)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for(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=0;i&lt;</a:t>
            </a:r>
            <a:r>
              <a:rPr lang="en-US" altLang="zh-CN" dirty="0" err="1" smtClean="0">
                <a:solidFill>
                  <a:srgbClr val="00B050"/>
                </a:solidFill>
              </a:rPr>
              <a:t>stocks.length;i</a:t>
            </a:r>
            <a:r>
              <a:rPr lang="en-US" altLang="zh-CN" dirty="0" smtClean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Message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</a:t>
            </a:r>
            <a:r>
              <a:rPr lang="en-US" altLang="zh-CN" dirty="0" smtClean="0">
                <a:solidFill>
                  <a:srgbClr val="00B050"/>
                </a:solidFill>
              </a:rPr>
              <a:t> = </a:t>
            </a:r>
            <a:r>
              <a:rPr lang="en-US" altLang="zh-CN" dirty="0" err="1" smtClean="0">
                <a:solidFill>
                  <a:srgbClr val="00B050"/>
                </a:solidFill>
              </a:rPr>
              <a:t>createStockMessage</a:t>
            </a:r>
            <a:r>
              <a:rPr lang="en-US" altLang="zh-CN" dirty="0" smtClean="0">
                <a:solidFill>
                  <a:srgbClr val="00B050"/>
                </a:solidFill>
              </a:rPr>
              <a:t>(stock[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],session);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dirty="0" err="1" smtClean="0">
                <a:solidFill>
                  <a:srgbClr val="00B050"/>
                </a:solidFill>
              </a:rPr>
              <a:t>producer.send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destiantions</a:t>
            </a:r>
            <a:r>
              <a:rPr lang="en-US" altLang="zh-CN" dirty="0" smtClean="0">
                <a:solidFill>
                  <a:srgbClr val="00B050"/>
                </a:solidFill>
              </a:rPr>
              <a:t>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],message);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Protected Message </a:t>
            </a:r>
            <a:r>
              <a:rPr lang="en-US" altLang="zh-CN" dirty="0" err="1" smtClean="0">
                <a:solidFill>
                  <a:srgbClr val="00B050"/>
                </a:solidFill>
              </a:rPr>
              <a:t>createStockMessage</a:t>
            </a:r>
            <a:r>
              <a:rPr lang="en-US" altLang="zh-CN" dirty="0" smtClean="0">
                <a:solidFill>
                  <a:srgbClr val="00B050"/>
                </a:solidFill>
              </a:rPr>
              <a:t>(String </a:t>
            </a:r>
            <a:r>
              <a:rPr lang="en-US" altLang="zh-CN" dirty="0" err="1" smtClean="0">
                <a:solidFill>
                  <a:srgbClr val="00B050"/>
                </a:solidFill>
              </a:rPr>
              <a:t>stock,Session</a:t>
            </a:r>
            <a:r>
              <a:rPr lang="en-US" altLang="zh-CN" dirty="0" smtClean="0">
                <a:solidFill>
                  <a:srgbClr val="00B050"/>
                </a:solidFill>
              </a:rPr>
              <a:t> session)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MapMessage</a:t>
            </a:r>
            <a:r>
              <a:rPr lang="en-US" altLang="zh-CN" dirty="0" smtClean="0">
                <a:solidFill>
                  <a:srgbClr val="00B050"/>
                </a:solidFill>
              </a:rPr>
              <a:t> message = </a:t>
            </a:r>
            <a:r>
              <a:rPr lang="en-US" altLang="zh-CN" dirty="0" err="1" smtClean="0">
                <a:solidFill>
                  <a:srgbClr val="00B050"/>
                </a:solidFill>
              </a:rPr>
              <a:t>session.createMapMessage</a:t>
            </a:r>
            <a:r>
              <a:rPr lang="en-US" altLang="zh-CN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message.setString</a:t>
            </a:r>
            <a:r>
              <a:rPr lang="en-US" altLang="zh-CN" dirty="0" smtClean="0">
                <a:solidFill>
                  <a:srgbClr val="00B050"/>
                </a:solidFill>
              </a:rPr>
              <a:t>(“</a:t>
            </a:r>
            <a:r>
              <a:rPr lang="en-US" altLang="zh-CN" dirty="0" err="1" smtClean="0">
                <a:solidFill>
                  <a:srgbClr val="00B050"/>
                </a:solidFill>
              </a:rPr>
              <a:t>stock”,stock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message.setDouble</a:t>
            </a:r>
            <a:r>
              <a:rPr lang="en-US" altLang="zh-CN" dirty="0" smtClean="0">
                <a:solidFill>
                  <a:srgbClr val="00B050"/>
                </a:solidFill>
              </a:rPr>
              <a:t>(“price”,1.00);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message.setDouble</a:t>
            </a:r>
            <a:r>
              <a:rPr lang="en-US" altLang="zh-CN" dirty="0" smtClean="0">
                <a:solidFill>
                  <a:srgbClr val="00B050"/>
                </a:solidFill>
              </a:rPr>
              <a:t>(“offer”,0.01);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message.setBoolen</a:t>
            </a:r>
            <a:r>
              <a:rPr lang="en-US" altLang="zh-CN" dirty="0" smtClean="0">
                <a:solidFill>
                  <a:srgbClr val="00B050"/>
                </a:solidFill>
              </a:rPr>
              <a:t>(“</a:t>
            </a:r>
            <a:r>
              <a:rPr lang="en-US" altLang="zh-CN" dirty="0" err="1" smtClean="0">
                <a:solidFill>
                  <a:srgbClr val="00B050"/>
                </a:solidFill>
              </a:rPr>
              <a:t>up”,true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return message;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在定义好前面的发送代码之后，我们调用它们就很简单了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Public static void main(String[] </a:t>
            </a:r>
            <a:r>
              <a:rPr lang="en-US" altLang="zh-CN" dirty="0" err="1" smtClean="0">
                <a:solidFill>
                  <a:srgbClr val="00B050"/>
                </a:solidFill>
              </a:rPr>
              <a:t>args</a:t>
            </a:r>
            <a:r>
              <a:rPr lang="en-US" altLang="zh-CN" dirty="0" smtClean="0">
                <a:solidFill>
                  <a:srgbClr val="00B050"/>
                </a:solidFill>
              </a:rPr>
              <a:t>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if (</a:t>
            </a:r>
            <a:r>
              <a:rPr lang="en-US" altLang="zh-CN" dirty="0" err="1" smtClean="0">
                <a:solidFill>
                  <a:srgbClr val="00B050"/>
                </a:solidFill>
              </a:rPr>
              <a:t>args.length</a:t>
            </a:r>
            <a:r>
              <a:rPr lang="en-US" altLang="zh-CN" dirty="0" smtClean="0">
                <a:solidFill>
                  <a:srgbClr val="00B050"/>
                </a:solidFill>
              </a:rPr>
              <a:t>=0)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throw new </a:t>
            </a:r>
            <a:r>
              <a:rPr lang="en-US" altLang="zh-CN" dirty="0" err="1" smtClean="0">
                <a:solidFill>
                  <a:srgbClr val="00B050"/>
                </a:solidFill>
              </a:rPr>
              <a:t>IllegalArgumentException</a:t>
            </a:r>
            <a:r>
              <a:rPr lang="en-US" altLang="zh-CN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publisher </a:t>
            </a:r>
            <a:r>
              <a:rPr lang="en-US" altLang="zh-CN" dirty="0" err="1" smtClean="0">
                <a:solidFill>
                  <a:srgbClr val="00B050"/>
                </a:solidFill>
              </a:rPr>
              <a:t>publisher</a:t>
            </a:r>
            <a:r>
              <a:rPr lang="en-US" altLang="zh-CN" dirty="0" smtClean="0">
                <a:solidFill>
                  <a:srgbClr val="00B050"/>
                </a:solidFill>
              </a:rPr>
              <a:t> = new Publisher();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publisher.setTopic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args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for(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=0;i&lt;10;i++){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dirty="0" err="1" smtClean="0">
                <a:solidFill>
                  <a:srgbClr val="00B050"/>
                </a:solidFill>
              </a:rPr>
              <a:t>publisher.sendMessage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args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dirty="0" err="1" smtClean="0">
                <a:solidFill>
                  <a:srgbClr val="00B050"/>
                </a:solidFill>
              </a:rPr>
              <a:t>System.out.println</a:t>
            </a:r>
            <a:r>
              <a:rPr lang="en-US" altLang="zh-CN" dirty="0" smtClean="0">
                <a:solidFill>
                  <a:srgbClr val="00B050"/>
                </a:solidFill>
              </a:rPr>
              <a:t>(“Publisher “+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 + “price message”);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try{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Thread.sleep</a:t>
            </a:r>
            <a:r>
              <a:rPr lang="en-US" altLang="zh-CN" dirty="0" smtClean="0">
                <a:solidFill>
                  <a:srgbClr val="00B050"/>
                </a:solidFill>
              </a:rPr>
              <a:t>(1000);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}catch(</a:t>
            </a:r>
            <a:r>
              <a:rPr lang="en-US" altLang="zh-CN" dirty="0" err="1" smtClean="0">
                <a:solidFill>
                  <a:srgbClr val="00B050"/>
                </a:solidFill>
              </a:rPr>
              <a:t>InterruptedException</a:t>
            </a:r>
            <a:r>
              <a:rPr lang="en-US" altLang="zh-CN" dirty="0" smtClean="0">
                <a:solidFill>
                  <a:srgbClr val="00B050"/>
                </a:solidFill>
              </a:rPr>
              <a:t> e){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e.printStackTrace</a:t>
            </a:r>
            <a:r>
              <a:rPr lang="en-US" altLang="zh-CN" dirty="0" smtClean="0">
                <a:solidFill>
                  <a:srgbClr val="00B050"/>
                </a:solidFill>
              </a:rPr>
              <a:t>();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publisher.close</a:t>
            </a:r>
            <a:r>
              <a:rPr lang="en-US" altLang="zh-CN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Consumer</a:t>
            </a:r>
            <a:r>
              <a:rPr lang="zh-CN" altLang="en-US" dirty="0" smtClean="0">
                <a:solidFill>
                  <a:schemeClr val="accent2"/>
                </a:solidFill>
              </a:rPr>
              <a:t>的代码也很类似，具体步骤无非是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、资源初始化，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、接收消息，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、必要的时候关闭资源。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Public Consumer() throws </a:t>
            </a:r>
            <a:r>
              <a:rPr lang="en-US" altLang="zh-CN" dirty="0" err="1" smtClean="0">
                <a:solidFill>
                  <a:srgbClr val="00B050"/>
                </a:solidFill>
              </a:rPr>
              <a:t>JMSException</a:t>
            </a:r>
            <a:r>
              <a:rPr lang="en-US" altLang="zh-CN" dirty="0" smtClean="0">
                <a:solidFill>
                  <a:srgbClr val="00B050"/>
                </a:solidFill>
              </a:rPr>
              <a:t>(){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factory = new </a:t>
            </a:r>
            <a:r>
              <a:rPr lang="en-US" altLang="zh-CN" dirty="0" err="1" smtClean="0">
                <a:solidFill>
                  <a:srgbClr val="00B050"/>
                </a:solidFill>
              </a:rPr>
              <a:t>ActiveMQConnectionFactory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borkerURL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connection </a:t>
            </a:r>
            <a:r>
              <a:rPr lang="en-US" dirty="0" smtClean="0">
                <a:solidFill>
                  <a:srgbClr val="00B050"/>
                </a:solidFill>
              </a:rPr>
              <a:t>= </a:t>
            </a:r>
            <a:r>
              <a:rPr lang="en-US" dirty="0" err="1" smtClean="0">
                <a:solidFill>
                  <a:srgbClr val="00B050"/>
                </a:solidFill>
              </a:rPr>
              <a:t>factory.createConnection</a:t>
            </a:r>
            <a:r>
              <a:rPr lang="en-US" dirty="0" smtClean="0">
                <a:solidFill>
                  <a:srgbClr val="00B050"/>
                </a:solidFill>
              </a:rPr>
              <a:t>();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connection.start</a:t>
            </a:r>
            <a:r>
              <a:rPr lang="en-US" dirty="0" smtClean="0">
                <a:solidFill>
                  <a:srgbClr val="00B050"/>
                </a:solidFill>
              </a:rPr>
              <a:t>();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session = </a:t>
            </a:r>
            <a:r>
              <a:rPr lang="en-US" dirty="0" err="1" smtClean="0">
                <a:solidFill>
                  <a:srgbClr val="00B050"/>
                </a:solidFill>
              </a:rPr>
              <a:t>connection.createSession</a:t>
            </a:r>
            <a:r>
              <a:rPr lang="en-US" dirty="0" smtClean="0">
                <a:solidFill>
                  <a:srgbClr val="00B050"/>
                </a:solidFill>
              </a:rPr>
              <a:t>(false, </a:t>
            </a:r>
            <a:r>
              <a:rPr lang="en-US" dirty="0" err="1" smtClean="0">
                <a:solidFill>
                  <a:srgbClr val="00B050"/>
                </a:solidFill>
              </a:rPr>
              <a:t>Session.AUTO_ACKNOWLEDGE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643182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接收和处理消息的方法有两种，分为同步和异步的，一般同步的方式我们是通过</a:t>
            </a:r>
            <a:r>
              <a:rPr lang="en-US" dirty="0" err="1" smtClean="0">
                <a:solidFill>
                  <a:schemeClr val="accent2"/>
                </a:solidFill>
              </a:rPr>
              <a:t>MessageConsumer.receive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zh-CN" altLang="en-US" dirty="0" smtClean="0">
                <a:solidFill>
                  <a:schemeClr val="accent2"/>
                </a:solidFill>
              </a:rPr>
              <a:t>方法来处理接收到的消息。而异步的方法则是通过注册一个</a:t>
            </a:r>
            <a:r>
              <a:rPr lang="en-US" dirty="0" err="1" smtClean="0">
                <a:solidFill>
                  <a:schemeClr val="accent2"/>
                </a:solidFill>
              </a:rPr>
              <a:t>MessageListener</a:t>
            </a:r>
            <a:r>
              <a:rPr lang="zh-CN" altLang="en-US" dirty="0" smtClean="0">
                <a:solidFill>
                  <a:schemeClr val="accent2"/>
                </a:solidFill>
              </a:rPr>
              <a:t>的方法，使用</a:t>
            </a:r>
            <a:r>
              <a:rPr lang="en-US" dirty="0" err="1" smtClean="0">
                <a:solidFill>
                  <a:schemeClr val="accent2"/>
                </a:solidFill>
              </a:rPr>
              <a:t>MessageConsumer.setMessageListener</a:t>
            </a:r>
            <a:r>
              <a:rPr lang="en-US" dirty="0" smtClean="0">
                <a:solidFill>
                  <a:schemeClr val="accent2"/>
                </a:solidFill>
              </a:rPr>
              <a:t>()。</a:t>
            </a:r>
            <a:r>
              <a:rPr lang="zh-CN" altLang="en-US" dirty="0" smtClean="0">
                <a:solidFill>
                  <a:schemeClr val="accent2"/>
                </a:solidFill>
              </a:rPr>
              <a:t>这里我们采用异步的方式实现：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857628"/>
            <a:ext cx="84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public </a:t>
            </a:r>
            <a:r>
              <a:rPr lang="en-US" dirty="0" smtClean="0">
                <a:solidFill>
                  <a:srgbClr val="00B050"/>
                </a:solidFill>
              </a:rPr>
              <a:t>static void main(String[] </a:t>
            </a:r>
            <a:r>
              <a:rPr lang="en-US" dirty="0" err="1" smtClean="0">
                <a:solidFill>
                  <a:srgbClr val="00B050"/>
                </a:solidFill>
              </a:rPr>
              <a:t>args</a:t>
            </a:r>
            <a:r>
              <a:rPr lang="en-US" dirty="0" smtClean="0">
                <a:solidFill>
                  <a:srgbClr val="00B050"/>
                </a:solidFill>
              </a:rPr>
              <a:t>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Consumer </a:t>
            </a:r>
            <a:r>
              <a:rPr lang="en-US" dirty="0" err="1" smtClean="0">
                <a:solidFill>
                  <a:srgbClr val="00B050"/>
                </a:solidFill>
              </a:rPr>
              <a:t>consumer</a:t>
            </a:r>
            <a:r>
              <a:rPr lang="en-US" dirty="0" smtClean="0">
                <a:solidFill>
                  <a:srgbClr val="00B050"/>
                </a:solidFill>
              </a:rPr>
              <a:t> = new Consumer();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for </a:t>
            </a:r>
            <a:r>
              <a:rPr lang="en-US" dirty="0" smtClean="0">
                <a:solidFill>
                  <a:srgbClr val="00B050"/>
                </a:solidFill>
              </a:rPr>
              <a:t>(String stock : </a:t>
            </a:r>
            <a:r>
              <a:rPr lang="en-US" dirty="0" err="1" smtClean="0">
                <a:solidFill>
                  <a:srgbClr val="00B050"/>
                </a:solidFill>
              </a:rPr>
              <a:t>args</a:t>
            </a:r>
            <a:r>
              <a:rPr lang="en-US" dirty="0" smtClean="0">
                <a:solidFill>
                  <a:srgbClr val="00B050"/>
                </a:solidFill>
              </a:rPr>
              <a:t>) {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Destination </a:t>
            </a:r>
            <a:r>
              <a:rPr lang="en-US" dirty="0" err="1" smtClean="0">
                <a:solidFill>
                  <a:srgbClr val="00B050"/>
                </a:solidFill>
              </a:rPr>
              <a:t>destination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consumer.getSession</a:t>
            </a:r>
            <a:r>
              <a:rPr lang="en-US" dirty="0" smtClean="0">
                <a:solidFill>
                  <a:srgbClr val="00B050"/>
                </a:solidFill>
              </a:rPr>
              <a:t>().</a:t>
            </a:r>
            <a:r>
              <a:rPr lang="en-US" dirty="0" err="1" smtClean="0">
                <a:solidFill>
                  <a:srgbClr val="00B050"/>
                </a:solidFill>
              </a:rPr>
              <a:t>createTopic</a:t>
            </a:r>
            <a:r>
              <a:rPr lang="en-US" dirty="0" smtClean="0">
                <a:solidFill>
                  <a:srgbClr val="00B050"/>
                </a:solidFill>
              </a:rPr>
              <a:t>("STOCKS." </a:t>
            </a:r>
            <a:r>
              <a:rPr lang="en-US" dirty="0" smtClean="0">
                <a:solidFill>
                  <a:srgbClr val="00B050"/>
                </a:solidFill>
              </a:rPr>
              <a:t>+stock</a:t>
            </a:r>
            <a:r>
              <a:rPr lang="en-US" dirty="0" smtClean="0">
                <a:solidFill>
                  <a:srgbClr val="00B050"/>
                </a:solidFill>
              </a:rPr>
              <a:t>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messageConsumer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err="1" smtClean="0">
                <a:solidFill>
                  <a:srgbClr val="00B050"/>
                </a:solidFill>
              </a:rPr>
              <a:t>consumer.getSession</a:t>
            </a:r>
            <a:r>
              <a:rPr lang="en-US" dirty="0" smtClean="0">
                <a:solidFill>
                  <a:srgbClr val="00B050"/>
                </a:solidFill>
              </a:rPr>
              <a:t>().</a:t>
            </a:r>
            <a:r>
              <a:rPr lang="en-US" dirty="0" err="1" smtClean="0">
                <a:solidFill>
                  <a:srgbClr val="00B050"/>
                </a:solidFill>
              </a:rPr>
              <a:t>createConsumer</a:t>
            </a:r>
            <a:r>
              <a:rPr lang="en-US" dirty="0" smtClean="0">
                <a:solidFill>
                  <a:srgbClr val="00B050"/>
                </a:solidFill>
              </a:rPr>
              <a:t>(destination);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messageConsumer.setMessageListener</a:t>
            </a:r>
            <a:r>
              <a:rPr lang="en-US" dirty="0" smtClean="0">
                <a:solidFill>
                  <a:srgbClr val="00B050"/>
                </a:solidFill>
              </a:rPr>
              <a:t>(new </a:t>
            </a:r>
            <a:r>
              <a:rPr lang="en-US" dirty="0" smtClean="0">
                <a:solidFill>
                  <a:srgbClr val="00B050"/>
                </a:solidFill>
              </a:rPr>
              <a:t>Listener());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}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public </a:t>
            </a:r>
            <a:r>
              <a:rPr lang="en-US" dirty="0" smtClean="0">
                <a:solidFill>
                  <a:srgbClr val="00B050"/>
                </a:solidFill>
              </a:rPr>
              <a:t>Session </a:t>
            </a:r>
            <a:r>
              <a:rPr lang="en-US" dirty="0" err="1" smtClean="0">
                <a:solidFill>
                  <a:srgbClr val="00B050"/>
                </a:solidFill>
              </a:rPr>
              <a:t>getSession</a:t>
            </a:r>
            <a:r>
              <a:rPr lang="en-US" dirty="0" smtClean="0">
                <a:solidFill>
                  <a:srgbClr val="00B050"/>
                </a:solidFill>
              </a:rPr>
              <a:t>() {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return </a:t>
            </a:r>
            <a:r>
              <a:rPr lang="en-US" dirty="0" smtClean="0">
                <a:solidFill>
                  <a:srgbClr val="00B050"/>
                </a:solidFill>
              </a:rPr>
              <a:t>session;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3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在前面的代码里我们先找到同样的</a:t>
            </a:r>
            <a:r>
              <a:rPr lang="en-US" altLang="zh-CN" dirty="0" smtClean="0">
                <a:solidFill>
                  <a:schemeClr val="accent2"/>
                </a:solidFill>
              </a:rPr>
              <a:t>topic,</a:t>
            </a:r>
            <a:r>
              <a:rPr lang="zh-CN" altLang="en-US" dirty="0" smtClean="0">
                <a:solidFill>
                  <a:schemeClr val="accent2"/>
                </a:solidFill>
              </a:rPr>
              <a:t>然后遍历所有的</a:t>
            </a:r>
            <a:r>
              <a:rPr lang="en-US" altLang="zh-CN" dirty="0" smtClean="0">
                <a:solidFill>
                  <a:schemeClr val="accent2"/>
                </a:solidFill>
              </a:rPr>
              <a:t>topic</a:t>
            </a:r>
            <a:r>
              <a:rPr lang="zh-CN" altLang="en-US" dirty="0" smtClean="0">
                <a:solidFill>
                  <a:schemeClr val="accent2"/>
                </a:solidFill>
              </a:rPr>
              <a:t>去获得消息。对于消息的处理我们专门通过</a:t>
            </a:r>
            <a:r>
              <a:rPr lang="en-US" altLang="zh-CN" dirty="0" smtClean="0">
                <a:solidFill>
                  <a:schemeClr val="accent2"/>
                </a:solidFill>
              </a:rPr>
              <a:t>Listener</a:t>
            </a:r>
            <a:r>
              <a:rPr lang="zh-CN" altLang="en-US" dirty="0" smtClean="0">
                <a:solidFill>
                  <a:schemeClr val="accent2"/>
                </a:solidFill>
              </a:rPr>
              <a:t>对象来负责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Listener</a:t>
            </a:r>
            <a:r>
              <a:rPr lang="zh-CN" altLang="en-US" dirty="0" smtClean="0">
                <a:solidFill>
                  <a:schemeClr val="accent2"/>
                </a:solidFill>
              </a:rPr>
              <a:t>对象的职责很简单，主要就是处理接收到的</a:t>
            </a:r>
            <a:r>
              <a:rPr lang="zh-CN" altLang="en-US" dirty="0" smtClean="0">
                <a:solidFill>
                  <a:schemeClr val="accent2"/>
                </a:solidFill>
              </a:rPr>
              <a:t>消息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07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Public  class Listener implements </a:t>
            </a:r>
            <a:r>
              <a:rPr lang="en-US" altLang="zh-CN" dirty="0" err="1" smtClean="0">
                <a:solidFill>
                  <a:srgbClr val="00B050"/>
                </a:solidFill>
              </a:rPr>
              <a:t>MessageListener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err="1" smtClean="0">
                <a:solidFill>
                  <a:srgbClr val="00B050"/>
                </a:solidFill>
              </a:rPr>
              <a:t>onMessage</a:t>
            </a:r>
            <a:r>
              <a:rPr lang="en-US" dirty="0" smtClean="0">
                <a:solidFill>
                  <a:srgbClr val="00B050"/>
                </a:solidFill>
              </a:rPr>
              <a:t>(Message 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>
                <a:solidFill>
                  <a:srgbClr val="00B050"/>
                </a:solidFill>
              </a:rPr>
              <a:t>) {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  try{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MapMessage</a:t>
            </a:r>
            <a:r>
              <a:rPr lang="en-US" dirty="0" smtClean="0">
                <a:solidFill>
                  <a:srgbClr val="00B050"/>
                </a:solidFill>
              </a:rPr>
              <a:t> map = (</a:t>
            </a:r>
            <a:r>
              <a:rPr lang="en-US" dirty="0" err="1" smtClean="0">
                <a:solidFill>
                  <a:srgbClr val="00B050"/>
                </a:solidFill>
              </a:rPr>
              <a:t>MapMessage</a:t>
            </a:r>
            <a:r>
              <a:rPr lang="en-US" dirty="0" smtClean="0">
                <a:solidFill>
                  <a:srgbClr val="00B050"/>
                </a:solidFill>
              </a:rPr>
              <a:t>)message;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smtClean="0">
                <a:solidFill>
                  <a:srgbClr val="00B050"/>
                </a:solidFill>
              </a:rPr>
              <a:t>String stock = </a:t>
            </a:r>
            <a:r>
              <a:rPr lang="en-US" dirty="0" err="1" smtClean="0">
                <a:solidFill>
                  <a:srgbClr val="00B050"/>
                </a:solidFill>
              </a:rPr>
              <a:t>map.getString</a:t>
            </a:r>
            <a:r>
              <a:rPr lang="en-US" dirty="0" smtClean="0">
                <a:solidFill>
                  <a:srgbClr val="00B050"/>
                </a:solidFill>
              </a:rPr>
              <a:t>("stock");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smtClean="0">
                <a:solidFill>
                  <a:srgbClr val="00B050"/>
                </a:solidFill>
              </a:rPr>
              <a:t>double price = </a:t>
            </a:r>
            <a:r>
              <a:rPr lang="en-US" dirty="0" err="1" smtClean="0">
                <a:solidFill>
                  <a:srgbClr val="00B050"/>
                </a:solidFill>
              </a:rPr>
              <a:t>map.getDouble</a:t>
            </a:r>
            <a:r>
              <a:rPr lang="en-US" dirty="0" smtClean="0">
                <a:solidFill>
                  <a:srgbClr val="00B050"/>
                </a:solidFill>
              </a:rPr>
              <a:t>("price");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smtClean="0">
                <a:solidFill>
                  <a:srgbClr val="00B050"/>
                </a:solidFill>
              </a:rPr>
              <a:t>double offer = </a:t>
            </a:r>
            <a:r>
              <a:rPr lang="en-US" dirty="0" err="1" smtClean="0">
                <a:solidFill>
                  <a:srgbClr val="00B050"/>
                </a:solidFill>
              </a:rPr>
              <a:t>map.getDouble</a:t>
            </a:r>
            <a:r>
              <a:rPr lang="en-US" dirty="0" smtClean="0">
                <a:solidFill>
                  <a:srgbClr val="00B050"/>
                </a:solidFill>
              </a:rPr>
              <a:t>("offer");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>
                <a:solidFill>
                  <a:srgbClr val="00B050"/>
                </a:solidFill>
              </a:rPr>
              <a:t> up = </a:t>
            </a:r>
            <a:r>
              <a:rPr lang="en-US" dirty="0" err="1" smtClean="0">
                <a:solidFill>
                  <a:srgbClr val="00B050"/>
                </a:solidFill>
              </a:rPr>
              <a:t>map.getBoolean</a:t>
            </a:r>
            <a:r>
              <a:rPr lang="en-US" dirty="0" smtClean="0">
                <a:solidFill>
                  <a:srgbClr val="00B050"/>
                </a:solidFill>
              </a:rPr>
              <a:t>("up");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DecimalFormat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df</a:t>
            </a:r>
            <a:r>
              <a:rPr lang="en-US" dirty="0" smtClean="0">
                <a:solidFill>
                  <a:srgbClr val="00B050"/>
                </a:solidFill>
              </a:rPr>
              <a:t> = new </a:t>
            </a:r>
            <a:r>
              <a:rPr lang="en-US" dirty="0" err="1" smtClean="0">
                <a:solidFill>
                  <a:srgbClr val="00B050"/>
                </a:solidFill>
              </a:rPr>
              <a:t>DecimalFormat</a:t>
            </a:r>
            <a:r>
              <a:rPr lang="en-US" dirty="0" smtClean="0">
                <a:solidFill>
                  <a:srgbClr val="00B050"/>
                </a:solidFill>
              </a:rPr>
              <a:t>( "#,###,###,##0.00" 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(stock + "\t" + </a:t>
            </a:r>
            <a:r>
              <a:rPr lang="en-US" dirty="0" err="1" smtClean="0">
                <a:solidFill>
                  <a:srgbClr val="00B050"/>
                </a:solidFill>
              </a:rPr>
              <a:t>df.format</a:t>
            </a:r>
            <a:r>
              <a:rPr lang="en-US" dirty="0" smtClean="0">
                <a:solidFill>
                  <a:srgbClr val="00B050"/>
                </a:solidFill>
              </a:rPr>
              <a:t>(price) + "\t" + </a:t>
            </a:r>
            <a:r>
              <a:rPr lang="en-US" dirty="0" err="1" smtClean="0">
                <a:solidFill>
                  <a:srgbClr val="00B050"/>
                </a:solidFill>
              </a:rPr>
              <a:t>df.format</a:t>
            </a:r>
            <a:r>
              <a:rPr lang="en-US" dirty="0" smtClean="0">
                <a:solidFill>
                  <a:srgbClr val="00B050"/>
                </a:solidFill>
              </a:rPr>
              <a:t>(offer) +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</a:t>
            </a:r>
            <a:r>
              <a:rPr lang="en-US" dirty="0" smtClean="0">
                <a:solidFill>
                  <a:srgbClr val="00B050"/>
                </a:solidFill>
              </a:rPr>
              <a:t>"\t"+(up?"up":"down"));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  }</a:t>
            </a:r>
            <a:r>
              <a:rPr lang="en-US" dirty="0" smtClean="0">
                <a:solidFill>
                  <a:srgbClr val="00B050"/>
                </a:solidFill>
              </a:rPr>
              <a:t> catch (Exception e) 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e.printStackTrace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943" y="21429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P2p</a:t>
            </a:r>
            <a:r>
              <a:rPr lang="zh-CN" altLang="en-US" dirty="0" smtClean="0">
                <a:solidFill>
                  <a:srgbClr val="FF0000"/>
                </a:solidFill>
              </a:rPr>
              <a:t>通信模式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85723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p2p</a:t>
            </a:r>
            <a:r>
              <a:rPr lang="zh-CN" altLang="en-US" dirty="0" smtClean="0">
                <a:solidFill>
                  <a:schemeClr val="accent2"/>
                </a:solidFill>
              </a:rPr>
              <a:t>的过程则理解起来更加简单。它好比是两个人打电话，这两个人是独享这一条通信链路的。一方发送消息，另外一方接收，就这么简单。在实际应用中因为有多个用户对使用</a:t>
            </a:r>
            <a:r>
              <a:rPr lang="en-US" altLang="zh-CN" dirty="0" smtClean="0">
                <a:solidFill>
                  <a:schemeClr val="accent2"/>
                </a:solidFill>
              </a:rPr>
              <a:t>p2p</a:t>
            </a:r>
            <a:r>
              <a:rPr lang="zh-CN" altLang="en-US" dirty="0" smtClean="0">
                <a:solidFill>
                  <a:schemeClr val="accent2"/>
                </a:solidFill>
              </a:rPr>
              <a:t>的链路，它的通信场景如下图所示：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357430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286124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10" y="4143380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 rot="16200000">
            <a:off x="3607587" y="2536025"/>
            <a:ext cx="500066" cy="185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0760" y="221455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00760" y="285749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00760" y="350043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0760" y="414338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00760" y="4786322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1785918" y="2536025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>
            <a:off x="1785918" y="346471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 flipV="1">
            <a:off x="1785918" y="3464719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9" idx="1"/>
          </p:cNvCxnSpPr>
          <p:nvPr/>
        </p:nvCxnSpPr>
        <p:spPr>
          <a:xfrm flipV="1">
            <a:off x="4786314" y="2428868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0" idx="1"/>
          </p:cNvCxnSpPr>
          <p:nvPr/>
        </p:nvCxnSpPr>
        <p:spPr>
          <a:xfrm flipV="1">
            <a:off x="4786314" y="3071810"/>
            <a:ext cx="121444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11" idx="1"/>
          </p:cNvCxnSpPr>
          <p:nvPr/>
        </p:nvCxnSpPr>
        <p:spPr>
          <a:xfrm>
            <a:off x="4786314" y="3464719"/>
            <a:ext cx="1214446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1"/>
          </p:cNvCxnSpPr>
          <p:nvPr/>
        </p:nvCxnSpPr>
        <p:spPr>
          <a:xfrm>
            <a:off x="4786314" y="3571876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3" idx="1"/>
          </p:cNvCxnSpPr>
          <p:nvPr/>
        </p:nvCxnSpPr>
        <p:spPr>
          <a:xfrm rot="16200000" flipH="1">
            <a:off x="4714876" y="3714752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00232" y="278605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消息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1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9190" y="278605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消息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1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034" y="535782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</a:t>
            </a:r>
            <a:r>
              <a:rPr lang="en-US" altLang="zh-CN" dirty="0" smtClean="0">
                <a:solidFill>
                  <a:schemeClr val="accent2"/>
                </a:solidFill>
              </a:rPr>
              <a:t>p2p</a:t>
            </a:r>
            <a:r>
              <a:rPr lang="zh-CN" altLang="en-US" dirty="0" smtClean="0">
                <a:solidFill>
                  <a:schemeClr val="accent2"/>
                </a:solidFill>
              </a:rPr>
              <a:t>的场景里，相互通信的双方是通过一个类似于队列的方式来进行交流。和前面</a:t>
            </a:r>
            <a:r>
              <a:rPr lang="en-US" altLang="zh-CN" dirty="0" smtClean="0">
                <a:solidFill>
                  <a:schemeClr val="accent2"/>
                </a:solidFill>
              </a:rPr>
              <a:t>pub-sub</a:t>
            </a:r>
            <a:r>
              <a:rPr lang="zh-CN" altLang="en-US" dirty="0" smtClean="0">
                <a:solidFill>
                  <a:schemeClr val="accent2"/>
                </a:solidFill>
              </a:rPr>
              <a:t>的区别在于一个</a:t>
            </a:r>
            <a:r>
              <a:rPr lang="en-US" altLang="zh-CN" dirty="0" smtClean="0">
                <a:solidFill>
                  <a:schemeClr val="accent2"/>
                </a:solidFill>
              </a:rPr>
              <a:t>topic</a:t>
            </a:r>
            <a:r>
              <a:rPr lang="zh-CN" altLang="en-US" dirty="0" smtClean="0">
                <a:solidFill>
                  <a:schemeClr val="accent2"/>
                </a:solidFill>
              </a:rPr>
              <a:t>有一个发送者和多个接收者，而在</a:t>
            </a:r>
            <a:r>
              <a:rPr lang="en-US" altLang="zh-CN" dirty="0" smtClean="0">
                <a:solidFill>
                  <a:schemeClr val="accent2"/>
                </a:solidFill>
              </a:rPr>
              <a:t>p2p</a:t>
            </a:r>
            <a:r>
              <a:rPr lang="zh-CN" altLang="en-US" dirty="0" smtClean="0">
                <a:solidFill>
                  <a:schemeClr val="accent2"/>
                </a:solidFill>
              </a:rPr>
              <a:t>里一个</a:t>
            </a:r>
            <a:r>
              <a:rPr lang="en-US" altLang="zh-CN" dirty="0" smtClean="0">
                <a:solidFill>
                  <a:schemeClr val="accent2"/>
                </a:solidFill>
              </a:rPr>
              <a:t>queue</a:t>
            </a:r>
            <a:r>
              <a:rPr lang="zh-CN" altLang="en-US" dirty="0" smtClean="0">
                <a:solidFill>
                  <a:schemeClr val="accent2"/>
                </a:solidFill>
              </a:rPr>
              <a:t>只有一个发送者和一个接收者。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000" y="214290"/>
            <a:ext cx="788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创建发布者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Publisher()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factory = new </a:t>
            </a:r>
            <a:r>
              <a:rPr lang="en-US" dirty="0" err="1" smtClean="0">
                <a:solidFill>
                  <a:srgbClr val="00B050"/>
                </a:solidFill>
              </a:rPr>
              <a:t>ActiveMQConnectionFactory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brokerURL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connection = </a:t>
            </a:r>
            <a:r>
              <a:rPr lang="en-US" dirty="0" err="1" smtClean="0">
                <a:solidFill>
                  <a:srgbClr val="00B050"/>
                </a:solidFill>
              </a:rPr>
              <a:t>factory.createConnection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connection.start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session = </a:t>
            </a:r>
            <a:r>
              <a:rPr lang="en-US" dirty="0" err="1" smtClean="0">
                <a:solidFill>
                  <a:srgbClr val="00B050"/>
                </a:solidFill>
              </a:rPr>
              <a:t>connection.createSession</a:t>
            </a:r>
            <a:r>
              <a:rPr lang="en-US" dirty="0" smtClean="0">
                <a:solidFill>
                  <a:srgbClr val="00B050"/>
                </a:solidFill>
              </a:rPr>
              <a:t>(false, </a:t>
            </a:r>
            <a:r>
              <a:rPr lang="en-US" dirty="0" err="1" smtClean="0">
                <a:solidFill>
                  <a:srgbClr val="00B050"/>
                </a:solidFill>
              </a:rPr>
              <a:t>Session.AUTO_ACKNOWLEDGE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producer = </a:t>
            </a:r>
            <a:r>
              <a:rPr lang="en-US" dirty="0" err="1" smtClean="0">
                <a:solidFill>
                  <a:srgbClr val="00B050"/>
                </a:solidFill>
              </a:rPr>
              <a:t>session.createProducer</a:t>
            </a:r>
            <a:r>
              <a:rPr lang="en-US" dirty="0" smtClean="0">
                <a:solidFill>
                  <a:srgbClr val="00B050"/>
                </a:solidFill>
              </a:rPr>
              <a:t>(null);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714620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发送</a:t>
            </a:r>
            <a:r>
              <a:rPr lang="zh-CN" altLang="en-US" dirty="0" smtClean="0">
                <a:solidFill>
                  <a:srgbClr val="00B050"/>
                </a:solidFill>
              </a:rPr>
              <a:t>消息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err="1" smtClean="0">
                <a:solidFill>
                  <a:srgbClr val="00B050"/>
                </a:solidFill>
              </a:rPr>
              <a:t>sendMessage</a:t>
            </a:r>
            <a:r>
              <a:rPr lang="en-US" dirty="0" smtClean="0">
                <a:solidFill>
                  <a:srgbClr val="00B050"/>
                </a:solidFill>
              </a:rPr>
              <a:t>()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for(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= 0;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&lt; </a:t>
            </a:r>
            <a:r>
              <a:rPr lang="en-US" dirty="0" err="1" smtClean="0">
                <a:solidFill>
                  <a:srgbClr val="00B050"/>
                </a:solidFill>
              </a:rPr>
              <a:t>jobs.length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++)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String job = jobs[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];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Destination </a:t>
            </a:r>
            <a:r>
              <a:rPr lang="en-US" dirty="0" err="1" smtClean="0">
                <a:solidFill>
                  <a:srgbClr val="00B050"/>
                </a:solidFill>
              </a:rPr>
              <a:t>destination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session.createQueue</a:t>
            </a:r>
            <a:r>
              <a:rPr lang="en-US" dirty="0" smtClean="0">
                <a:solidFill>
                  <a:srgbClr val="00B050"/>
                </a:solidFill>
              </a:rPr>
              <a:t>("JOBS." + job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Message 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session.createObjectMessage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("Sending: id: " + ((</a:t>
            </a:r>
            <a:r>
              <a:rPr lang="en-US" dirty="0" err="1" smtClean="0">
                <a:solidFill>
                  <a:srgbClr val="00B050"/>
                </a:solidFill>
              </a:rPr>
              <a:t>ObjectMessage</a:t>
            </a:r>
            <a:r>
              <a:rPr lang="en-US" dirty="0" smtClean="0">
                <a:solidFill>
                  <a:srgbClr val="00B050"/>
                </a:solidFill>
              </a:rPr>
              <a:t>)message).</a:t>
            </a:r>
            <a:r>
              <a:rPr lang="en-US" dirty="0" err="1" smtClean="0">
                <a:solidFill>
                  <a:srgbClr val="00B050"/>
                </a:solidFill>
              </a:rPr>
              <a:t>getObject</a:t>
            </a:r>
            <a:r>
              <a:rPr lang="en-US" dirty="0" smtClean="0">
                <a:solidFill>
                  <a:srgbClr val="00B050"/>
                </a:solidFill>
              </a:rPr>
              <a:t>() + "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queue: " + destination);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producer.send</a:t>
            </a:r>
            <a:r>
              <a:rPr lang="en-US" dirty="0" smtClean="0">
                <a:solidFill>
                  <a:srgbClr val="00B050"/>
                </a:solidFill>
              </a:rPr>
              <a:t>(destination, message);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5929330"/>
            <a:ext cx="78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这里我们定义了一个</a:t>
            </a:r>
            <a:r>
              <a:rPr lang="en-US" altLang="zh-CN" dirty="0" smtClean="0">
                <a:solidFill>
                  <a:schemeClr val="accent2"/>
                </a:solidFill>
              </a:rPr>
              <a:t>jobs</a:t>
            </a:r>
            <a:r>
              <a:rPr lang="zh-CN" altLang="en-US" dirty="0" smtClean="0">
                <a:solidFill>
                  <a:schemeClr val="accent2"/>
                </a:solidFill>
              </a:rPr>
              <a:t>的数组，通过遍历这个数组来创建不同的</a:t>
            </a:r>
            <a:r>
              <a:rPr lang="en-US" altLang="zh-CN" dirty="0" smtClean="0">
                <a:solidFill>
                  <a:schemeClr val="accent2"/>
                </a:solidFill>
              </a:rPr>
              <a:t>job queue</a:t>
            </a:r>
            <a:r>
              <a:rPr lang="zh-CN" altLang="en-US" dirty="0" smtClean="0">
                <a:solidFill>
                  <a:schemeClr val="accent2"/>
                </a:solidFill>
              </a:rPr>
              <a:t>。这样就相当于建立了多个点对点通信的链路。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000" y="214290"/>
            <a:ext cx="7853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启动消息发送者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static void main(String[] </a:t>
            </a:r>
            <a:r>
              <a:rPr lang="en-US" dirty="0" err="1" smtClean="0">
                <a:solidFill>
                  <a:srgbClr val="00B050"/>
                </a:solidFill>
              </a:rPr>
              <a:t>args</a:t>
            </a:r>
            <a:r>
              <a:rPr lang="en-US" dirty="0" smtClean="0">
                <a:solidFill>
                  <a:srgbClr val="00B050"/>
                </a:solidFill>
              </a:rPr>
              <a:t>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Publisher </a:t>
            </a:r>
            <a:r>
              <a:rPr lang="en-US" dirty="0" err="1" smtClean="0">
                <a:solidFill>
                  <a:srgbClr val="00B050"/>
                </a:solidFill>
              </a:rPr>
              <a:t>publisher</a:t>
            </a:r>
            <a:r>
              <a:rPr lang="en-US" dirty="0" smtClean="0">
                <a:solidFill>
                  <a:srgbClr val="00B050"/>
                </a:solidFill>
              </a:rPr>
              <a:t> = new Publisher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nn-NO" dirty="0" smtClean="0">
                <a:solidFill>
                  <a:srgbClr val="00B050"/>
                </a:solidFill>
              </a:rPr>
              <a:t>for(int i = 0; i &lt; 10; i++) </a:t>
            </a:r>
            <a:r>
              <a:rPr lang="nn-NO" dirty="0" smtClean="0">
                <a:solidFill>
                  <a:srgbClr val="00B050"/>
                </a:solidFill>
              </a:rPr>
              <a:t>{</a:t>
            </a:r>
          </a:p>
          <a:p>
            <a:r>
              <a:rPr lang="nn-NO" dirty="0" smtClean="0">
                <a:solidFill>
                  <a:srgbClr val="00B050"/>
                </a:solidFill>
              </a:rPr>
              <a:t> </a:t>
            </a:r>
            <a:r>
              <a:rPr lang="nn-NO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publisher.sendMessage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("Published " +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+ " job messages</a:t>
            </a:r>
            <a:r>
              <a:rPr lang="en-US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try{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Thread.sleep</a:t>
            </a:r>
            <a:r>
              <a:rPr lang="en-US" dirty="0" smtClean="0">
                <a:solidFill>
                  <a:srgbClr val="00B050"/>
                </a:solidFill>
              </a:rPr>
              <a:t>(1000);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} catch (</a:t>
            </a:r>
            <a:r>
              <a:rPr lang="en-US" dirty="0" err="1" smtClean="0">
                <a:solidFill>
                  <a:srgbClr val="00B050"/>
                </a:solidFill>
              </a:rPr>
              <a:t>InterruptedException</a:t>
            </a:r>
            <a:r>
              <a:rPr lang="en-US" dirty="0" smtClean="0">
                <a:solidFill>
                  <a:srgbClr val="00B050"/>
                </a:solidFill>
              </a:rPr>
              <a:t> x) {  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e.printStackTrace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}</a:t>
            </a:r>
            <a:endParaRPr lang="nn-NO" dirty="0" smtClean="0">
              <a:solidFill>
                <a:srgbClr val="00B050"/>
              </a:solidFill>
            </a:endParaRPr>
          </a:p>
          <a:p>
            <a:r>
              <a:rPr lang="nn-NO" altLang="zh-CN" dirty="0" smtClean="0">
                <a:solidFill>
                  <a:srgbClr val="00B050"/>
                </a:solidFill>
              </a:rPr>
              <a:t> </a:t>
            </a:r>
            <a:r>
              <a:rPr lang="nn-NO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publisher.close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000" y="4357694"/>
            <a:ext cx="78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消息接收者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public Consumer() throws </a:t>
            </a:r>
            <a:r>
              <a:rPr lang="en-US" dirty="0" err="1" smtClean="0">
                <a:solidFill>
                  <a:srgbClr val="00B050"/>
                </a:solidFill>
              </a:rPr>
              <a:t>JMSException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factory = new </a:t>
            </a:r>
            <a:r>
              <a:rPr lang="en-US" dirty="0" err="1" smtClean="0">
                <a:solidFill>
                  <a:srgbClr val="00B050"/>
                </a:solidFill>
              </a:rPr>
              <a:t>ActiveMQConnectionFactory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brokerURL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connection = </a:t>
            </a:r>
            <a:r>
              <a:rPr lang="en-US" dirty="0" err="1" smtClean="0">
                <a:solidFill>
                  <a:srgbClr val="00B050"/>
                </a:solidFill>
              </a:rPr>
              <a:t>factory.createConnection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connection.start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session = </a:t>
            </a:r>
            <a:r>
              <a:rPr lang="en-US" dirty="0" err="1" smtClean="0">
                <a:solidFill>
                  <a:srgbClr val="00B050"/>
                </a:solidFill>
              </a:rPr>
              <a:t>connection.createSession</a:t>
            </a:r>
            <a:r>
              <a:rPr lang="en-US" dirty="0" smtClean="0">
                <a:solidFill>
                  <a:srgbClr val="00B050"/>
                </a:solidFill>
              </a:rPr>
              <a:t>(false, </a:t>
            </a:r>
            <a:r>
              <a:rPr lang="en-US" dirty="0" err="1" smtClean="0">
                <a:solidFill>
                  <a:srgbClr val="00B050"/>
                </a:solidFill>
              </a:rPr>
              <a:t>Session.AUTO_ACKNOWLEDGE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2039</Words>
  <PresentationFormat>全屏显示(4:3)</PresentationFormat>
  <Paragraphs>300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101</cp:revision>
  <dcterms:created xsi:type="dcterms:W3CDTF">2017-05-15T02:58:21Z</dcterms:created>
  <dcterms:modified xsi:type="dcterms:W3CDTF">2017-05-15T14:52:39Z</dcterms:modified>
</cp:coreProperties>
</file>