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docker" TargetMode="External"/><Relationship Id="rId2" Type="http://schemas.openxmlformats.org/officeDocument/2006/relationships/hyperlink" Target="http://lib.csdn.net/base/java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00" y="142852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Dubbo</a:t>
            </a:r>
            <a:r>
              <a:rPr lang="zh-CN" altLang="en-US" b="1" dirty="0" smtClean="0"/>
              <a:t>使用用例说明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2000" y="785794"/>
            <a:ext cx="828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是一个分布式服务框架，致力于提供高性能和透明化的</a:t>
            </a:r>
            <a:r>
              <a:rPr lang="en-US" altLang="zh-CN" dirty="0" smtClean="0">
                <a:solidFill>
                  <a:schemeClr val="accent2"/>
                </a:solidFill>
              </a:rPr>
              <a:t>RPC</a:t>
            </a:r>
            <a:r>
              <a:rPr lang="zh-CN" altLang="en-US" dirty="0" smtClean="0">
                <a:solidFill>
                  <a:schemeClr val="accent2"/>
                </a:solidFill>
              </a:rPr>
              <a:t>远程服务调用方案，以及</a:t>
            </a:r>
            <a:r>
              <a:rPr lang="en-US" altLang="zh-CN" dirty="0" smtClean="0">
                <a:solidFill>
                  <a:schemeClr val="accent2"/>
                </a:solidFill>
              </a:rPr>
              <a:t>SOA</a:t>
            </a:r>
            <a:r>
              <a:rPr lang="zh-CN" altLang="en-US" dirty="0" smtClean="0">
                <a:solidFill>
                  <a:schemeClr val="accent2"/>
                </a:solidFill>
              </a:rPr>
              <a:t>服务治理方案。简单的说，</a:t>
            </a:r>
            <a:r>
              <a:rPr lang="en-US" altLang="zh-CN" dirty="0" err="1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就是个服务框架，如果没有分布式的需求，其实是不需要用的，只有在分布式的时候，才有</a:t>
            </a:r>
            <a:r>
              <a:rPr lang="en-US" altLang="zh-CN" dirty="0" err="1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这样的分布式服务框架的需求，并且本质上是个服务调用的东东，</a:t>
            </a:r>
            <a:r>
              <a:rPr lang="zh-CN" altLang="en-US" b="1" dirty="0" smtClean="0">
                <a:solidFill>
                  <a:schemeClr val="accent2"/>
                </a:solidFill>
              </a:rPr>
              <a:t>说白了就是个远程服务调用的分布式框架（告别</a:t>
            </a:r>
            <a:r>
              <a:rPr lang="en-US" altLang="zh-CN" b="1" dirty="0" smtClean="0">
                <a:solidFill>
                  <a:schemeClr val="accent2"/>
                </a:solidFill>
              </a:rPr>
              <a:t>Web Service</a:t>
            </a:r>
            <a:r>
              <a:rPr lang="zh-CN" altLang="en-US" b="1" dirty="0" smtClean="0">
                <a:solidFill>
                  <a:schemeClr val="accent2"/>
                </a:solidFill>
              </a:rPr>
              <a:t>模式中的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WSdl</a:t>
            </a:r>
            <a:r>
              <a:rPr lang="zh-CN" altLang="en-US" b="1" dirty="0" smtClean="0">
                <a:solidFill>
                  <a:schemeClr val="accent2"/>
                </a:solidFill>
              </a:rPr>
              <a:t>，以服务者与消费者的方式在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dubbo</a:t>
            </a:r>
            <a:r>
              <a:rPr lang="zh-CN" altLang="en-US" b="1" dirty="0" smtClean="0">
                <a:solidFill>
                  <a:schemeClr val="accent2"/>
                </a:solidFill>
              </a:rPr>
              <a:t>上注册）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00" y="2643182"/>
            <a:ext cx="828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其核心部分包含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远程</a:t>
            </a:r>
            <a:r>
              <a:rPr lang="zh-CN" altLang="en-US" dirty="0" smtClean="0">
                <a:solidFill>
                  <a:schemeClr val="accent2"/>
                </a:solidFill>
              </a:rPr>
              <a:t>通讯</a:t>
            </a:r>
            <a:r>
              <a:rPr lang="en-US" altLang="zh-CN" dirty="0" smtClean="0">
                <a:solidFill>
                  <a:schemeClr val="accent2"/>
                </a:solidFill>
              </a:rPr>
              <a:t>: </a:t>
            </a:r>
            <a:r>
              <a:rPr lang="zh-CN" altLang="en-US" dirty="0" smtClean="0">
                <a:solidFill>
                  <a:schemeClr val="accent2"/>
                </a:solidFill>
              </a:rPr>
              <a:t>提供对多种基于长连接的</a:t>
            </a:r>
            <a:r>
              <a:rPr lang="en-US" altLang="zh-CN" dirty="0" smtClean="0">
                <a:solidFill>
                  <a:schemeClr val="accent2"/>
                </a:solidFill>
              </a:rPr>
              <a:t>NIO</a:t>
            </a:r>
            <a:r>
              <a:rPr lang="zh-CN" altLang="en-US" dirty="0" smtClean="0">
                <a:solidFill>
                  <a:schemeClr val="accent2"/>
                </a:solidFill>
              </a:rPr>
              <a:t>框架抽象封装，包括多种线程模型，序列化，以及“请求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响应”模式的信息交换</a:t>
            </a:r>
            <a:r>
              <a:rPr lang="zh-CN" altLang="en-US" dirty="0" smtClean="0">
                <a:solidFill>
                  <a:schemeClr val="accent2"/>
                </a:solidFill>
              </a:rPr>
              <a:t>方式。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集群容错</a:t>
            </a:r>
            <a:r>
              <a:rPr lang="en-US" altLang="zh-CN" dirty="0" smtClean="0">
                <a:solidFill>
                  <a:schemeClr val="accent2"/>
                </a:solidFill>
              </a:rPr>
              <a:t>: </a:t>
            </a:r>
            <a:r>
              <a:rPr lang="zh-CN" altLang="en-US" dirty="0" smtClean="0">
                <a:solidFill>
                  <a:schemeClr val="accent2"/>
                </a:solidFill>
              </a:rPr>
              <a:t>提供基于接口方法的透明远程过程调用，包括多协议支持，以及软负载均衡，失败容错，地址路由，动态配置等集群支持。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自动发现</a:t>
            </a:r>
            <a:r>
              <a:rPr lang="en-US" altLang="zh-CN" dirty="0" smtClean="0">
                <a:solidFill>
                  <a:schemeClr val="accent2"/>
                </a:solidFill>
              </a:rPr>
              <a:t>: </a:t>
            </a:r>
            <a:r>
              <a:rPr lang="zh-CN" altLang="en-US" dirty="0" smtClean="0">
                <a:solidFill>
                  <a:schemeClr val="accent2"/>
                </a:solidFill>
              </a:rPr>
              <a:t>基于注册中心目录服务，使服务消费方能动态的查找服务提供方，使地址透明，使服务提供方可以平滑增加或减少机器</a:t>
            </a:r>
            <a:r>
              <a:rPr lang="zh-CN" altLang="en-US" dirty="0" smtClean="0">
                <a:solidFill>
                  <a:schemeClr val="accent2"/>
                </a:solidFill>
              </a:rPr>
              <a:t>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rgbClr val="00B050"/>
                </a:solidFill>
              </a:rPr>
              <a:t>优点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B050"/>
                </a:solidFill>
              </a:rPr>
              <a:t>透明化</a:t>
            </a:r>
            <a:r>
              <a:rPr lang="zh-CN" altLang="en-US" dirty="0" smtClean="0">
                <a:solidFill>
                  <a:srgbClr val="00B050"/>
                </a:solidFill>
              </a:rPr>
              <a:t>的远程方法调用，就像调用本地方法一样调用远程方法，只需简单配置，没有任何</a:t>
            </a:r>
            <a:r>
              <a:rPr lang="en-US" altLang="zh-CN" dirty="0" smtClean="0">
                <a:solidFill>
                  <a:srgbClr val="00B050"/>
                </a:solidFill>
              </a:rPr>
              <a:t>API</a:t>
            </a:r>
            <a:r>
              <a:rPr lang="zh-CN" altLang="en-US" dirty="0" smtClean="0">
                <a:solidFill>
                  <a:srgbClr val="00B050"/>
                </a:solidFill>
              </a:rPr>
              <a:t>侵入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B050"/>
                </a:solidFill>
              </a:rPr>
              <a:t>软负载均衡及容错机制，可在内网替代</a:t>
            </a:r>
            <a:r>
              <a:rPr lang="en-US" altLang="zh-CN" dirty="0" smtClean="0">
                <a:solidFill>
                  <a:srgbClr val="00B050"/>
                </a:solidFill>
              </a:rPr>
              <a:t>F5</a:t>
            </a:r>
            <a:r>
              <a:rPr lang="zh-CN" altLang="en-US" dirty="0" smtClean="0">
                <a:solidFill>
                  <a:srgbClr val="00B050"/>
                </a:solidFill>
              </a:rPr>
              <a:t>等硬件负载均衡器，降低成本，减少单点。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B050"/>
                </a:solidFill>
              </a:rPr>
              <a:t>服务自动注册与发现，不再需要写死服务提供方地址，注册中心基于接口名查询服务提供者的</a:t>
            </a:r>
            <a:r>
              <a:rPr lang="en-US" altLang="zh-CN" dirty="0" smtClean="0">
                <a:solidFill>
                  <a:srgbClr val="00B050"/>
                </a:solidFill>
              </a:rPr>
              <a:t>IP</a:t>
            </a:r>
            <a:r>
              <a:rPr lang="zh-CN" altLang="en-US" dirty="0" smtClean="0">
                <a:solidFill>
                  <a:srgbClr val="00B050"/>
                </a:solidFill>
              </a:rPr>
              <a:t>地址，并且能够平滑添加或删除服务提供者。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00" y="285728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提供者页面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2530" name="Picture 2" descr="http://img.blog.csdn.net/201312241534199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572560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00" y="285728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消费者页面：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3554" name="Picture 2" descr="http://img.blog.csdn.net/201312241528290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643998" cy="523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服务页面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4578" name="Picture 2" descr="http://img.blog.csdn.net/2013122415284657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74"/>
            <a:ext cx="8345515" cy="5357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00" y="21429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采用全</a:t>
            </a:r>
            <a:r>
              <a:rPr lang="en-US" u="sng" dirty="0" smtClean="0">
                <a:solidFill>
                  <a:schemeClr val="accent2"/>
                </a:solidFill>
                <a:hlinkClick r:id="rId2" tooltip="Java EE知识库"/>
              </a:rPr>
              <a:t>spring</a:t>
            </a:r>
            <a:r>
              <a:rPr lang="zh-CN" altLang="en-US" dirty="0" smtClean="0">
                <a:solidFill>
                  <a:schemeClr val="accent2"/>
                </a:solidFill>
              </a:rPr>
              <a:t>配置方式，透明化接入应用，对应用没有任何</a:t>
            </a:r>
            <a:r>
              <a:rPr lang="en-US" dirty="0" smtClean="0">
                <a:solidFill>
                  <a:schemeClr val="accent2"/>
                </a:solidFill>
              </a:rPr>
              <a:t>API</a:t>
            </a:r>
            <a:r>
              <a:rPr lang="zh-CN" altLang="en-US" dirty="0" smtClean="0">
                <a:solidFill>
                  <a:schemeClr val="accent2"/>
                </a:solidFill>
              </a:rPr>
              <a:t>侵入，只需用</a:t>
            </a:r>
            <a:r>
              <a:rPr lang="en-US" dirty="0" smtClean="0">
                <a:solidFill>
                  <a:schemeClr val="accent2"/>
                </a:solidFill>
              </a:rPr>
              <a:t>Spring</a:t>
            </a:r>
            <a:r>
              <a:rPr lang="zh-CN" altLang="en-US" dirty="0" smtClean="0">
                <a:solidFill>
                  <a:schemeClr val="accent2"/>
                </a:solidFill>
              </a:rPr>
              <a:t>加载</a:t>
            </a:r>
            <a:r>
              <a:rPr lang="en-US" dirty="0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的配置即可，</a:t>
            </a:r>
            <a:r>
              <a:rPr lang="en-US" dirty="0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基于</a:t>
            </a:r>
            <a:r>
              <a:rPr lang="en-US" dirty="0" smtClean="0">
                <a:solidFill>
                  <a:schemeClr val="accent2"/>
                </a:solidFill>
              </a:rPr>
              <a:t>Spring</a:t>
            </a:r>
            <a:r>
              <a:rPr lang="zh-CN" altLang="en-US" dirty="0" smtClean="0">
                <a:solidFill>
                  <a:schemeClr val="accent2"/>
                </a:solidFill>
              </a:rPr>
              <a:t>的</a:t>
            </a:r>
            <a:r>
              <a:rPr lang="en-US" dirty="0" smtClean="0">
                <a:solidFill>
                  <a:schemeClr val="accent2"/>
                </a:solidFill>
              </a:rPr>
              <a:t>Schema</a:t>
            </a:r>
            <a:r>
              <a:rPr lang="zh-CN" altLang="en-US" dirty="0" smtClean="0">
                <a:solidFill>
                  <a:schemeClr val="accent2"/>
                </a:solidFill>
              </a:rPr>
              <a:t>扩展进行加载。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000" y="928670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架构图如下所示：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1571612"/>
            <a:ext cx="1500198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57290" y="2928934"/>
            <a:ext cx="1428760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00760" y="2643182"/>
            <a:ext cx="1428760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Provider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00760" y="3214686"/>
            <a:ext cx="1428760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9" idx="3"/>
            <a:endCxn id="8" idx="3"/>
          </p:cNvCxnSpPr>
          <p:nvPr/>
        </p:nvCxnSpPr>
        <p:spPr>
          <a:xfrm flipV="1">
            <a:off x="7429520" y="2928934"/>
            <a:ext cx="1588" cy="571504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3"/>
          </p:cNvCxnSpPr>
          <p:nvPr/>
        </p:nvCxnSpPr>
        <p:spPr>
          <a:xfrm rot="5400000">
            <a:off x="3018224" y="1910943"/>
            <a:ext cx="1071570" cy="153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6" idx="2"/>
          </p:cNvCxnSpPr>
          <p:nvPr/>
        </p:nvCxnSpPr>
        <p:spPr>
          <a:xfrm rot="10800000">
            <a:off x="4321968" y="2143116"/>
            <a:ext cx="1678793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</p:cNvCxnSpPr>
          <p:nvPr/>
        </p:nvCxnSpPr>
        <p:spPr>
          <a:xfrm>
            <a:off x="2786050" y="3214686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0"/>
            <a:endCxn id="6" idx="1"/>
          </p:cNvCxnSpPr>
          <p:nvPr/>
        </p:nvCxnSpPr>
        <p:spPr>
          <a:xfrm rot="5400000" flipH="1" flipV="1">
            <a:off x="2285984" y="1643050"/>
            <a:ext cx="107157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0364" y="257174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3.notify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7752" y="250030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1.register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4546" y="228599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2.subscribe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7620" y="292893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4.invoke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834" y="3071810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0.start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0496" y="3929066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5.count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14744" y="4572008"/>
            <a:ext cx="1500198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2" idx="0"/>
          </p:cNvCxnSpPr>
          <p:nvPr/>
        </p:nvCxnSpPr>
        <p:spPr>
          <a:xfrm rot="10800000" flipV="1">
            <a:off x="4464844" y="3214686"/>
            <a:ext cx="1464479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" idx="3"/>
            <a:endCxn id="32" idx="0"/>
          </p:cNvCxnSpPr>
          <p:nvPr/>
        </p:nvCxnSpPr>
        <p:spPr>
          <a:xfrm>
            <a:off x="2786050" y="3214686"/>
            <a:ext cx="1678793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2000" y="5357826"/>
            <a:ext cx="8280000" cy="150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accent2"/>
                </a:solidFill>
              </a:rPr>
              <a:t>Provider: </a:t>
            </a:r>
            <a:r>
              <a:rPr lang="zh-CN" altLang="en-US" dirty="0" smtClean="0">
                <a:solidFill>
                  <a:schemeClr val="accent2"/>
                </a:solidFill>
              </a:rPr>
              <a:t>暴露服务的服务提供方。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accent2"/>
                </a:solidFill>
              </a:rPr>
              <a:t>Consumer</a:t>
            </a:r>
            <a:r>
              <a:rPr lang="en-US" altLang="zh-CN" dirty="0" smtClean="0">
                <a:solidFill>
                  <a:schemeClr val="accent2"/>
                </a:solidFill>
              </a:rPr>
              <a:t>: </a:t>
            </a:r>
            <a:r>
              <a:rPr lang="zh-CN" altLang="en-US" dirty="0" smtClean="0">
                <a:solidFill>
                  <a:schemeClr val="accent2"/>
                </a:solidFill>
              </a:rPr>
              <a:t>调用远程服务的服务消费方。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accent2"/>
                </a:solidFill>
              </a:rPr>
              <a:t>Registry</a:t>
            </a:r>
            <a:r>
              <a:rPr lang="en-US" altLang="zh-CN" dirty="0" smtClean="0">
                <a:solidFill>
                  <a:schemeClr val="accent2"/>
                </a:solidFill>
              </a:rPr>
              <a:t>: </a:t>
            </a:r>
            <a:r>
              <a:rPr lang="zh-CN" altLang="en-US" dirty="0" smtClean="0">
                <a:solidFill>
                  <a:schemeClr val="accent2"/>
                </a:solidFill>
              </a:rPr>
              <a:t>服务注册与发现的注册中心。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accent2"/>
                </a:solidFill>
              </a:rPr>
              <a:t>Monitor</a:t>
            </a:r>
            <a:r>
              <a:rPr lang="en-US" altLang="zh-CN" dirty="0" smtClean="0">
                <a:solidFill>
                  <a:schemeClr val="accent2"/>
                </a:solidFill>
              </a:rPr>
              <a:t>: </a:t>
            </a:r>
            <a:r>
              <a:rPr lang="zh-CN" altLang="en-US" dirty="0" smtClean="0">
                <a:solidFill>
                  <a:schemeClr val="accent2"/>
                </a:solidFill>
              </a:rPr>
              <a:t>统计服务的调用次调和调用时间的监控中心。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u="sng" dirty="0" smtClean="0">
                <a:solidFill>
                  <a:schemeClr val="accent2"/>
                </a:solidFill>
                <a:hlinkClick r:id="rId3" tooltip="Docker知识库"/>
              </a:rPr>
              <a:t>Container</a:t>
            </a:r>
            <a:r>
              <a:rPr lang="en-US" altLang="zh-CN" dirty="0" smtClean="0">
                <a:solidFill>
                  <a:schemeClr val="accent2"/>
                </a:solidFill>
              </a:rPr>
              <a:t>: </a:t>
            </a:r>
            <a:r>
              <a:rPr lang="zh-CN" altLang="en-US" dirty="0" smtClean="0">
                <a:solidFill>
                  <a:schemeClr val="accent2"/>
                </a:solidFill>
              </a:rPr>
              <a:t>服务运行容器。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使用</a:t>
            </a:r>
            <a:r>
              <a:rPr lang="en-US" altLang="zh-CN" dirty="0" smtClean="0">
                <a:solidFill>
                  <a:schemeClr val="accent2"/>
                </a:solidFill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00" y="857232"/>
            <a:ext cx="828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功能接口定义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package </a:t>
            </a:r>
            <a:r>
              <a:rPr lang="en-US" dirty="0" err="1" smtClean="0">
                <a:solidFill>
                  <a:schemeClr val="accent2"/>
                </a:solidFill>
              </a:rPr>
              <a:t>com.unj.dubbotest.provider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</a:t>
            </a:r>
            <a:r>
              <a:rPr lang="en-US" dirty="0" err="1" smtClean="0">
                <a:solidFill>
                  <a:schemeClr val="accent2"/>
                </a:solidFill>
              </a:rPr>
              <a:t>java.util.List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public interface 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String </a:t>
            </a:r>
            <a:r>
              <a:rPr lang="en-US" dirty="0" err="1" smtClean="0">
                <a:solidFill>
                  <a:schemeClr val="accent2"/>
                </a:solidFill>
              </a:rPr>
              <a:t>sayHello</a:t>
            </a:r>
            <a:r>
              <a:rPr lang="en-US" dirty="0" smtClean="0">
                <a:solidFill>
                  <a:schemeClr val="accent2"/>
                </a:solidFill>
              </a:rPr>
              <a:t>(String name);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public List </a:t>
            </a:r>
            <a:r>
              <a:rPr lang="en-US" dirty="0" err="1" smtClean="0">
                <a:solidFill>
                  <a:schemeClr val="accent2"/>
                </a:solidFill>
              </a:rPr>
              <a:t>getUsers</a:t>
            </a:r>
            <a:r>
              <a:rPr lang="en-US" dirty="0" smtClean="0">
                <a:solidFill>
                  <a:schemeClr val="accent2"/>
                </a:solidFill>
              </a:rPr>
              <a:t>();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 smtClean="0">
                <a:solidFill>
                  <a:schemeClr val="accent2"/>
                </a:solidFill>
              </a:rPr>
              <a:t>在服务提供方实现接口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package </a:t>
            </a:r>
            <a:r>
              <a:rPr lang="en-US" dirty="0" err="1" smtClean="0">
                <a:solidFill>
                  <a:schemeClr val="accent2"/>
                </a:solidFill>
              </a:rPr>
              <a:t>com.unj.dubbotest.provider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</a:t>
            </a:r>
            <a:r>
              <a:rPr lang="en-US" dirty="0" err="1" smtClean="0">
                <a:solidFill>
                  <a:schemeClr val="accent2"/>
                </a:solidFill>
              </a:rPr>
              <a:t>java.util.ArrayList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</a:t>
            </a:r>
            <a:r>
              <a:rPr lang="en-US" dirty="0" err="1" smtClean="0">
                <a:solidFill>
                  <a:schemeClr val="accent2"/>
                </a:solidFill>
              </a:rPr>
              <a:t>java.util.LinkedList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</a:t>
            </a:r>
            <a:r>
              <a:rPr lang="en-US" dirty="0" err="1" smtClean="0">
                <a:solidFill>
                  <a:schemeClr val="accent2"/>
                </a:solidFill>
              </a:rPr>
              <a:t>java.util.List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public class </a:t>
            </a:r>
            <a:r>
              <a:rPr lang="en-US" dirty="0" err="1" smtClean="0">
                <a:solidFill>
                  <a:schemeClr val="accent2"/>
                </a:solidFill>
              </a:rPr>
              <a:t>DemoServiceImpl</a:t>
            </a:r>
            <a:r>
              <a:rPr lang="en-US" dirty="0" smtClean="0">
                <a:solidFill>
                  <a:schemeClr val="accent2"/>
                </a:solidFill>
              </a:rPr>
              <a:t> implements 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public String </a:t>
            </a:r>
            <a:r>
              <a:rPr lang="en-US" dirty="0" err="1" smtClean="0">
                <a:solidFill>
                  <a:schemeClr val="accent2"/>
                </a:solidFill>
              </a:rPr>
              <a:t>sayHello</a:t>
            </a:r>
            <a:r>
              <a:rPr lang="en-US" dirty="0" smtClean="0">
                <a:solidFill>
                  <a:schemeClr val="accent2"/>
                </a:solidFill>
              </a:rPr>
              <a:t>(String name)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</a:t>
            </a: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>
                <a:solidFill>
                  <a:schemeClr val="accent2"/>
                </a:solidFill>
              </a:rPr>
              <a:t> "Hello " + name;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</a:t>
            </a:r>
            <a:r>
              <a:rPr lang="en-US" dirty="0" smtClean="0">
                <a:solidFill>
                  <a:schemeClr val="accent2"/>
                </a:solidFill>
              </a:rPr>
              <a:t>    public</a:t>
            </a:r>
            <a:r>
              <a:rPr lang="en-US" dirty="0" smtClean="0">
                <a:solidFill>
                  <a:schemeClr val="accent2"/>
                </a:solidFill>
              </a:rPr>
              <a:t> List </a:t>
            </a:r>
            <a:r>
              <a:rPr lang="en-US" dirty="0" err="1" smtClean="0">
                <a:solidFill>
                  <a:schemeClr val="accent2"/>
                </a:solidFill>
              </a:rPr>
              <a:t>getUsers</a:t>
            </a:r>
            <a:r>
              <a:rPr lang="en-US" dirty="0" smtClean="0">
                <a:solidFill>
                  <a:schemeClr val="accent2"/>
                </a:solidFill>
              </a:rPr>
              <a:t>()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List </a:t>
            </a:r>
            <a:r>
              <a:rPr lang="en-US" dirty="0" err="1" smtClean="0">
                <a:solidFill>
                  <a:schemeClr val="accent2"/>
                </a:solidFill>
              </a:rPr>
              <a:t>list</a:t>
            </a:r>
            <a:r>
              <a:rPr lang="en-US" dirty="0" smtClean="0">
                <a:solidFill>
                  <a:schemeClr val="accent2"/>
                </a:solidFill>
              </a:rPr>
              <a:t> = new </a:t>
            </a:r>
            <a:r>
              <a:rPr lang="en-US" dirty="0" err="1" smtClean="0">
                <a:solidFill>
                  <a:schemeClr val="accent2"/>
                </a:solidFill>
              </a:rPr>
              <a:t>ArrayList</a:t>
            </a:r>
            <a:r>
              <a:rPr lang="en-US" dirty="0" smtClean="0">
                <a:solidFill>
                  <a:schemeClr val="accent2"/>
                </a:solidFill>
              </a:rPr>
              <a:t>();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User u1 = new User();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u1.setName("jack");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u1.setAge(20);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u1.setSex("</a:t>
            </a:r>
            <a:r>
              <a:rPr lang="zh-CN" altLang="en-US" dirty="0" smtClean="0">
                <a:solidFill>
                  <a:schemeClr val="accent2"/>
                </a:solidFill>
              </a:rPr>
              <a:t>男</a:t>
            </a:r>
            <a:r>
              <a:rPr lang="en-US" altLang="zh-CN" dirty="0" smtClean="0">
                <a:solidFill>
                  <a:schemeClr val="accent2"/>
                </a:solidFill>
              </a:rPr>
              <a:t>");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000" y="214290"/>
            <a:ext cx="828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User u2 = new User();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u2.setName("tom");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u2.setAge(21);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u2.setSex("</a:t>
            </a:r>
            <a:r>
              <a:rPr lang="zh-CN" altLang="en-US" dirty="0" smtClean="0">
                <a:solidFill>
                  <a:schemeClr val="accent2"/>
                </a:solidFill>
              </a:rPr>
              <a:t>女</a:t>
            </a:r>
            <a:r>
              <a:rPr lang="en-US" altLang="zh-CN" dirty="0" smtClean="0">
                <a:solidFill>
                  <a:schemeClr val="accent2"/>
                </a:solidFill>
              </a:rPr>
              <a:t>");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         </a:t>
            </a:r>
            <a:r>
              <a:rPr lang="en-US" dirty="0" smtClean="0">
                <a:solidFill>
                  <a:schemeClr val="accent2"/>
                </a:solidFill>
              </a:rPr>
              <a:t>User u3 = new User();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u3.setName("rose");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u3.setAge(19);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u3.setSex("</a:t>
            </a:r>
            <a:r>
              <a:rPr lang="zh-CN" altLang="en-US" dirty="0" smtClean="0">
                <a:solidFill>
                  <a:schemeClr val="accent2"/>
                </a:solidFill>
              </a:rPr>
              <a:t>女</a:t>
            </a:r>
            <a:r>
              <a:rPr lang="en-US" altLang="zh-CN" dirty="0" smtClean="0">
                <a:solidFill>
                  <a:schemeClr val="accent2"/>
                </a:solidFill>
              </a:rPr>
              <a:t>");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         </a:t>
            </a:r>
            <a:r>
              <a:rPr lang="en-US" dirty="0" err="1" smtClean="0">
                <a:solidFill>
                  <a:schemeClr val="accent2"/>
                </a:solidFill>
              </a:rPr>
              <a:t>list.add</a:t>
            </a:r>
            <a:r>
              <a:rPr lang="en-US" dirty="0" smtClean="0">
                <a:solidFill>
                  <a:schemeClr val="accent2"/>
                </a:solidFill>
              </a:rPr>
              <a:t>(u1);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</a:t>
            </a:r>
            <a:r>
              <a:rPr lang="en-US" dirty="0" err="1" smtClean="0">
                <a:solidFill>
                  <a:schemeClr val="accent2"/>
                </a:solidFill>
              </a:rPr>
              <a:t>list.add</a:t>
            </a:r>
            <a:r>
              <a:rPr lang="en-US" dirty="0" smtClean="0">
                <a:solidFill>
                  <a:schemeClr val="accent2"/>
                </a:solidFill>
              </a:rPr>
              <a:t>(u2);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</a:t>
            </a:r>
            <a:r>
              <a:rPr lang="en-US" dirty="0" err="1" smtClean="0">
                <a:solidFill>
                  <a:schemeClr val="accent2"/>
                </a:solidFill>
              </a:rPr>
              <a:t>list.add</a:t>
            </a:r>
            <a:r>
              <a:rPr lang="en-US" dirty="0" smtClean="0">
                <a:solidFill>
                  <a:schemeClr val="accent2"/>
                </a:solidFill>
              </a:rPr>
              <a:t>(u3);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return list;  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000" y="3714752"/>
            <a:ext cx="82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 smtClean="0">
                <a:solidFill>
                  <a:schemeClr val="accent2"/>
                </a:solidFill>
              </a:rPr>
              <a:t>用</a:t>
            </a:r>
            <a:r>
              <a:rPr lang="en-US" dirty="0" smtClean="0">
                <a:solidFill>
                  <a:schemeClr val="accent2"/>
                </a:solidFill>
              </a:rPr>
              <a:t>Spring</a:t>
            </a:r>
            <a:r>
              <a:rPr lang="zh-CN" altLang="en-US" dirty="0" smtClean="0">
                <a:solidFill>
                  <a:schemeClr val="accent2"/>
                </a:solidFill>
              </a:rPr>
              <a:t>配置声明暴露服务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&lt;?xml version="1.0" encoding="UTF-8"?&gt;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&lt;beans </a:t>
            </a:r>
            <a:r>
              <a:rPr lang="en-US" dirty="0" err="1" smtClean="0">
                <a:solidFill>
                  <a:schemeClr val="accent2"/>
                </a:solidFill>
              </a:rPr>
              <a:t>xmlns</a:t>
            </a:r>
            <a:r>
              <a:rPr lang="en-US" dirty="0" smtClean="0">
                <a:solidFill>
                  <a:schemeClr val="accent2"/>
                </a:solidFill>
              </a:rPr>
              <a:t>="http://www.springframework.org/schema/beans"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</a:t>
            </a:r>
            <a:r>
              <a:rPr lang="en-US" dirty="0" err="1" smtClean="0">
                <a:solidFill>
                  <a:schemeClr val="accent2"/>
                </a:solidFill>
              </a:rPr>
              <a:t>xmlns:xsi</a:t>
            </a:r>
            <a:r>
              <a:rPr lang="en-US" dirty="0" smtClean="0">
                <a:solidFill>
                  <a:schemeClr val="accent2"/>
                </a:solidFill>
              </a:rPr>
              <a:t>="http://www.w3.org/2001/XMLSchema-instance"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</a:t>
            </a:r>
            <a:r>
              <a:rPr lang="en-US" dirty="0" err="1" smtClean="0">
                <a:solidFill>
                  <a:schemeClr val="accent2"/>
                </a:solidFill>
              </a:rPr>
              <a:t>xmlns:dubbo</a:t>
            </a:r>
            <a:r>
              <a:rPr lang="en-US" dirty="0" smtClean="0">
                <a:solidFill>
                  <a:schemeClr val="accent2"/>
                </a:solidFill>
              </a:rPr>
              <a:t>="http://code.alibabatech.com/schema/dubbo"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</a:t>
            </a:r>
            <a:r>
              <a:rPr lang="en-US" dirty="0" err="1" smtClean="0">
                <a:solidFill>
                  <a:schemeClr val="accent2"/>
                </a:solidFill>
              </a:rPr>
              <a:t>xsi:schemaLocation</a:t>
            </a:r>
            <a:r>
              <a:rPr lang="en-US" dirty="0" smtClean="0">
                <a:solidFill>
                  <a:schemeClr val="accent2"/>
                </a:solidFill>
              </a:rPr>
              <a:t>="http://www.springframework.org/schema/beans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http://www.springframework.org/schema/beans/spring-beans.xsd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http://code.alibabatech.com/schema/dubbo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http://code.alibabatech.com/schema/dubbo/dubbo.xsd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smtClean="0">
                <a:solidFill>
                  <a:schemeClr val="accent2"/>
                </a:solidFill>
              </a:rPr>
              <a:t>“&gt;</a:t>
            </a:r>
            <a:r>
              <a:rPr lang="en-US" dirty="0" smtClean="0">
                <a:solidFill>
                  <a:schemeClr val="accent2"/>
                </a:solidFill>
              </a:rPr>
              <a:t>  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00" y="214290"/>
            <a:ext cx="828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 &lt;!-- </a:t>
            </a:r>
            <a:r>
              <a:rPr lang="zh-CN" altLang="en-US" dirty="0" smtClean="0">
                <a:solidFill>
                  <a:schemeClr val="accent2"/>
                </a:solidFill>
              </a:rPr>
              <a:t>具体的实现</a:t>
            </a:r>
            <a:r>
              <a:rPr lang="en-US" dirty="0" smtClean="0">
                <a:solidFill>
                  <a:schemeClr val="accent2"/>
                </a:solidFill>
              </a:rPr>
              <a:t>bean --&gt;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&lt;bean id="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" class="</a:t>
            </a:r>
            <a:r>
              <a:rPr lang="en-US" dirty="0" err="1" smtClean="0">
                <a:solidFill>
                  <a:schemeClr val="accent2"/>
                </a:solidFill>
              </a:rPr>
              <a:t>com.unj.dubbotest.provider.DemoServiceImpl</a:t>
            </a:r>
            <a:r>
              <a:rPr lang="en-US" dirty="0" smtClean="0">
                <a:solidFill>
                  <a:schemeClr val="accent2"/>
                </a:solidFill>
              </a:rPr>
              <a:t>" /&gt;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提供方应用信息，用于计算依赖关系 </a:t>
            </a:r>
            <a:r>
              <a:rPr lang="en-US" altLang="zh-CN" dirty="0" smtClean="0">
                <a:solidFill>
                  <a:schemeClr val="accent2"/>
                </a:solidFill>
              </a:rPr>
              <a:t>--&gt;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    &lt;</a:t>
            </a:r>
            <a:r>
              <a:rPr lang="en-US" dirty="0" err="1" smtClean="0">
                <a:solidFill>
                  <a:schemeClr val="accent2"/>
                </a:solidFill>
              </a:rPr>
              <a:t>dubbo:application</a:t>
            </a:r>
            <a:r>
              <a:rPr lang="en-US" dirty="0" smtClean="0">
                <a:solidFill>
                  <a:schemeClr val="accent2"/>
                </a:solidFill>
              </a:rPr>
              <a:t> name="</a:t>
            </a:r>
            <a:r>
              <a:rPr lang="en-US" dirty="0" err="1" smtClean="0">
                <a:solidFill>
                  <a:schemeClr val="accent2"/>
                </a:solidFill>
              </a:rPr>
              <a:t>xixi_provider</a:t>
            </a:r>
            <a:r>
              <a:rPr lang="en-US" dirty="0" smtClean="0">
                <a:solidFill>
                  <a:schemeClr val="accent2"/>
                </a:solidFill>
              </a:rPr>
              <a:t>"  /&gt;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使用</a:t>
            </a:r>
            <a:r>
              <a:rPr lang="en-US" dirty="0" smtClean="0">
                <a:solidFill>
                  <a:schemeClr val="accent2"/>
                </a:solidFill>
              </a:rPr>
              <a:t>multicast</a:t>
            </a:r>
            <a:r>
              <a:rPr lang="zh-CN" altLang="en-US" dirty="0" smtClean="0">
                <a:solidFill>
                  <a:schemeClr val="accent2"/>
                </a:solidFill>
              </a:rPr>
              <a:t>广播注册中心暴露服务地址   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    </a:t>
            </a:r>
            <a:r>
              <a:rPr lang="en-US" altLang="zh-CN" dirty="0" smtClean="0">
                <a:solidFill>
                  <a:schemeClr val="accent2"/>
                </a:solidFill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</a:rPr>
              <a:t>dubbo:registry</a:t>
            </a:r>
            <a:r>
              <a:rPr lang="en-US" dirty="0" smtClean="0">
                <a:solidFill>
                  <a:schemeClr val="accent2"/>
                </a:solidFill>
              </a:rPr>
              <a:t> address="multicast://224.5.6.7:1234" /&gt;--&gt;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使用</a:t>
            </a:r>
            <a:r>
              <a:rPr lang="en-US" dirty="0" smtClean="0">
                <a:solidFill>
                  <a:schemeClr val="accent2"/>
                </a:solidFill>
              </a:rPr>
              <a:t>zookeeper</a:t>
            </a:r>
            <a:r>
              <a:rPr lang="zh-CN" altLang="en-US" dirty="0" smtClean="0">
                <a:solidFill>
                  <a:schemeClr val="accent2"/>
                </a:solidFill>
              </a:rPr>
              <a:t>注册中心暴露服务地址 </a:t>
            </a:r>
            <a:r>
              <a:rPr lang="en-US" altLang="zh-CN" dirty="0" smtClean="0">
                <a:solidFill>
                  <a:schemeClr val="accent2"/>
                </a:solidFill>
              </a:rPr>
              <a:t>--&gt;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    &lt;</a:t>
            </a:r>
            <a:r>
              <a:rPr lang="en-US" dirty="0" err="1" smtClean="0">
                <a:solidFill>
                  <a:schemeClr val="accent2"/>
                </a:solidFill>
              </a:rPr>
              <a:t>dubbo:registry</a:t>
            </a:r>
            <a:r>
              <a:rPr lang="en-US" dirty="0" smtClean="0">
                <a:solidFill>
                  <a:schemeClr val="accent2"/>
                </a:solidFill>
              </a:rPr>
              <a:t> address="zookeeper://127.0.0.1:2181" /&gt; 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用</a:t>
            </a:r>
            <a:r>
              <a:rPr lang="en-US" dirty="0" err="1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协议在</a:t>
            </a:r>
            <a:r>
              <a:rPr lang="en-US" altLang="zh-CN" dirty="0" smtClean="0">
                <a:solidFill>
                  <a:schemeClr val="accent2"/>
                </a:solidFill>
              </a:rPr>
              <a:t>20880</a:t>
            </a:r>
            <a:r>
              <a:rPr lang="zh-CN" altLang="en-US" dirty="0" smtClean="0">
                <a:solidFill>
                  <a:schemeClr val="accent2"/>
                </a:solidFill>
              </a:rPr>
              <a:t>端口暴露服务 </a:t>
            </a:r>
            <a:r>
              <a:rPr lang="en-US" altLang="zh-CN" dirty="0" smtClean="0">
                <a:solidFill>
                  <a:schemeClr val="accent2"/>
                </a:solidFill>
              </a:rPr>
              <a:t>--&gt;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    &lt;</a:t>
            </a:r>
            <a:r>
              <a:rPr lang="en-US" dirty="0" err="1" smtClean="0">
                <a:solidFill>
                  <a:schemeClr val="accent2"/>
                </a:solidFill>
              </a:rPr>
              <a:t>dubbo:protocol</a:t>
            </a:r>
            <a:r>
              <a:rPr lang="en-US" dirty="0" smtClean="0">
                <a:solidFill>
                  <a:schemeClr val="accent2"/>
                </a:solidFill>
              </a:rPr>
              <a:t> name="</a:t>
            </a:r>
            <a:r>
              <a:rPr lang="en-US" dirty="0" err="1" smtClean="0">
                <a:solidFill>
                  <a:schemeClr val="accent2"/>
                </a:solidFill>
              </a:rPr>
              <a:t>dubbo</a:t>
            </a:r>
            <a:r>
              <a:rPr lang="en-US" dirty="0" smtClean="0">
                <a:solidFill>
                  <a:schemeClr val="accent2"/>
                </a:solidFill>
              </a:rPr>
              <a:t>" port="20880" /&gt;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声明需要暴露的服务接口 </a:t>
            </a:r>
            <a:r>
              <a:rPr lang="en-US" altLang="zh-CN" dirty="0" smtClean="0">
                <a:solidFill>
                  <a:schemeClr val="accent2"/>
                </a:solidFill>
              </a:rPr>
              <a:t>--&gt;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    &lt;</a:t>
            </a:r>
            <a:r>
              <a:rPr lang="en-US" dirty="0" err="1" smtClean="0">
                <a:solidFill>
                  <a:schemeClr val="accent2"/>
                </a:solidFill>
              </a:rPr>
              <a:t>dubbo:service</a:t>
            </a:r>
            <a:r>
              <a:rPr lang="en-US" dirty="0" smtClean="0">
                <a:solidFill>
                  <a:schemeClr val="accent2"/>
                </a:solidFill>
              </a:rPr>
              <a:t> interface="</a:t>
            </a:r>
            <a:r>
              <a:rPr lang="en-US" dirty="0" err="1" smtClean="0">
                <a:solidFill>
                  <a:schemeClr val="accent2"/>
                </a:solidFill>
              </a:rPr>
              <a:t>com.unj.dubbotest.provider.DemoService</a:t>
            </a:r>
            <a:r>
              <a:rPr lang="en-US" dirty="0" smtClean="0">
                <a:solidFill>
                  <a:schemeClr val="accent2"/>
                </a:solidFill>
              </a:rPr>
              <a:t>" ref="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" /&gt;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&lt;/beans&gt;  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4143380"/>
            <a:ext cx="828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加载</a:t>
            </a:r>
            <a:r>
              <a:rPr lang="en-US" altLang="zh-CN" dirty="0" smtClean="0">
                <a:solidFill>
                  <a:schemeClr val="accent2"/>
                </a:solidFill>
              </a:rPr>
              <a:t>Spring</a:t>
            </a:r>
            <a:r>
              <a:rPr lang="zh-CN" altLang="en-US" dirty="0" smtClean="0">
                <a:solidFill>
                  <a:schemeClr val="accent2"/>
                </a:solidFill>
              </a:rPr>
              <a:t>配置，启动服务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package </a:t>
            </a:r>
            <a:r>
              <a:rPr lang="en-US" dirty="0" err="1" smtClean="0">
                <a:solidFill>
                  <a:schemeClr val="accent2"/>
                </a:solidFill>
              </a:rPr>
              <a:t>com.unj.dubbotest.provider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org.springframework.context.support.ClassPathXmlApplicationContext;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public class Provider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public static void main(String[] </a:t>
            </a:r>
            <a:r>
              <a:rPr lang="en-US" dirty="0" err="1" smtClean="0">
                <a:solidFill>
                  <a:schemeClr val="accent2"/>
                </a:solidFill>
              </a:rPr>
              <a:t>args</a:t>
            </a:r>
            <a:r>
              <a:rPr lang="en-US" dirty="0" smtClean="0">
                <a:solidFill>
                  <a:schemeClr val="accent2"/>
                </a:solidFill>
              </a:rPr>
              <a:t>) throws Exception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ClassPathXmlApplicationContext</a:t>
            </a:r>
            <a:r>
              <a:rPr lang="en-US" dirty="0" smtClean="0">
                <a:solidFill>
                  <a:schemeClr val="accent2"/>
                </a:solidFill>
              </a:rPr>
              <a:t> context = new </a:t>
            </a:r>
            <a:r>
              <a:rPr lang="en-US" dirty="0" err="1" smtClean="0">
                <a:solidFill>
                  <a:schemeClr val="accent2"/>
                </a:solidFill>
              </a:rPr>
              <a:t>ClassPathXmlApplicationContext</a:t>
            </a:r>
            <a:r>
              <a:rPr lang="en-US" dirty="0" smtClean="0">
                <a:solidFill>
                  <a:schemeClr val="accent2"/>
                </a:solidFill>
              </a:rPr>
              <a:t>(new String[] {"applicationContext.xml"});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context.start</a:t>
            </a:r>
            <a:r>
              <a:rPr lang="en-US" dirty="0" smtClean="0">
                <a:solidFill>
                  <a:schemeClr val="accent2"/>
                </a:solidFill>
              </a:rPr>
              <a:t>();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System.in.read</a:t>
            </a:r>
            <a:r>
              <a:rPr lang="en-US" dirty="0" smtClean="0">
                <a:solidFill>
                  <a:schemeClr val="accent2"/>
                </a:solidFill>
              </a:rPr>
              <a:t>(); // </a:t>
            </a:r>
            <a:r>
              <a:rPr lang="zh-CN" altLang="en-US" dirty="0" smtClean="0">
                <a:solidFill>
                  <a:schemeClr val="accent2"/>
                </a:solidFill>
              </a:rPr>
              <a:t>为保证服务一直开着，利用输入流的阻塞来模拟 </a:t>
            </a:r>
            <a:r>
              <a:rPr lang="zh-CN" altLang="en-US" dirty="0" smtClean="0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00" y="214290"/>
            <a:ext cx="828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 smtClean="0">
                <a:solidFill>
                  <a:schemeClr val="accent2"/>
                </a:solidFill>
              </a:rPr>
              <a:t>通过</a:t>
            </a:r>
            <a:r>
              <a:rPr lang="en-US" altLang="zh-CN" dirty="0" smtClean="0">
                <a:solidFill>
                  <a:schemeClr val="accent2"/>
                </a:solidFill>
              </a:rPr>
              <a:t>Spring</a:t>
            </a:r>
            <a:r>
              <a:rPr lang="zh-CN" altLang="en-US" dirty="0" smtClean="0">
                <a:solidFill>
                  <a:schemeClr val="accent2"/>
                </a:solidFill>
              </a:rPr>
              <a:t>配置引用远程</a:t>
            </a:r>
            <a:r>
              <a:rPr lang="zh-CN" altLang="en-US" dirty="0" smtClean="0">
                <a:solidFill>
                  <a:schemeClr val="accent2"/>
                </a:solidFill>
              </a:rPr>
              <a:t>服务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&lt;?xml version="1.0" encoding="UTF-8"?&gt;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&lt;beans </a:t>
            </a:r>
            <a:r>
              <a:rPr lang="en-US" dirty="0" err="1" smtClean="0">
                <a:solidFill>
                  <a:schemeClr val="accent2"/>
                </a:solidFill>
              </a:rPr>
              <a:t>xmlns</a:t>
            </a:r>
            <a:r>
              <a:rPr lang="en-US" dirty="0" smtClean="0">
                <a:solidFill>
                  <a:schemeClr val="accent2"/>
                </a:solidFill>
              </a:rPr>
              <a:t>="http://www.springframework.org/schema/beans"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</a:t>
            </a:r>
            <a:r>
              <a:rPr lang="en-US" dirty="0" err="1" smtClean="0">
                <a:solidFill>
                  <a:schemeClr val="accent2"/>
                </a:solidFill>
              </a:rPr>
              <a:t>xmlns:xsi</a:t>
            </a:r>
            <a:r>
              <a:rPr lang="en-US" dirty="0" smtClean="0">
                <a:solidFill>
                  <a:schemeClr val="accent2"/>
                </a:solidFill>
              </a:rPr>
              <a:t>="http://www.w3.org/2001/XMLSchema-instance" </a:t>
            </a:r>
            <a:r>
              <a:rPr lang="en-US" dirty="0" err="1" smtClean="0">
                <a:solidFill>
                  <a:schemeClr val="accent2"/>
                </a:solidFill>
              </a:rPr>
              <a:t>xmlns:dubbo</a:t>
            </a:r>
            <a:r>
              <a:rPr lang="en-US" dirty="0" smtClean="0">
                <a:solidFill>
                  <a:schemeClr val="accent2"/>
                </a:solidFill>
              </a:rPr>
              <a:t>="http://code.alibabatech.com/schema/dubbo"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</a:t>
            </a:r>
            <a:r>
              <a:rPr lang="en-US" dirty="0" err="1" smtClean="0">
                <a:solidFill>
                  <a:schemeClr val="accent2"/>
                </a:solidFill>
              </a:rPr>
              <a:t>xsi:schemaLocation</a:t>
            </a:r>
            <a:r>
              <a:rPr lang="en-US" dirty="0" smtClean="0">
                <a:solidFill>
                  <a:schemeClr val="accent2"/>
                </a:solidFill>
              </a:rPr>
              <a:t>="http://www.springframework.org/schema/beans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http://www.springframework.org/schema/beans/spring-beans.xsd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http://code.alibabatech.com/schema/dubbo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http://code.alibabatech.com/schema/dubbo/dubbo.xsd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"&gt;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消费方应用名，用于计算依赖关系，不是匹配条件，不要与提供方一样 </a:t>
            </a:r>
            <a:r>
              <a:rPr lang="en-US" altLang="zh-CN" dirty="0" smtClean="0">
                <a:solidFill>
                  <a:schemeClr val="accent2"/>
                </a:solidFill>
              </a:rPr>
              <a:t>--&gt;  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    &lt;</a:t>
            </a:r>
            <a:r>
              <a:rPr lang="en-US" dirty="0" err="1" smtClean="0">
                <a:solidFill>
                  <a:schemeClr val="accent2"/>
                </a:solidFill>
              </a:rPr>
              <a:t>dubbo:application</a:t>
            </a:r>
            <a:r>
              <a:rPr lang="en-US" dirty="0" smtClean="0">
                <a:solidFill>
                  <a:schemeClr val="accent2"/>
                </a:solidFill>
              </a:rPr>
              <a:t> name="</a:t>
            </a:r>
            <a:r>
              <a:rPr lang="en-US" dirty="0" err="1" smtClean="0">
                <a:solidFill>
                  <a:schemeClr val="accent2"/>
                </a:solidFill>
              </a:rPr>
              <a:t>hehe_consumer</a:t>
            </a:r>
            <a:r>
              <a:rPr lang="en-US" dirty="0" smtClean="0">
                <a:solidFill>
                  <a:schemeClr val="accent2"/>
                </a:solidFill>
              </a:rPr>
              <a:t>" /&gt;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使用</a:t>
            </a:r>
            <a:r>
              <a:rPr lang="en-US" dirty="0" smtClean="0">
                <a:solidFill>
                  <a:schemeClr val="accent2"/>
                </a:solidFill>
              </a:rPr>
              <a:t>zookeeper</a:t>
            </a:r>
            <a:r>
              <a:rPr lang="zh-CN" altLang="en-US" dirty="0" smtClean="0">
                <a:solidFill>
                  <a:schemeClr val="accent2"/>
                </a:solidFill>
              </a:rPr>
              <a:t>注册中心暴露服务地址 </a:t>
            </a:r>
            <a:r>
              <a:rPr lang="en-US" altLang="zh-CN" dirty="0" smtClean="0">
                <a:solidFill>
                  <a:schemeClr val="accent2"/>
                </a:solidFill>
              </a:rPr>
              <a:t>--&gt;  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    &lt;</a:t>
            </a:r>
            <a:r>
              <a:rPr lang="en-US" dirty="0" err="1" smtClean="0">
                <a:solidFill>
                  <a:schemeClr val="accent2"/>
                </a:solidFill>
              </a:rPr>
              <a:t>dubbo:registry</a:t>
            </a:r>
            <a:r>
              <a:rPr lang="en-US" dirty="0" smtClean="0">
                <a:solidFill>
                  <a:schemeClr val="accent2"/>
                </a:solidFill>
              </a:rPr>
              <a:t> address="zookeeper://127.0.0.1:2181" /&gt;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&lt;!-- </a:t>
            </a:r>
            <a:r>
              <a:rPr lang="zh-CN" altLang="en-US" dirty="0" smtClean="0">
                <a:solidFill>
                  <a:schemeClr val="accent2"/>
                </a:solidFill>
              </a:rPr>
              <a:t>生成远程服务代理，可以像使用本地</a:t>
            </a:r>
            <a:r>
              <a:rPr lang="en-US" dirty="0" smtClean="0">
                <a:solidFill>
                  <a:schemeClr val="accent2"/>
                </a:solidFill>
              </a:rPr>
              <a:t>bean</a:t>
            </a:r>
            <a:r>
              <a:rPr lang="zh-CN" altLang="en-US" dirty="0" smtClean="0">
                <a:solidFill>
                  <a:schemeClr val="accent2"/>
                </a:solidFill>
              </a:rPr>
              <a:t>一样使用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 --&gt;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&lt;</a:t>
            </a:r>
            <a:r>
              <a:rPr lang="en-US" dirty="0" err="1" smtClean="0">
                <a:solidFill>
                  <a:schemeClr val="accent2"/>
                </a:solidFill>
              </a:rPr>
              <a:t>dubbo:reference</a:t>
            </a:r>
            <a:r>
              <a:rPr lang="en-US" dirty="0" smtClean="0">
                <a:solidFill>
                  <a:schemeClr val="accent2"/>
                </a:solidFill>
              </a:rPr>
              <a:t> id="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"  </a:t>
            </a:r>
            <a:r>
              <a:rPr lang="en-US" dirty="0" smtClean="0">
                <a:solidFill>
                  <a:schemeClr val="accent2"/>
                </a:solidFill>
              </a:rPr>
              <a:t>interface</a:t>
            </a:r>
            <a:r>
              <a:rPr lang="en-US" dirty="0" smtClean="0">
                <a:solidFill>
                  <a:schemeClr val="accent2"/>
                </a:solidFill>
              </a:rPr>
              <a:t>="</a:t>
            </a:r>
            <a:r>
              <a:rPr lang="en-US" dirty="0" err="1" smtClean="0">
                <a:solidFill>
                  <a:schemeClr val="accent2"/>
                </a:solidFill>
              </a:rPr>
              <a:t>com.unj.dubbotest.provider.DemoService</a:t>
            </a:r>
            <a:r>
              <a:rPr lang="en-US" dirty="0" smtClean="0">
                <a:solidFill>
                  <a:schemeClr val="accent2"/>
                </a:solidFill>
              </a:rPr>
              <a:t>" /&gt;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&lt;/beans&gt;  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 smtClean="0">
                <a:solidFill>
                  <a:schemeClr val="accent2"/>
                </a:solidFill>
              </a:rPr>
              <a:t>加载</a:t>
            </a:r>
            <a:r>
              <a:rPr lang="en-US" altLang="zh-CN" dirty="0" smtClean="0">
                <a:solidFill>
                  <a:schemeClr val="accent2"/>
                </a:solidFill>
              </a:rPr>
              <a:t>Spring</a:t>
            </a:r>
            <a:r>
              <a:rPr lang="zh-CN" altLang="en-US" dirty="0" smtClean="0">
                <a:solidFill>
                  <a:schemeClr val="accent2"/>
                </a:solidFill>
              </a:rPr>
              <a:t>配置，并调用远程</a:t>
            </a:r>
            <a:r>
              <a:rPr lang="zh-CN" altLang="en-US" dirty="0" smtClean="0">
                <a:solidFill>
                  <a:schemeClr val="accent2"/>
                </a:solidFill>
              </a:rPr>
              <a:t>服务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package </a:t>
            </a:r>
            <a:r>
              <a:rPr lang="en-US" dirty="0" err="1" smtClean="0">
                <a:solidFill>
                  <a:schemeClr val="accent2"/>
                </a:solidFill>
              </a:rPr>
              <a:t>com.alibaba.dubbo.demo.pp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</a:t>
            </a:r>
            <a:r>
              <a:rPr lang="en-US" dirty="0" err="1" smtClean="0">
                <a:solidFill>
                  <a:schemeClr val="accent2"/>
                </a:solidFill>
              </a:rPr>
              <a:t>java.util.List</a:t>
            </a:r>
            <a:r>
              <a:rPr lang="en-US" dirty="0" smtClean="0">
                <a:solidFill>
                  <a:schemeClr val="accent2"/>
                </a:solidFill>
              </a:rPr>
              <a:t>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org.springframework.context.support.ClassPathXmlApplicationContext;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import </a:t>
            </a:r>
            <a:r>
              <a:rPr lang="en-US" dirty="0" err="1" smtClean="0">
                <a:solidFill>
                  <a:schemeClr val="accent2"/>
                </a:solidFill>
              </a:rPr>
              <a:t>com.unj.dubbotest.provider.DemoService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en-US" dirty="0" smtClean="0"/>
              <a:t>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00" y="214290"/>
            <a:ext cx="828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public class Consumer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public static void main(String[] </a:t>
            </a:r>
            <a:r>
              <a:rPr lang="en-US" dirty="0" err="1" smtClean="0">
                <a:solidFill>
                  <a:schemeClr val="accent2"/>
                </a:solidFill>
              </a:rPr>
              <a:t>args</a:t>
            </a:r>
            <a:r>
              <a:rPr lang="en-US" dirty="0" smtClean="0">
                <a:solidFill>
                  <a:schemeClr val="accent2"/>
                </a:solidFill>
              </a:rPr>
              <a:t>) throws Exception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ClassPathXmlApplicationContext</a:t>
            </a:r>
            <a:r>
              <a:rPr lang="en-US" dirty="0" smtClean="0">
                <a:solidFill>
                  <a:schemeClr val="accent2"/>
                </a:solidFill>
              </a:rPr>
              <a:t> context = new </a:t>
            </a:r>
            <a:r>
              <a:rPr lang="en-US" dirty="0" err="1" smtClean="0">
                <a:solidFill>
                  <a:schemeClr val="accent2"/>
                </a:solidFill>
              </a:rPr>
              <a:t>ClassPathXmlApplicationContext</a:t>
            </a:r>
            <a:r>
              <a:rPr lang="en-US" dirty="0" smtClean="0">
                <a:solidFill>
                  <a:schemeClr val="accent2"/>
                </a:solidFill>
              </a:rPr>
              <a:t>(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       new String[] { "applicationContext.xml" });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context.start</a:t>
            </a:r>
            <a:r>
              <a:rPr lang="en-US" dirty="0" smtClean="0">
                <a:solidFill>
                  <a:schemeClr val="accent2"/>
                </a:solidFill>
              </a:rPr>
              <a:t>();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 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 = (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) </a:t>
            </a:r>
            <a:r>
              <a:rPr lang="en-US" dirty="0" err="1" smtClean="0">
                <a:solidFill>
                  <a:schemeClr val="accent2"/>
                </a:solidFill>
              </a:rPr>
              <a:t>context.getBean</a:t>
            </a:r>
            <a:r>
              <a:rPr lang="en-US" dirty="0" smtClean="0">
                <a:solidFill>
                  <a:schemeClr val="accent2"/>
                </a:solidFill>
              </a:rPr>
              <a:t>("</a:t>
            </a:r>
            <a:r>
              <a:rPr lang="en-US" dirty="0" err="1" smtClean="0">
                <a:solidFill>
                  <a:schemeClr val="accent2"/>
                </a:solidFill>
              </a:rPr>
              <a:t>demoService</a:t>
            </a:r>
            <a:r>
              <a:rPr lang="en-US" dirty="0" smtClean="0">
                <a:solidFill>
                  <a:schemeClr val="accent2"/>
                </a:solidFill>
              </a:rPr>
              <a:t>"); //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String hello = </a:t>
            </a:r>
            <a:r>
              <a:rPr lang="en-US" dirty="0" err="1" smtClean="0">
                <a:solidFill>
                  <a:schemeClr val="accent2"/>
                </a:solidFill>
              </a:rPr>
              <a:t>demoService.sayHello</a:t>
            </a:r>
            <a:r>
              <a:rPr lang="en-US" dirty="0" smtClean="0">
                <a:solidFill>
                  <a:schemeClr val="accent2"/>
                </a:solidFill>
              </a:rPr>
              <a:t>("tom"); // </a:t>
            </a:r>
            <a:r>
              <a:rPr lang="he-IL" dirty="0" smtClean="0">
                <a:solidFill>
                  <a:schemeClr val="accent2"/>
                </a:solidFill>
              </a:rPr>
              <a:t>ִ  </a:t>
            </a:r>
          </a:p>
          <a:p>
            <a:r>
              <a:rPr lang="he-IL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dirty="0" smtClean="0">
                <a:solidFill>
                  <a:schemeClr val="accent2"/>
                </a:solidFill>
              </a:rPr>
              <a:t>(hello); // 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List </a:t>
            </a:r>
            <a:r>
              <a:rPr lang="en-US" dirty="0" err="1" smtClean="0">
                <a:solidFill>
                  <a:schemeClr val="accent2"/>
                </a:solidFill>
              </a:rPr>
              <a:t>list</a:t>
            </a:r>
            <a:r>
              <a:rPr lang="en-US" dirty="0" smtClean="0">
                <a:solidFill>
                  <a:schemeClr val="accent2"/>
                </a:solidFill>
              </a:rPr>
              <a:t> = </a:t>
            </a:r>
            <a:r>
              <a:rPr lang="en-US" dirty="0" err="1" smtClean="0">
                <a:solidFill>
                  <a:schemeClr val="accent2"/>
                </a:solidFill>
              </a:rPr>
              <a:t>demoService.getUsers</a:t>
            </a:r>
            <a:r>
              <a:rPr lang="en-US" dirty="0" smtClean="0">
                <a:solidFill>
                  <a:schemeClr val="accent2"/>
                </a:solidFill>
              </a:rPr>
              <a:t>();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if (list != null &amp;&amp; </a:t>
            </a:r>
            <a:r>
              <a:rPr lang="en-US" dirty="0" err="1" smtClean="0">
                <a:solidFill>
                  <a:schemeClr val="accent2"/>
                </a:solidFill>
              </a:rPr>
              <a:t>list.size</a:t>
            </a:r>
            <a:r>
              <a:rPr lang="en-US" dirty="0" smtClean="0">
                <a:solidFill>
                  <a:schemeClr val="accent2"/>
                </a:solidFill>
              </a:rPr>
              <a:t>() &gt; 0)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   for (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 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 = 0; 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 &lt; </a:t>
            </a:r>
            <a:r>
              <a:rPr lang="en-US" dirty="0" err="1" smtClean="0">
                <a:solidFill>
                  <a:schemeClr val="accent2"/>
                </a:solidFill>
              </a:rPr>
              <a:t>list.size</a:t>
            </a:r>
            <a:r>
              <a:rPr lang="en-US" dirty="0" smtClean="0">
                <a:solidFill>
                  <a:schemeClr val="accent2"/>
                </a:solidFill>
              </a:rPr>
              <a:t>(); 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++) {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        </a:t>
            </a:r>
            <a:r>
              <a:rPr lang="en-US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list.get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));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// </a:t>
            </a:r>
            <a:r>
              <a:rPr lang="en-US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demoService.hehe</a:t>
            </a:r>
            <a:r>
              <a:rPr lang="en-US" dirty="0" smtClean="0">
                <a:solidFill>
                  <a:schemeClr val="accent2"/>
                </a:solidFill>
              </a:rPr>
              <a:t>());  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        </a:t>
            </a:r>
            <a:r>
              <a:rPr lang="en-US" dirty="0" err="1" smtClean="0">
                <a:solidFill>
                  <a:schemeClr val="accent2"/>
                </a:solidFill>
              </a:rPr>
              <a:t>System.in.read</a:t>
            </a:r>
            <a:r>
              <a:rPr lang="en-US" dirty="0" smtClean="0">
                <a:solidFill>
                  <a:schemeClr val="accent2"/>
                </a:solidFill>
              </a:rPr>
              <a:t>(); 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00" y="285728"/>
            <a:ext cx="8280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dubbo</a:t>
            </a:r>
            <a:r>
              <a:rPr lang="zh-CN" altLang="en-US" dirty="0" smtClean="0">
                <a:solidFill>
                  <a:schemeClr val="accent2"/>
                </a:solidFill>
              </a:rPr>
              <a:t>管理页面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这个管理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页面需要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部署一个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环境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pic>
        <p:nvPicPr>
          <p:cNvPr id="4" name="图片 3" descr="20131224152811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00108"/>
            <a:ext cx="8147190" cy="55349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00" y="285728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应用页面：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1508" name="Picture 4" descr="http://img.blog.csdn.net/201312241528220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370838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418</Words>
  <PresentationFormat>全屏显示(4:3)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23</cp:revision>
  <dcterms:created xsi:type="dcterms:W3CDTF">2017-05-19T09:21:01Z</dcterms:created>
  <dcterms:modified xsi:type="dcterms:W3CDTF">2017-05-19T10:18:31Z</dcterms:modified>
</cp:coreProperties>
</file>