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1"/>
  </p:notesMasterIdLst>
  <p:sldIdLst>
    <p:sldId id="375" r:id="rId2"/>
    <p:sldId id="282" r:id="rId3"/>
    <p:sldId id="273" r:id="rId4"/>
    <p:sldId id="275" r:id="rId5"/>
    <p:sldId id="278" r:id="rId6"/>
    <p:sldId id="280" r:id="rId7"/>
    <p:sldId id="277" r:id="rId8"/>
    <p:sldId id="318" r:id="rId9"/>
    <p:sldId id="319" r:id="rId10"/>
    <p:sldId id="320" r:id="rId11"/>
    <p:sldId id="321" r:id="rId12"/>
    <p:sldId id="374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22" r:id="rId24"/>
    <p:sldId id="332" r:id="rId25"/>
    <p:sldId id="376" r:id="rId26"/>
    <p:sldId id="333" r:id="rId27"/>
    <p:sldId id="324" r:id="rId28"/>
    <p:sldId id="349" r:id="rId29"/>
    <p:sldId id="343" r:id="rId30"/>
    <p:sldId id="323" r:id="rId31"/>
    <p:sldId id="334" r:id="rId32"/>
    <p:sldId id="336" r:id="rId33"/>
    <p:sldId id="350" r:id="rId34"/>
    <p:sldId id="351" r:id="rId35"/>
    <p:sldId id="352" r:id="rId36"/>
    <p:sldId id="344" r:id="rId37"/>
    <p:sldId id="335" r:id="rId38"/>
    <p:sldId id="340" r:id="rId39"/>
    <p:sldId id="339" r:id="rId40"/>
    <p:sldId id="341" r:id="rId41"/>
    <p:sldId id="337" r:id="rId42"/>
    <p:sldId id="353" r:id="rId43"/>
    <p:sldId id="354" r:id="rId44"/>
    <p:sldId id="355" r:id="rId45"/>
    <p:sldId id="345" r:id="rId46"/>
    <p:sldId id="342" r:id="rId47"/>
    <p:sldId id="338" r:id="rId48"/>
    <p:sldId id="356" r:id="rId49"/>
    <p:sldId id="326" r:id="rId5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2</a:t>
            </a:fld>
            <a:endParaRPr lang="be-B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20</a:t>
            </a:fld>
            <a:endParaRPr lang="be-B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21</a:t>
            </a:fld>
            <a:endParaRPr lang="be-B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22</a:t>
            </a:fld>
            <a:endParaRPr lang="be-B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7</a:t>
            </a:fld>
            <a:endParaRPr lang="be-B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8</a:t>
            </a:fld>
            <a:endParaRPr lang="be-B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9</a:t>
            </a:fld>
            <a:endParaRPr lang="be-B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10</a:t>
            </a:fld>
            <a:endParaRPr lang="be-B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11</a:t>
            </a:fld>
            <a:endParaRPr lang="be-B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13</a:t>
            </a:fld>
            <a:endParaRPr lang="be-B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18</a:t>
            </a:fld>
            <a:endParaRPr lang="be-B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19</a:t>
            </a:fld>
            <a:endParaRPr lang="be-B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Раздел 2. Объектный подход к разработке ПО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3600" dirty="0" smtClean="0"/>
              <a:t>Глава </a:t>
            </a:r>
            <a:r>
              <a:rPr lang="ru-RU" sz="3600" dirty="0" smtClean="0"/>
              <a:t>1</a:t>
            </a:r>
            <a:r>
              <a:rPr lang="ru-RU" sz="3600" dirty="0" smtClean="0"/>
              <a:t>4</a:t>
            </a:r>
            <a:r>
              <a:rPr lang="ru-RU" sz="3600" dirty="0" smtClean="0"/>
              <a:t>. Наследование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19.11.2012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9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478078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Запишите результат работы следующей программы: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5ED2-47F4-40A0-AA53-B9C10A48E77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0198" t="39062" r="43997" b="24805"/>
          <a:stretch>
            <a:fillRect/>
          </a:stretch>
        </p:blipFill>
        <p:spPr bwMode="auto">
          <a:xfrm>
            <a:off x="2143108" y="2132476"/>
            <a:ext cx="5572164" cy="438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10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478078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Выберите </a:t>
            </a:r>
            <a:r>
              <a:rPr lang="ru-RU" sz="3000" dirty="0" smtClean="0">
                <a:solidFill>
                  <a:srgbClr val="FF0000"/>
                </a:solidFill>
                <a:latin typeface="Century Gothic" pitchFamily="34" charset="0"/>
              </a:rPr>
              <a:t>верные</a:t>
            </a:r>
            <a:r>
              <a:rPr lang="ru-RU" sz="3000" dirty="0" smtClean="0">
                <a:latin typeface="Century Gothic" pitchFamily="34" charset="0"/>
              </a:rPr>
              <a:t> варианты записи конструкторов для класса </a:t>
            </a:r>
            <a:r>
              <a:rPr lang="en-US" sz="3000" dirty="0" smtClean="0">
                <a:latin typeface="Century Gothic" pitchFamily="34" charset="0"/>
              </a:rPr>
              <a:t>Sum</a:t>
            </a:r>
            <a:r>
              <a:rPr lang="ru-RU" sz="3000" dirty="0" smtClean="0">
                <a:latin typeface="Century Gothic" pitchFamily="34" charset="0"/>
              </a:rPr>
              <a:t>: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FA4E-D3AD-4EC9-BC45-5BAC7158E0F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0234" t="37305" r="38470" b="29492"/>
          <a:stretch>
            <a:fillRect/>
          </a:stretch>
        </p:blipFill>
        <p:spPr bwMode="auto">
          <a:xfrm>
            <a:off x="1285852" y="2343643"/>
            <a:ext cx="7000924" cy="417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714356"/>
            <a:ext cx="7406640" cy="285752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6000" dirty="0" smtClean="0">
                <a:latin typeface="Century Gothic" pitchFamily="34" charset="0"/>
              </a:rPr>
              <a:t>Итоги</a:t>
            </a:r>
            <a:endParaRPr lang="be-BY" sz="6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E174-D346-49C6-AAC7-E166F6BED20F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85852" y="2643182"/>
            <a:ext cx="7478078" cy="17859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Для введения определения класса можно использовать ключевые слова: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F0E-BE65-406D-B481-C6EE0B7872BA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214678" y="3714752"/>
            <a:ext cx="4658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class, </a:t>
            </a:r>
            <a:r>
              <a:rPr lang="en-US" sz="4000" dirty="0" err="1" smtClean="0">
                <a:latin typeface="Century Gothic" pitchFamily="34" charset="0"/>
              </a:rPr>
              <a:t>struct</a:t>
            </a:r>
            <a:r>
              <a:rPr lang="en-US" sz="4000" dirty="0" smtClean="0">
                <a:latin typeface="Century Gothic" pitchFamily="34" charset="0"/>
              </a:rPr>
              <a:t>, union</a:t>
            </a:r>
            <a:endParaRPr lang="be-BY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2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85852" y="2643182"/>
            <a:ext cx="7478078" cy="12858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По умолчанию доступ к элементам класса -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FE87-A37C-4586-B6AC-FEF7D8BCB255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6854903" y="3221180"/>
            <a:ext cx="1931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private</a:t>
            </a:r>
            <a:endParaRPr lang="be-BY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3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2143116"/>
            <a:ext cx="7478078" cy="64294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В чем ошибка?</a:t>
            </a:r>
            <a:endParaRPr lang="be-BY" sz="4000" dirty="0">
              <a:latin typeface="Century Gothic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14247" t="34375" r="61913" b="50976"/>
          <a:stretch>
            <a:fillRect/>
          </a:stretch>
        </p:blipFill>
        <p:spPr bwMode="auto">
          <a:xfrm>
            <a:off x="1285851" y="2928934"/>
            <a:ext cx="785814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BBE0-C4D2-4BA3-814C-7E4F985D94D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786050" y="5286388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4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14414" y="1928802"/>
            <a:ext cx="7478078" cy="2786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714488"/>
            <a:ext cx="7478078" cy="250033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Century Gothic" pitchFamily="34" charset="0"/>
                <a:ea typeface="+mj-ea"/>
                <a:cs typeface="+mj-cs"/>
              </a:rPr>
              <a:t>Перечислите типы данных, которые могут быть типами возвращаемого значения для конструкторов.</a:t>
            </a:r>
            <a:endParaRPr kumimoji="0" lang="en-US" sz="4000" b="0" i="0" u="none" strike="noStrike" kern="1200" cap="none" spc="0" normalizeH="0" baseline="0" dirty="0" smtClean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F56-4B78-4800-8D14-5AE7C16C8E1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1214414" y="4500570"/>
            <a:ext cx="7000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Конструкторы </a:t>
            </a:r>
            <a:r>
              <a:rPr lang="ru-RU" sz="4000" u="sng" dirty="0" smtClean="0">
                <a:latin typeface="Century Gothic" pitchFamily="34" charset="0"/>
              </a:rPr>
              <a:t>не</a:t>
            </a:r>
            <a:r>
              <a:rPr lang="ru-RU" sz="4000" dirty="0" smtClean="0">
                <a:latin typeface="Century Gothic" pitchFamily="34" charset="0"/>
              </a:rPr>
              <a:t> возвращают значений!</a:t>
            </a:r>
            <a:endParaRPr lang="be-BY" sz="4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5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428736"/>
            <a:ext cx="7478078" cy="264320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Сколько конструкторов и деструкторов может содержать в себе класс?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9EE7-C9A8-4059-BF9D-7FE6D7C2EABC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1285852" y="4214818"/>
            <a:ext cx="15488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к - ∞; </a:t>
            </a:r>
          </a:p>
          <a:p>
            <a:pPr lvl="0">
              <a:spcBef>
                <a:spcPct val="0"/>
              </a:spcBef>
              <a:defRPr/>
            </a:pPr>
            <a:r>
              <a:rPr lang="ru-RU" sz="4000" dirty="0" err="1" smtClean="0">
                <a:latin typeface="Century Gothic" pitchFamily="34" charset="0"/>
              </a:rPr>
              <a:t>д</a:t>
            </a:r>
            <a:r>
              <a:rPr lang="ru-RU" sz="4000" dirty="0" smtClean="0">
                <a:latin typeface="Century Gothic" pitchFamily="34" charset="0"/>
              </a:rPr>
              <a:t> – 1.</a:t>
            </a:r>
            <a:endParaRPr lang="be-BY" sz="4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6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37326" y="1714488"/>
            <a:ext cx="7478078" cy="48577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Из ниже перечисленных основных свойств конструктора выделите </a:t>
            </a:r>
            <a:r>
              <a:rPr lang="ru-RU" sz="3000" dirty="0" smtClean="0">
                <a:solidFill>
                  <a:srgbClr val="FF0000"/>
                </a:solidFill>
                <a:latin typeface="Century Gothic" pitchFamily="34" charset="0"/>
              </a:rPr>
              <a:t>неправильные</a:t>
            </a:r>
            <a:r>
              <a:rPr lang="ru-RU" sz="3000" dirty="0" smtClean="0">
                <a:latin typeface="Century Gothic" pitchFamily="34" charset="0"/>
              </a:rPr>
              <a:t>:</a:t>
            </a:r>
            <a:endParaRPr lang="be-BY" sz="3000" dirty="0" smtClean="0">
              <a:latin typeface="Century Gothic" pitchFamily="34" charset="0"/>
            </a:endParaRPr>
          </a:p>
          <a:p>
            <a:r>
              <a:rPr lang="ru-RU" sz="3000" dirty="0" smtClean="0">
                <a:latin typeface="Century Gothic" pitchFamily="34" charset="0"/>
              </a:rPr>
              <a:t>а) конструкторы не перегружаются;</a:t>
            </a:r>
            <a:endParaRPr lang="be-BY" sz="3000" dirty="0" smtClean="0">
              <a:latin typeface="Century Gothic" pitchFamily="34" charset="0"/>
            </a:endParaRPr>
          </a:p>
          <a:p>
            <a:pPr marL="536575" indent="-536575"/>
            <a:r>
              <a:rPr lang="ru-RU" sz="3000" dirty="0" smtClean="0">
                <a:latin typeface="Century Gothic" pitchFamily="34" charset="0"/>
              </a:rPr>
              <a:t>б) конструкторы можно не описывать;</a:t>
            </a:r>
            <a:endParaRPr lang="be-BY" sz="3000" dirty="0" smtClean="0">
              <a:latin typeface="Century Gothic" pitchFamily="34" charset="0"/>
            </a:endParaRPr>
          </a:p>
          <a:p>
            <a:pPr marL="363538" indent="-363538"/>
            <a:r>
              <a:rPr lang="ru-RU" sz="3000" dirty="0" smtClean="0">
                <a:latin typeface="Century Gothic" pitchFamily="34" charset="0"/>
              </a:rPr>
              <a:t>в) конструктор может иметь любое   имя;</a:t>
            </a:r>
            <a:endParaRPr lang="be-BY" sz="3000" dirty="0" smtClean="0">
              <a:latin typeface="Century Gothic" pitchFamily="34" charset="0"/>
            </a:endParaRPr>
          </a:p>
          <a:p>
            <a:pPr marL="363538" indent="-363538"/>
            <a:r>
              <a:rPr lang="ru-RU" sz="3000" dirty="0" smtClean="0">
                <a:latin typeface="Century Gothic" pitchFamily="34" charset="0"/>
              </a:rPr>
              <a:t>г) конструктор не может быть вызван явно;</a:t>
            </a:r>
          </a:p>
          <a:p>
            <a:pPr marL="363538" indent="-363538"/>
            <a:r>
              <a:rPr lang="ru-RU" sz="3000" dirty="0" err="1" smtClean="0">
                <a:latin typeface="Century Gothic" pitchFamily="34" charset="0"/>
              </a:rPr>
              <a:t>д</a:t>
            </a:r>
            <a:r>
              <a:rPr lang="ru-RU" sz="3000" dirty="0" smtClean="0">
                <a:latin typeface="Century Gothic" pitchFamily="34" charset="0"/>
              </a:rPr>
              <a:t>) конструктор можно объявить с модификатором </a:t>
            </a:r>
            <a:r>
              <a:rPr lang="en-US" sz="3000" dirty="0" smtClean="0">
                <a:latin typeface="Century Gothic" pitchFamily="34" charset="0"/>
              </a:rPr>
              <a:t>private</a:t>
            </a:r>
            <a:r>
              <a:rPr lang="ru-RU" sz="3000" dirty="0" smtClean="0">
                <a:latin typeface="Century Gothic" pitchFamily="34" charset="0"/>
              </a:rPr>
              <a:t>.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9BB-D93F-479A-B4A8-C2809E06C78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18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Овал 6"/>
          <p:cNvSpPr/>
          <p:nvPr/>
        </p:nvSpPr>
        <p:spPr>
          <a:xfrm>
            <a:off x="1214414" y="2428868"/>
            <a:ext cx="57150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1142976" y="3786190"/>
            <a:ext cx="57150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Овал 8"/>
          <p:cNvSpPr/>
          <p:nvPr/>
        </p:nvSpPr>
        <p:spPr>
          <a:xfrm>
            <a:off x="1142976" y="4714884"/>
            <a:ext cx="57150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7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763830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Какие из перечисленных в классе полей и методов доступны в</a:t>
            </a:r>
            <a:r>
              <a:rPr lang="en-US" sz="3000" dirty="0" smtClean="0">
                <a:latin typeface="Century Gothic" pitchFamily="34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Century Gothic" pitchFamily="34" charset="0"/>
              </a:rPr>
              <a:t>int</a:t>
            </a:r>
            <a:r>
              <a:rPr lang="en-US" sz="3000" dirty="0" smtClean="0">
                <a:solidFill>
                  <a:schemeClr val="tx2"/>
                </a:solidFill>
                <a:latin typeface="Century Gothic" pitchFamily="34" charset="0"/>
              </a:rPr>
              <a:t> main()</a:t>
            </a:r>
            <a:r>
              <a:rPr lang="en-US" sz="3000" dirty="0" smtClean="0">
                <a:latin typeface="Century Gothic" pitchFamily="34" charset="0"/>
              </a:rPr>
              <a:t>?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8E65-0759-4649-BB8A-0113EDEDD0E2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19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0198" t="37109" r="56625" b="34570"/>
          <a:stretch>
            <a:fillRect/>
          </a:stretch>
        </p:blipFill>
        <p:spPr bwMode="auto">
          <a:xfrm>
            <a:off x="2500298" y="2357430"/>
            <a:ext cx="3500462" cy="422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714744" y="4357694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714744" y="4643446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85852" y="2643182"/>
            <a:ext cx="7478078" cy="17859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Для введения определения класса можно использовать ключевые слова:_______,_______,_______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F0E-BE65-406D-B481-C6EE0B7872BA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8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071546"/>
            <a:ext cx="7478078" cy="428628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algn="just"/>
            <a:r>
              <a:rPr lang="ru-RU" sz="3000" dirty="0" smtClean="0">
                <a:latin typeface="Century Gothic" pitchFamily="34" charset="0"/>
              </a:rPr>
              <a:t>Описание любого метода класса может находится внутри или вне класса. 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В первом случае метод считается встроенным.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Для использования второго способа используется </a:t>
            </a:r>
            <a:r>
              <a:rPr lang="ru-RU" sz="3000" u="sng" dirty="0" smtClean="0">
                <a:latin typeface="Century Gothic" pitchFamily="34" charset="0"/>
              </a:rPr>
              <a:t>оператор разрешения области видимости</a:t>
            </a:r>
            <a:r>
              <a:rPr lang="ru-RU" sz="300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Запишите его синтаксис.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1937-BD5D-4480-A358-8BBF6D06C77C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5500702"/>
            <a:ext cx="91582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>
                <a:latin typeface="Century Gothic" pitchFamily="34" charset="0"/>
              </a:rPr>
              <a:t>Имя_Класса</a:t>
            </a:r>
            <a:r>
              <a:rPr lang="ru-RU" sz="2800" dirty="0" smtClean="0">
                <a:latin typeface="Century Gothic" pitchFamily="34" charset="0"/>
              </a:rPr>
              <a:t> :: </a:t>
            </a:r>
            <a:r>
              <a:rPr lang="ru-RU" sz="2800" dirty="0" err="1" smtClean="0">
                <a:latin typeface="Century Gothic" pitchFamily="34" charset="0"/>
              </a:rPr>
              <a:t>Имя_метода</a:t>
            </a:r>
            <a:r>
              <a:rPr lang="ru-RU" sz="2800" dirty="0" smtClean="0">
                <a:latin typeface="Century Gothic" pitchFamily="34" charset="0"/>
              </a:rPr>
              <a:t>(</a:t>
            </a:r>
            <a:r>
              <a:rPr lang="ru-RU" sz="2800" dirty="0" err="1" smtClean="0">
                <a:latin typeface="Century Gothic" pitchFamily="34" charset="0"/>
              </a:rPr>
              <a:t>список_аргументов</a:t>
            </a:r>
            <a:r>
              <a:rPr lang="ru-RU" sz="2800" dirty="0" smtClean="0">
                <a:latin typeface="Century Gothic" pitchFamily="34" charset="0"/>
              </a:rPr>
              <a:t>) </a:t>
            </a:r>
          </a:p>
          <a:p>
            <a:r>
              <a:rPr lang="en-US" sz="2800" dirty="0" smtClean="0">
                <a:latin typeface="Century Gothic" pitchFamily="34" charset="0"/>
              </a:rPr>
              <a:t>{</a:t>
            </a:r>
            <a:r>
              <a:rPr lang="ru-RU" sz="2800" dirty="0" smtClean="0">
                <a:latin typeface="Century Gothic" pitchFamily="34" charset="0"/>
              </a:rPr>
              <a:t>код;</a:t>
            </a:r>
            <a:r>
              <a:rPr lang="en-US" sz="2800" dirty="0" smtClean="0">
                <a:latin typeface="Century Gothic" pitchFamily="34" charset="0"/>
              </a:rPr>
              <a:t>}</a:t>
            </a:r>
            <a:endParaRPr lang="be-BY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9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478078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Запишите результат работы следующей программы: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5ED2-47F4-40A0-AA53-B9C10A48E77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0198" t="39062" r="43997" b="24805"/>
          <a:stretch>
            <a:fillRect/>
          </a:stretch>
        </p:blipFill>
        <p:spPr bwMode="auto">
          <a:xfrm>
            <a:off x="2143108" y="2132476"/>
            <a:ext cx="5572164" cy="438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86512" y="500063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30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5429264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Destroy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10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478078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Выберите </a:t>
            </a:r>
            <a:r>
              <a:rPr lang="ru-RU" sz="3000" dirty="0" smtClean="0">
                <a:solidFill>
                  <a:srgbClr val="FF0000"/>
                </a:solidFill>
                <a:latin typeface="Century Gothic" pitchFamily="34" charset="0"/>
              </a:rPr>
              <a:t>верные</a:t>
            </a:r>
            <a:r>
              <a:rPr lang="ru-RU" sz="3000" dirty="0" smtClean="0">
                <a:latin typeface="Century Gothic" pitchFamily="34" charset="0"/>
              </a:rPr>
              <a:t> варианты записи конструкторов для класса </a:t>
            </a:r>
            <a:r>
              <a:rPr lang="en-US" sz="3000" dirty="0" smtClean="0">
                <a:latin typeface="Century Gothic" pitchFamily="34" charset="0"/>
              </a:rPr>
              <a:t>Sum</a:t>
            </a:r>
            <a:r>
              <a:rPr lang="ru-RU" sz="3000" dirty="0" smtClean="0">
                <a:latin typeface="Century Gothic" pitchFamily="34" charset="0"/>
              </a:rPr>
              <a:t>: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FA4E-D3AD-4EC9-BC45-5BAC7158E0F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0234" t="37305" r="38470" b="29492"/>
          <a:stretch>
            <a:fillRect/>
          </a:stretch>
        </p:blipFill>
        <p:spPr bwMode="auto">
          <a:xfrm>
            <a:off x="1285852" y="2343643"/>
            <a:ext cx="7000924" cy="417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285984" y="3714752"/>
            <a:ext cx="53578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285984" y="3998916"/>
            <a:ext cx="53578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285984" y="5072074"/>
            <a:ext cx="53578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285984" y="5357826"/>
            <a:ext cx="53578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714356"/>
            <a:ext cx="7406640" cy="321471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Глава </a:t>
            </a:r>
            <a:r>
              <a:rPr lang="ru-RU" sz="4000" dirty="0" smtClean="0">
                <a:latin typeface="Century Gothic" pitchFamily="34" charset="0"/>
              </a:rPr>
              <a:t>14. </a:t>
            </a:r>
            <a:r>
              <a:rPr lang="ru-RU" sz="4000" dirty="0" smtClean="0">
                <a:latin typeface="Century Gothic" pitchFamily="34" charset="0"/>
              </a:rPr>
              <a:t>Наследование</a:t>
            </a:r>
            <a:br>
              <a:rPr lang="ru-RU" sz="4000" dirty="0" smtClean="0">
                <a:latin typeface="Century Gothic" pitchFamily="34" charset="0"/>
              </a:rPr>
            </a:br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14.1 </a:t>
            </a:r>
            <a:r>
              <a:rPr lang="ru-RU" sz="4000" dirty="0" smtClean="0">
                <a:latin typeface="Century Gothic" pitchFamily="34" charset="0"/>
              </a:rPr>
              <a:t>Производные </a:t>
            </a:r>
            <a:r>
              <a:rPr lang="ru-RU" sz="4000" dirty="0" smtClean="0">
                <a:latin typeface="Century Gothic" pitchFamily="34" charset="0"/>
              </a:rPr>
              <a:t>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E174-D346-49C6-AAC7-E166F6BED20F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14356"/>
            <a:ext cx="754951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Принцип наследования: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14414" y="2000240"/>
            <a:ext cx="757242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Механизм</a:t>
            </a:r>
            <a:r>
              <a:rPr kumimoji="0" lang="ru-RU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 наследования позволяет определять классы на основе уже имеющихся. </a:t>
            </a:r>
            <a:endParaRPr lang="ru-RU" sz="3000" dirty="0" smtClean="0">
              <a:latin typeface="Century Gothic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Базовый</a:t>
            </a:r>
            <a:r>
              <a:rPr kumimoji="0" lang="ru-RU" sz="3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-&gt;</a:t>
            </a:r>
            <a:r>
              <a:rPr kumimoji="0" lang="ru-RU" sz="3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 Производный.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000" dirty="0" smtClean="0">
              <a:solidFill>
                <a:schemeClr val="tx2"/>
              </a:solidFill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000" dirty="0" smtClean="0">
                <a:latin typeface="Century Gothic" pitchFamily="34" charset="0"/>
                <a:cs typeface="Arial" pitchFamily="34" charset="0"/>
              </a:rPr>
              <a:t>Формируется иерархия классов и объектов.</a:t>
            </a:r>
            <a:endParaRPr kumimoji="0" lang="en-US" sz="3000" b="0" i="0" u="none" strike="noStrike" cap="none" normalizeH="0" baseline="0" dirty="0" smtClean="0">
              <a:ln>
                <a:noFill/>
              </a:ln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14356"/>
            <a:ext cx="754951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Синтаксис объявления класса-наследника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14414" y="2000240"/>
            <a:ext cx="757242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class </a:t>
            </a:r>
            <a:r>
              <a:rPr kumimoji="0" lang="ru-RU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Имя_производного_класса</a:t>
            </a:r>
            <a:r>
              <a:rPr kumimoji="0" lang="ru-RU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: модификатор </a:t>
            </a:r>
            <a:r>
              <a:rPr kumimoji="0" lang="ru-RU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Имя_базового_класса</a:t>
            </a:r>
            <a:endParaRPr kumimoji="0" lang="be-BY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be-BY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компоненты_класса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be-BY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000" dirty="0" smtClean="0">
              <a:latin typeface="Century Gothic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000" dirty="0" smtClean="0">
                <a:latin typeface="Century Gothic" pitchFamily="34" charset="0"/>
                <a:cs typeface="Arial" pitchFamily="34" charset="0"/>
              </a:rPr>
              <a:t>г</a:t>
            </a:r>
            <a:r>
              <a:rPr kumimoji="0" lang="ru-RU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де модификатор может принимать одно из значений:</a:t>
            </a:r>
            <a:r>
              <a:rPr kumimoji="0" lang="ru-RU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public, protected, private</a:t>
            </a:r>
            <a:r>
              <a:rPr kumimoji="0" lang="ru-RU" sz="3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Gothic" pitchFamily="34" charset="0"/>
                <a:cs typeface="Arial" pitchFamily="34" charset="0"/>
              </a:rPr>
              <a:t>.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864396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Видимость полей в зависимости от степени их защиты:</a:t>
            </a:r>
            <a:endParaRPr lang="be-BY" sz="4000" dirty="0">
              <a:latin typeface="Century Gothic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1537" y="1714488"/>
          <a:ext cx="7500990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00330"/>
                <a:gridCol w="2500330"/>
                <a:gridCol w="2500330"/>
              </a:tblGrid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Century Gothic" pitchFamily="34" charset="0"/>
                        </a:rPr>
                        <a:t>модификатор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dirty="0">
                          <a:latin typeface="Century Gothic" pitchFamily="34" charset="0"/>
                        </a:rPr>
                        <a:t>доступ </a:t>
                      </a:r>
                      <a:r>
                        <a:rPr lang="ru-RU" sz="2000" b="0" dirty="0" smtClean="0">
                          <a:latin typeface="Century Gothic" pitchFamily="34" charset="0"/>
                        </a:rPr>
                        <a:t>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Century Gothic" pitchFamily="34" charset="0"/>
                        </a:rPr>
                        <a:t>базовом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dirty="0">
                          <a:latin typeface="Century Gothic" pitchFamily="34" charset="0"/>
                        </a:rPr>
                        <a:t>доступ </a:t>
                      </a:r>
                      <a:r>
                        <a:rPr lang="ru-RU" sz="2000" b="0" dirty="0" smtClean="0">
                          <a:latin typeface="Century Gothic" pitchFamily="34" charset="0"/>
                        </a:rPr>
                        <a:t>в </a:t>
                      </a:r>
                      <a:r>
                        <a:rPr lang="ru-RU" sz="2000" b="1" dirty="0">
                          <a:latin typeface="Century Gothic" pitchFamily="34" charset="0"/>
                        </a:rPr>
                        <a:t>производном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8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public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public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protected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public</a:t>
                      </a:r>
                      <a:endParaRPr lang="be-BY" sz="200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protected</a:t>
                      </a:r>
                      <a:endParaRPr lang="be-BY" sz="200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private</a:t>
                      </a:r>
                      <a:endParaRPr lang="be-BY" sz="200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8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protected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public</a:t>
                      </a:r>
                      <a:endParaRPr lang="be-BY" sz="200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protected</a:t>
                      </a:r>
                      <a:endParaRPr lang="be-BY" sz="200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entury Gothic" pitchFamily="34" charset="0"/>
                        </a:rPr>
                        <a:t>private</a:t>
                      </a:r>
                      <a:endParaRPr lang="be-BY" sz="200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protected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protected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8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private</a:t>
                      </a:r>
                      <a:endParaRPr lang="be-BY" sz="2000" b="1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public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protected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private</a:t>
                      </a:r>
                      <a:endParaRPr lang="be-BY" sz="2000" dirty="0">
                        <a:latin typeface="Century Gothic" pitchFamily="34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00100" y="5143512"/>
            <a:ext cx="785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000" dirty="0" smtClean="0">
                <a:latin typeface="Century Gothic" pitchFamily="34" charset="0"/>
              </a:rPr>
              <a:t>Таким образом, очевидно, что в производных классах статус доступа может быть только </a:t>
            </a:r>
            <a:r>
              <a:rPr lang="ru-RU" sz="3000" dirty="0" smtClean="0">
                <a:solidFill>
                  <a:schemeClr val="tx2"/>
                </a:solidFill>
                <a:latin typeface="Century Gothic" pitchFamily="34" charset="0"/>
              </a:rPr>
              <a:t>ужесточен.</a:t>
            </a:r>
            <a:endParaRPr lang="be-BY" sz="30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3B24-A800-434C-9669-89F1FCC159C7}" type="datetime1">
              <a:rPr lang="be-BY" smtClean="0"/>
              <a:pPr/>
              <a:t>19.11.2012</a:t>
            </a:fld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26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28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l="30198" t="30273" r="47291" b="34570"/>
          <a:stretch>
            <a:fillRect/>
          </a:stretch>
        </p:blipFill>
        <p:spPr bwMode="auto">
          <a:xfrm>
            <a:off x="285720" y="214290"/>
            <a:ext cx="4714908" cy="413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 l="29685" t="32422" r="51098" b="47649"/>
          <a:stretch>
            <a:fillRect/>
          </a:stretch>
        </p:blipFill>
        <p:spPr bwMode="auto">
          <a:xfrm>
            <a:off x="4857752" y="4114805"/>
            <a:ext cx="4214842" cy="245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2071670" y="2855908"/>
            <a:ext cx="78581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643306" y="4143380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071670" y="2857496"/>
            <a:ext cx="78581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857752" y="5143512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4477" y="4786322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b.print2(), b.print3() – </a:t>
            </a:r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нельзя!!!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857752" y="5957848"/>
            <a:ext cx="1000132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5600658"/>
            <a:ext cx="583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d.show</a:t>
            </a:r>
            <a:r>
              <a:rPr lang="ru-RU" sz="2000" b="1" dirty="0" smtClean="0">
                <a:latin typeface="Century Gothic" pitchFamily="34" charset="0"/>
              </a:rPr>
              <a:t>2</a:t>
            </a:r>
            <a:r>
              <a:rPr lang="en-US" sz="2000" b="1" dirty="0" smtClean="0">
                <a:latin typeface="Century Gothic" pitchFamily="34" charset="0"/>
              </a:rPr>
              <a:t>()</a:t>
            </a:r>
            <a:r>
              <a:rPr lang="ru-RU" sz="2000" b="1" dirty="0" smtClean="0">
                <a:latin typeface="Century Gothic" pitchFamily="34" charset="0"/>
              </a:rPr>
              <a:t> , </a:t>
            </a:r>
            <a:r>
              <a:rPr lang="en-US" sz="2000" b="1" dirty="0" smtClean="0">
                <a:latin typeface="Century Gothic" pitchFamily="34" charset="0"/>
              </a:rPr>
              <a:t>d.print2(), d.print3()– </a:t>
            </a:r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нельзя!!!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>
            <a:off x="1857356" y="357166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1799" y="14285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Класс-родитель</a:t>
            </a:r>
            <a:endParaRPr lang="be-BY" sz="2000" b="1" dirty="0">
              <a:latin typeface="Century Gothic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>
            <a:off x="3660433" y="2643182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4876" y="242886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Класс-потомок</a:t>
            </a:r>
            <a:endParaRPr lang="be-BY" sz="20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42902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14.2 </a:t>
            </a:r>
            <a:r>
              <a:rPr lang="ru-RU" sz="4000" dirty="0" smtClean="0">
                <a:latin typeface="Century Gothic" pitchFamily="34" charset="0"/>
              </a:rPr>
              <a:t>Конструкторы, деструкторы и наследование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72BD-C1F2-46B0-9FF1-CEBD9A972C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2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85852" y="2643182"/>
            <a:ext cx="7478078" cy="12858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По умолчанию доступ к элементам класса - _______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FE87-A37C-4586-B6AC-FEF7D8BCB255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14.2 </a:t>
            </a:r>
            <a:r>
              <a:rPr lang="ru-RU" sz="4000" dirty="0" smtClean="0">
                <a:latin typeface="Century Gothic" pitchFamily="34" charset="0"/>
              </a:rPr>
              <a:t>Конструкторы, деструкторы и наследование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72BD-C1F2-46B0-9FF1-CEBD9A972C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85315"/>
            <a:ext cx="77153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Так как производный класс наследует элементы базового класса, то очевидно, что </a:t>
            </a:r>
            <a:r>
              <a:rPr lang="ru-RU" sz="2800" u="sng" dirty="0" smtClean="0">
                <a:latin typeface="Century Gothic" pitchFamily="34" charset="0"/>
              </a:rPr>
              <a:t>при создании</a:t>
            </a:r>
            <a:r>
              <a:rPr lang="ru-RU" sz="2800" dirty="0" smtClean="0">
                <a:latin typeface="Century Gothic" pitchFamily="34" charset="0"/>
              </a:rPr>
              <a:t> объекта производного класса </a:t>
            </a:r>
            <a:r>
              <a:rPr lang="ru-RU" sz="2800" u="sng" dirty="0" smtClean="0">
                <a:latin typeface="Century Gothic" pitchFamily="34" charset="0"/>
              </a:rPr>
              <a:t>должен быть вызван конструктор </a:t>
            </a:r>
            <a:r>
              <a:rPr lang="ru-RU" sz="2800" dirty="0" smtClean="0">
                <a:latin typeface="Century Gothic" pitchFamily="34" charset="0"/>
              </a:rPr>
              <a:t>базового класса.</a:t>
            </a:r>
          </a:p>
          <a:p>
            <a:pPr algn="just"/>
            <a:endParaRPr lang="be-BY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Деструкторы вызываются в последовательности, обратной вызовам конструкторов – сначала производный, затем базовый.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14.2 </a:t>
            </a:r>
            <a:r>
              <a:rPr lang="ru-RU" sz="4000" dirty="0" smtClean="0">
                <a:latin typeface="Century Gothic" pitchFamily="34" charset="0"/>
              </a:rPr>
              <a:t>Конструкторы, деструкторы и наследование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72BD-C1F2-46B0-9FF1-CEBD9A972C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2285984" y="2143116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Century Gothic" pitchFamily="34" charset="0"/>
              </a:rPr>
              <a:t>Вызов конструкторов: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728" y="2857496"/>
            <a:ext cx="17556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/>
            <a:r>
              <a:rPr lang="ru-RU" sz="3000" dirty="0" smtClean="0">
                <a:latin typeface="Century Gothic" pitchFamily="34" charset="0"/>
              </a:rPr>
              <a:t>Базовый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57818" y="2857496"/>
            <a:ext cx="28568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/>
            <a:r>
              <a:rPr lang="ru-RU" sz="3000" dirty="0" smtClean="0">
                <a:latin typeface="Century Gothic" pitchFamily="34" charset="0"/>
              </a:rPr>
              <a:t>Производный </a:t>
            </a:r>
            <a:endParaRPr lang="be-BY" sz="3000" dirty="0">
              <a:latin typeface="Century Gothic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86116" y="3143248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285984" y="4160886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Century Gothic" pitchFamily="34" charset="0"/>
              </a:rPr>
              <a:t>Вызов деструкторов: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8728" y="4875266"/>
            <a:ext cx="17556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/>
            <a:r>
              <a:rPr lang="ru-RU" sz="3000" dirty="0" smtClean="0">
                <a:latin typeface="Century Gothic" pitchFamily="34" charset="0"/>
              </a:rPr>
              <a:t>Базовый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57818" y="4875266"/>
            <a:ext cx="28568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/>
            <a:r>
              <a:rPr lang="ru-RU" sz="3000" dirty="0" smtClean="0">
                <a:latin typeface="Century Gothic" pitchFamily="34" charset="0"/>
              </a:rPr>
              <a:t>Производный </a:t>
            </a:r>
            <a:endParaRPr lang="be-BY" sz="3000" dirty="0">
              <a:latin typeface="Century Gothic" pitchFamily="34" charset="0"/>
            </a:endParaRPr>
          </a:p>
        </p:txBody>
      </p:sp>
      <p:cxnSp>
        <p:nvCxnSpPr>
          <p:cNvPr id="14" name="Прямая со стрелкой 13"/>
          <p:cNvCxnSpPr>
            <a:stCxn id="13" idx="1"/>
            <a:endCxn id="12" idx="3"/>
          </p:cNvCxnSpPr>
          <p:nvPr/>
        </p:nvCxnSpPr>
        <p:spPr>
          <a:xfrm rot="10800000">
            <a:off x="3184338" y="5152265"/>
            <a:ext cx="2173481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29685" t="54612" r="34078" b="34375"/>
          <a:stretch>
            <a:fillRect/>
          </a:stretch>
        </p:blipFill>
        <p:spPr bwMode="auto">
          <a:xfrm>
            <a:off x="214282" y="3786190"/>
            <a:ext cx="877948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 l="29685" t="37305" r="34078" b="45388"/>
          <a:stretch>
            <a:fillRect/>
          </a:stretch>
        </p:blipFill>
        <p:spPr bwMode="auto">
          <a:xfrm>
            <a:off x="214282" y="1428736"/>
            <a:ext cx="877948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>
            <a:off x="2017359" y="1571612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1802" y="1357298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Класс-родитель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3643314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Конструктор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8" y="4643446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Деструктор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10800000">
            <a:off x="357158" y="4429132"/>
            <a:ext cx="142876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l="29649" t="58855" r="28074" b="28711"/>
          <a:stretch>
            <a:fillRect/>
          </a:stretch>
        </p:blipFill>
        <p:spPr bwMode="auto">
          <a:xfrm>
            <a:off x="71407" y="3643314"/>
            <a:ext cx="907259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 l="29649" t="41016" r="28074" b="41145"/>
          <a:stretch>
            <a:fillRect/>
          </a:stretch>
        </p:blipFill>
        <p:spPr bwMode="auto">
          <a:xfrm>
            <a:off x="71407" y="1348033"/>
            <a:ext cx="9072594" cy="215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>
            <a:off x="3517557" y="1500174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1285860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Класс-наследник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388" y="3500438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Конструктор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388" y="4572008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Деструктор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10800000">
            <a:off x="214282" y="4213230"/>
            <a:ext cx="142876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 l="29685" t="50000" r="50549" b="34375"/>
          <a:stretch>
            <a:fillRect/>
          </a:stretch>
        </p:blipFill>
        <p:spPr bwMode="auto">
          <a:xfrm>
            <a:off x="71406" y="4214818"/>
            <a:ext cx="51435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 l="29649" t="59447" r="28074" b="29895"/>
          <a:stretch>
            <a:fillRect/>
          </a:stretch>
        </p:blipFill>
        <p:spPr bwMode="auto">
          <a:xfrm>
            <a:off x="71407" y="2357430"/>
            <a:ext cx="907259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35</a:t>
            </a:fld>
            <a:endParaRPr lang="be-BY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1000100" y="485776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/>
          <a:srcRect l="6076" t="17773" r="78889" b="68555"/>
          <a:stretch>
            <a:fillRect/>
          </a:stretch>
        </p:blipFill>
        <p:spPr bwMode="auto">
          <a:xfrm>
            <a:off x="5214942" y="4286256"/>
            <a:ext cx="363313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 l="29685" t="54612" r="34078" b="34375"/>
          <a:stretch>
            <a:fillRect/>
          </a:stretch>
        </p:blipFill>
        <p:spPr bwMode="auto">
          <a:xfrm>
            <a:off x="150234" y="500042"/>
            <a:ext cx="877948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643570" y="38568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24" y="421481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54292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24" y="457200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2.1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388" y="38568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2.1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388" y="221455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2.2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1024" y="5000636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2.2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100" y="585789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0892" y="521495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30003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0892" y="552922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135729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135729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0892" y="5814972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3.3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42902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14.3 </a:t>
            </a:r>
            <a:r>
              <a:rPr lang="ru-RU" sz="4000" dirty="0" smtClean="0">
                <a:latin typeface="Century Gothic" pitchFamily="34" charset="0"/>
              </a:rPr>
              <a:t>Множественное наследование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72BD-C1F2-46B0-9FF1-CEBD9A972C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214290"/>
            <a:ext cx="7835268" cy="71438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§</a:t>
            </a:r>
            <a:r>
              <a:rPr lang="ru-RU" sz="3000" dirty="0" smtClean="0">
                <a:latin typeface="Century Gothic" pitchFamily="34" charset="0"/>
              </a:rPr>
              <a:t>14.3 </a:t>
            </a:r>
            <a:r>
              <a:rPr lang="ru-RU" sz="3000" dirty="0" smtClean="0">
                <a:latin typeface="Century Gothic" pitchFamily="34" charset="0"/>
              </a:rPr>
              <a:t>Множественное наследование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000100" y="1428736"/>
            <a:ext cx="80010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0" u="none" strike="noStrike" cap="none" normalizeH="0" baseline="0" dirty="0" smtClean="0">
                <a:ln>
                  <a:noFill/>
                </a:ln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При одиночном наследовании базовым для производного класса служит </a:t>
            </a:r>
            <a:r>
              <a:rPr kumimoji="0" lang="ru-RU" sz="3000" b="0" i="0" u="sng" strike="noStrike" cap="none" normalizeH="0" baseline="0" dirty="0" smtClean="0">
                <a:ln>
                  <a:noFill/>
                </a:ln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один</a:t>
            </a:r>
            <a:r>
              <a:rPr kumimoji="0" lang="ru-RU" sz="3000" b="0" i="0" u="none" strike="noStrike" cap="none" normalizeH="0" baseline="0" dirty="0" smtClean="0">
                <a:ln>
                  <a:noFill/>
                </a:ln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 класс. При множественном создание производного класса основано на использовании </a:t>
            </a:r>
            <a:r>
              <a:rPr kumimoji="0" lang="ru-RU" sz="3000" b="0" i="0" u="sng" strike="noStrike" cap="none" normalizeH="0" baseline="0" dirty="0" smtClean="0">
                <a:ln>
                  <a:noFill/>
                </a:ln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нескольких</a:t>
            </a:r>
            <a:r>
              <a:rPr kumimoji="0" lang="ru-RU" sz="3000" b="0" i="0" u="none" strike="noStrike" cap="none" normalizeH="0" baseline="0" dirty="0" smtClean="0">
                <a:ln>
                  <a:noFill/>
                </a:ln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 базовых классов. </a:t>
            </a:r>
            <a:endParaRPr kumimoji="0" lang="be-BY" sz="3000" b="0" i="0" u="none" strike="noStrike" cap="none" normalizeH="0" baseline="0" dirty="0" smtClean="0">
              <a:ln>
                <a:noFill/>
              </a:ln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5650072"/>
            <a:ext cx="3214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class Father</a:t>
            </a:r>
            <a:endParaRPr lang="ru-RU" sz="4000" dirty="0" smtClean="0">
              <a:latin typeface="Century Gothic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500694" y="5650072"/>
            <a:ext cx="36252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class Mother</a:t>
            </a:r>
            <a:endParaRPr lang="be-BY" sz="40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2428860" y="5072074"/>
            <a:ext cx="1714512" cy="64294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>
            <a:off x="4857752" y="5072074"/>
            <a:ext cx="1714512" cy="64294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500430" y="4214818"/>
            <a:ext cx="28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class Son</a:t>
            </a:r>
            <a:endParaRPr lang="ru-RU" sz="40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ru-RU" sz="40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Синтаксис объявления:</a:t>
            </a:r>
            <a:endParaRPr lang="be-BY" sz="4000" dirty="0" smtClean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000100" y="1357298"/>
            <a:ext cx="800105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class </a:t>
            </a:r>
            <a:r>
              <a:rPr lang="ru-RU" sz="2800" dirty="0" err="1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Имя_производного_класса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: модификатор Имя_базового_класса1, … , модификатор </a:t>
            </a:r>
            <a:r>
              <a:rPr lang="ru-RU" sz="2800" dirty="0" err="1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Имя_базового_класса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N</a:t>
            </a:r>
            <a:endParaRPr lang="be-BY" sz="2800" dirty="0" smtClean="0">
              <a:solidFill>
                <a:schemeClr val="tx2"/>
              </a:solidFill>
              <a:latin typeface="Century Gothic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{</a:t>
            </a:r>
            <a:endParaRPr lang="be-BY" sz="2800" dirty="0" smtClean="0">
              <a:solidFill>
                <a:schemeClr val="tx2"/>
              </a:solidFill>
              <a:latin typeface="Century Gothic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ru-RU" sz="2800" dirty="0" err="1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компоненты_класса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be-BY" sz="2800" dirty="0" smtClean="0">
              <a:solidFill>
                <a:schemeClr val="tx2"/>
              </a:solidFill>
              <a:latin typeface="Century Gothic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}</a:t>
            </a:r>
            <a:endParaRPr lang="be-BY" sz="2800" dirty="0" smtClean="0">
              <a:solidFill>
                <a:schemeClr val="tx2"/>
              </a:solidFill>
              <a:latin typeface="Century Gothic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entury Gothic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При этом множественное наследование используется при отношении классов </a:t>
            </a:r>
            <a:r>
              <a:rPr lang="en-US" sz="2800" b="1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is</a:t>
            </a:r>
            <a:r>
              <a:rPr lang="ru-RU" sz="2800" b="1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en-US" sz="2800" b="1" dirty="0" smtClean="0">
                <a:solidFill>
                  <a:schemeClr val="tx2"/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en-US" sz="28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– класс С является классом А </a:t>
            </a:r>
            <a:endParaRPr lang="ru-RU" sz="2800" dirty="0" smtClean="0">
              <a:latin typeface="Century Gothic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8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класс С является классом В. </a:t>
            </a:r>
            <a:endParaRPr lang="ru-RU" sz="2800" dirty="0" smtClean="0"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 l="30131" t="39062" r="51683" b="29688"/>
          <a:stretch>
            <a:fillRect/>
          </a:stretch>
        </p:blipFill>
        <p:spPr bwMode="auto">
          <a:xfrm>
            <a:off x="1035819" y="1361500"/>
            <a:ext cx="5393569" cy="521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835268" cy="71438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Например: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715008" y="285728"/>
            <a:ext cx="321471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600" dirty="0" smtClean="0">
                <a:latin typeface="Century Gothic" pitchFamily="34" charset="0"/>
                <a:cs typeface="Arial" pitchFamily="34" charset="0"/>
              </a:rPr>
              <a:t>Видимость полей в классе </a:t>
            </a:r>
            <a:r>
              <a:rPr lang="en-US" sz="2600" dirty="0" smtClean="0">
                <a:latin typeface="Century Gothic" pitchFamily="34" charset="0"/>
                <a:cs typeface="Arial" pitchFamily="34" charset="0"/>
              </a:rPr>
              <a:t>C: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00" dirty="0" smtClean="0">
              <a:latin typeface="Century Gothic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err="1" smtClean="0">
                <a:latin typeface="Century Gothic" pitchFamily="34" charset="0"/>
                <a:cs typeface="Arial" pitchFamily="34" charset="0"/>
              </a:rPr>
              <a:t>i</a:t>
            </a:r>
            <a:r>
              <a:rPr lang="en-US" sz="2600" dirty="0" smtClean="0">
                <a:latin typeface="Century Gothic" pitchFamily="34" charset="0"/>
                <a:cs typeface="Arial" pitchFamily="34" charset="0"/>
              </a:rPr>
              <a:t> - public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err="1" smtClean="0">
                <a:latin typeface="Century Gothic" pitchFamily="34" charset="0"/>
                <a:cs typeface="Arial" pitchFamily="34" charset="0"/>
              </a:rPr>
              <a:t>ch</a:t>
            </a:r>
            <a:r>
              <a:rPr lang="en-US" sz="2600" dirty="0" smtClean="0">
                <a:latin typeface="Century Gothic" pitchFamily="34" charset="0"/>
                <a:cs typeface="Arial" pitchFamily="34" charset="0"/>
              </a:rPr>
              <a:t> – protected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latin typeface="Century Gothic" pitchFamily="34" charset="0"/>
                <a:cs typeface="Arial" pitchFamily="34" charset="0"/>
              </a:rPr>
              <a:t>d – private</a:t>
            </a:r>
            <a:endParaRPr lang="ru-RU" sz="2600" dirty="0" smtClean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04498" y="4286256"/>
            <a:ext cx="3214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A</a:t>
            </a:r>
            <a:endParaRPr lang="ru-RU" sz="2000" b="1" dirty="0" smtClean="0">
              <a:latin typeface="Century Gothic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33390" y="4286256"/>
            <a:ext cx="3625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B</a:t>
            </a:r>
            <a:endParaRPr lang="be-BY" sz="2000" b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947440" y="4000504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>
            <a:off x="7143768" y="4000504"/>
            <a:ext cx="642942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376068" y="3571876"/>
            <a:ext cx="285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C</a:t>
            </a:r>
            <a:endParaRPr lang="ru-RU" sz="2000" b="1" dirty="0" smtClean="0">
              <a:latin typeface="Century Gothic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86380" y="3786190"/>
            <a:ext cx="321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(public)</a:t>
            </a:r>
            <a:endParaRPr lang="ru-RU" dirty="0" smtClean="0">
              <a:latin typeface="Century Gothic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29552" y="3786190"/>
            <a:ext cx="321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(protected)</a:t>
            </a:r>
            <a:endParaRPr lang="ru-RU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3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2143116"/>
            <a:ext cx="7478078" cy="64294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В чем ошибка?</a:t>
            </a:r>
            <a:endParaRPr lang="be-BY" sz="4000" dirty="0">
              <a:latin typeface="Century Gothic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14247" t="34375" r="61913" b="50976"/>
          <a:stretch>
            <a:fillRect/>
          </a:stretch>
        </p:blipFill>
        <p:spPr bwMode="auto">
          <a:xfrm>
            <a:off x="1285851" y="2928934"/>
            <a:ext cx="785814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BBE0-C4D2-4BA3-814C-7E4F985D94D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l="30198" t="37109" r="56625" b="29687"/>
          <a:stretch>
            <a:fillRect/>
          </a:stretch>
        </p:blipFill>
        <p:spPr bwMode="auto">
          <a:xfrm>
            <a:off x="1000100" y="1071546"/>
            <a:ext cx="3714776" cy="52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71414"/>
            <a:ext cx="7835268" cy="71438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Century Gothic" pitchFamily="34" charset="0"/>
              </a:rPr>
              <a:t>Иерархия классов: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4286248" y="941374"/>
            <a:ext cx="48577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Century Gothic" pitchFamily="34" charset="0"/>
                <a:cs typeface="Arial" pitchFamily="34" charset="0"/>
              </a:rPr>
              <a:t>Видимость полей в классе 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B: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entury Gothic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 - public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entury Gothic" pitchFamily="34" charset="0"/>
                <a:cs typeface="Arial" pitchFamily="34" charset="0"/>
              </a:rPr>
              <a:t>ch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 – protected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29388" y="6143644"/>
            <a:ext cx="3214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A</a:t>
            </a:r>
            <a:endParaRPr lang="ru-RU" sz="2000" b="1" dirty="0" smtClean="0">
              <a:latin typeface="Century Gothic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29388" y="5072074"/>
            <a:ext cx="3625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B</a:t>
            </a:r>
            <a:endParaRPr lang="be-BY" sz="2000" b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 flipH="1" flipV="1">
            <a:off x="6535751" y="5822173"/>
            <a:ext cx="64294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 flipH="1" flipV="1">
            <a:off x="6535751" y="4679165"/>
            <a:ext cx="64294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500826" y="3929066"/>
            <a:ext cx="285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class </a:t>
            </a:r>
            <a:r>
              <a:rPr lang="en-US" sz="2000" b="1" dirty="0" smtClean="0">
                <a:latin typeface="Century Gothic" pitchFamily="34" charset="0"/>
              </a:rPr>
              <a:t>C</a:t>
            </a:r>
            <a:endParaRPr lang="ru-RU" sz="2000" b="1" dirty="0" smtClean="0">
              <a:latin typeface="Century Gothic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86446" y="4429132"/>
            <a:ext cx="321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(public)</a:t>
            </a:r>
            <a:endParaRPr lang="ru-RU" dirty="0" smtClean="0">
              <a:latin typeface="Century Gothic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86478" y="5643578"/>
            <a:ext cx="3214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(public)</a:t>
            </a:r>
            <a:endParaRPr lang="ru-RU" dirty="0" smtClean="0">
              <a:latin typeface="Century Gothic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86248" y="2285992"/>
            <a:ext cx="4857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Century Gothic" pitchFamily="34" charset="0"/>
                <a:cs typeface="Arial" pitchFamily="34" charset="0"/>
              </a:rPr>
              <a:t>Видимость полей в классе 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C: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entury Gothic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 - public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Century Gothic" pitchFamily="34" charset="0"/>
                <a:cs typeface="Arial" pitchFamily="34" charset="0"/>
              </a:rPr>
              <a:t>ch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 – protected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d -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30198" t="37109" r="43997" b="27734"/>
          <a:stretch>
            <a:fillRect/>
          </a:stretch>
        </p:blipFill>
        <p:spPr bwMode="auto">
          <a:xfrm>
            <a:off x="357158" y="571480"/>
            <a:ext cx="7286676" cy="558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>
            <a:off x="2374549" y="3500438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3286124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  // Класс-родитель (символы)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8085" y="2243072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</a:t>
            </a:r>
            <a:r>
              <a:rPr lang="ru-RU" sz="2000" b="1" dirty="0" err="1" smtClean="0">
                <a:solidFill>
                  <a:srgbClr val="FF0000"/>
                </a:solidFill>
                <a:latin typeface="Century Gothic" pitchFamily="34" charset="0"/>
              </a:rPr>
              <a:t>К-р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5206" y="5072074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</a:t>
            </a:r>
            <a:r>
              <a:rPr lang="ru-RU" sz="2000" b="1" dirty="0" err="1" smtClean="0">
                <a:solidFill>
                  <a:srgbClr val="FF0000"/>
                </a:solidFill>
                <a:latin typeface="Century Gothic" pitchFamily="34" charset="0"/>
              </a:rPr>
              <a:t>К-р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10800000">
            <a:off x="2231673" y="714356"/>
            <a:ext cx="10715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4678" y="500042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  // Класс-родитель (целые)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29649" t="61178" r="36310" b="34286"/>
          <a:stretch>
            <a:fillRect/>
          </a:stretch>
        </p:blipFill>
        <p:spPr bwMode="auto">
          <a:xfrm>
            <a:off x="348228" y="3929066"/>
            <a:ext cx="858149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 l="29649" t="41016" r="36310" b="38822"/>
          <a:stretch>
            <a:fillRect/>
          </a:stretch>
        </p:blipFill>
        <p:spPr bwMode="auto">
          <a:xfrm>
            <a:off x="348228" y="1071546"/>
            <a:ext cx="85814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24" name="TextBox 23"/>
          <p:cNvSpPr txBox="1"/>
          <p:nvPr/>
        </p:nvSpPr>
        <p:spPr>
          <a:xfrm>
            <a:off x="6429388" y="2600262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Конструктор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642918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  // Класс-наследник (дробные)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4286256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базовые </a:t>
            </a:r>
            <a:r>
              <a:rPr lang="ru-RU" sz="2000" b="1" dirty="0" err="1" smtClean="0">
                <a:solidFill>
                  <a:srgbClr val="FF0000"/>
                </a:solidFill>
                <a:latin typeface="Century Gothic" pitchFamily="34" charset="0"/>
              </a:rPr>
              <a:t>к-ры</a:t>
            </a:r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 с параметрами (!) </a:t>
            </a:r>
            <a:r>
              <a:rPr lang="ru-RU" sz="2000" b="1" u="sng" dirty="0" smtClean="0">
                <a:solidFill>
                  <a:srgbClr val="FF0000"/>
                </a:solidFill>
                <a:latin typeface="Century Gothic" pitchFamily="34" charset="0"/>
              </a:rPr>
              <a:t>явно</a:t>
            </a:r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 (!) 					     указываются (!)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10800000">
            <a:off x="500034" y="4286256"/>
            <a:ext cx="8358246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5150006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работаем только с дробным числом, т.к. символ и целое заполнятся автоматически при вызове базовых конструкторов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 l="29649" t="67730" r="36310" b="27734"/>
          <a:stretch>
            <a:fillRect/>
          </a:stretch>
        </p:blipFill>
        <p:spPr bwMode="auto">
          <a:xfrm>
            <a:off x="348228" y="5857892"/>
            <a:ext cx="858149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 l="30198" t="50781" r="48938" b="27734"/>
          <a:stretch>
            <a:fillRect/>
          </a:stretch>
        </p:blipFill>
        <p:spPr bwMode="auto">
          <a:xfrm>
            <a:off x="357157" y="357166"/>
            <a:ext cx="579946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1B0C-0345-4E95-B755-7982C8724D63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24" name="TextBox 23"/>
          <p:cNvSpPr txBox="1"/>
          <p:nvPr/>
        </p:nvSpPr>
        <p:spPr>
          <a:xfrm>
            <a:off x="6158573" y="857232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конструктор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 l="47255" t="38594" r="48353" b="53906"/>
          <a:stretch>
            <a:fillRect/>
          </a:stretch>
        </p:blipFill>
        <p:spPr bwMode="auto">
          <a:xfrm>
            <a:off x="1071538" y="3857628"/>
            <a:ext cx="17859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42910" y="385762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5852" y="128586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421481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5852" y="164305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457200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4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5852" y="200024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4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10" y="492919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5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235743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5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5852" y="92867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 l="39452" t="47843" r="44858" b="50010"/>
          <a:stretch>
            <a:fillRect/>
          </a:stretch>
        </p:blipFill>
        <p:spPr bwMode="auto">
          <a:xfrm>
            <a:off x="3000364" y="3857628"/>
            <a:ext cx="46434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 l="39452" t="65734" r="44858" b="32119"/>
          <a:stretch>
            <a:fillRect/>
          </a:stretch>
        </p:blipFill>
        <p:spPr bwMode="auto">
          <a:xfrm>
            <a:off x="3000364" y="4214818"/>
            <a:ext cx="46434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/>
          <a:srcRect l="30198" t="54688" r="46742" b="38476"/>
          <a:stretch>
            <a:fillRect/>
          </a:stretch>
        </p:blipFill>
        <p:spPr bwMode="auto">
          <a:xfrm>
            <a:off x="3000364" y="4857760"/>
            <a:ext cx="600079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7429520" y="385762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1.1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9520" y="424333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1.2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5682" y="5100592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1.3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3636" y="12144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метод предка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1643050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метод предка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3636" y="2071678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метод наследника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1909" y="2528824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печать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rot="10800000">
            <a:off x="3571868" y="1643050"/>
            <a:ext cx="71438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10800000">
            <a:off x="3571868" y="2000240"/>
            <a:ext cx="71438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42902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14.4 </a:t>
            </a:r>
            <a:r>
              <a:rPr lang="ru-RU" sz="4000" dirty="0" smtClean="0">
                <a:latin typeface="Century Gothic" pitchFamily="34" charset="0"/>
              </a:rPr>
              <a:t>Основы перегрузки функций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72BD-C1F2-46B0-9FF1-CEBD9A972C3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642918"/>
            <a:ext cx="778674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Технология наследования в ООП позволяет переопределять функции в классах-наследниках.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Описанная в классе-родителе функция может быть </a:t>
            </a:r>
            <a:r>
              <a:rPr lang="ru-RU" sz="2800" b="1" dirty="0" smtClean="0">
                <a:latin typeface="Century Gothic" pitchFamily="34" charset="0"/>
              </a:rPr>
              <a:t>переопределена</a:t>
            </a:r>
            <a:r>
              <a:rPr lang="ru-RU" sz="2800" dirty="0" smtClean="0">
                <a:latin typeface="Century Gothic" pitchFamily="34" charset="0"/>
              </a:rPr>
              <a:t> (описана с тем же именем, но другим кодом) в классе-наследнике.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Эта возможность называется </a:t>
            </a:r>
            <a:r>
              <a:rPr lang="ru-RU" sz="2800" b="1" dirty="0" smtClean="0">
                <a:latin typeface="Century Gothic" pitchFamily="34" charset="0"/>
              </a:rPr>
              <a:t>полиморфизмом</a:t>
            </a:r>
            <a:r>
              <a:rPr lang="ru-RU" sz="2800" dirty="0" smtClean="0">
                <a:latin typeface="Century Gothic" pitchFamily="34" charset="0"/>
              </a:rPr>
              <a:t> и делает программу менее громоздкой и более выразительной.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2"/>
          <a:srcRect l="30234" t="37305" r="29685" b="45307"/>
          <a:stretch>
            <a:fillRect/>
          </a:stretch>
        </p:blipFill>
        <p:spPr bwMode="auto">
          <a:xfrm>
            <a:off x="214282" y="142852"/>
            <a:ext cx="87868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 l="30234" t="54693" r="29685" b="29658"/>
          <a:stretch>
            <a:fillRect/>
          </a:stretch>
        </p:blipFill>
        <p:spPr bwMode="auto">
          <a:xfrm>
            <a:off x="214282" y="2285992"/>
            <a:ext cx="878684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30234" t="70341" r="29685" b="9961"/>
          <a:stretch>
            <a:fillRect/>
          </a:stretch>
        </p:blipFill>
        <p:spPr bwMode="auto">
          <a:xfrm>
            <a:off x="214282" y="4214818"/>
            <a:ext cx="8786842" cy="242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6000" dirty="0" smtClean="0">
                <a:latin typeface="Century Gothic" pitchFamily="34" charset="0"/>
              </a:rPr>
              <a:t>Условие:</a:t>
            </a:r>
            <a:endParaRPr lang="be-BY" sz="6000" dirty="0">
              <a:latin typeface="Century Gothic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582340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Century Gothic" pitchFamily="34" charset="0"/>
              </a:rPr>
              <a:t>Написать программу, реализующую работу с </a:t>
            </a:r>
            <a:r>
              <a:rPr lang="ru-RU" sz="2400" u="sng" dirty="0" smtClean="0">
                <a:latin typeface="Century Gothic" pitchFamily="34" charset="0"/>
              </a:rPr>
              <a:t>двумя</a:t>
            </a:r>
            <a:r>
              <a:rPr lang="ru-RU" sz="2400" dirty="0" smtClean="0">
                <a:latin typeface="Century Gothic" pitchFamily="34" charset="0"/>
              </a:rPr>
              <a:t> классами.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классе </a:t>
            </a:r>
            <a:r>
              <a:rPr lang="ru-RU" sz="2400" b="1" dirty="0" err="1" smtClean="0">
                <a:latin typeface="Century Gothic" pitchFamily="34" charset="0"/>
              </a:rPr>
              <a:t>Father</a:t>
            </a:r>
            <a:r>
              <a:rPr lang="ru-RU" sz="2400" dirty="0" smtClean="0">
                <a:latin typeface="Century Gothic" pitchFamily="34" charset="0"/>
              </a:rPr>
              <a:t> описать открытое целочисленное поле </a:t>
            </a:r>
            <a:r>
              <a:rPr lang="ru-RU" sz="2400" dirty="0" err="1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 и функцию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, выводящую на экран корень кубический из </a:t>
            </a:r>
            <a:r>
              <a:rPr lang="en-US" sz="2400" dirty="0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классе-наследнике </a:t>
            </a:r>
            <a:r>
              <a:rPr lang="ru-RU" sz="2400" b="1" dirty="0" err="1" smtClean="0">
                <a:latin typeface="Century Gothic" pitchFamily="34" charset="0"/>
              </a:rPr>
              <a:t>Son</a:t>
            </a:r>
            <a:r>
              <a:rPr lang="ru-RU" sz="2400" dirty="0" smtClean="0">
                <a:latin typeface="Century Gothic" pitchFamily="34" charset="0"/>
              </a:rPr>
              <a:t> описать открытое целочисленное поле </a:t>
            </a:r>
            <a:r>
              <a:rPr lang="ru-RU" sz="2400" dirty="0" err="1" smtClean="0">
                <a:latin typeface="Century Gothic" pitchFamily="34" charset="0"/>
              </a:rPr>
              <a:t>b</a:t>
            </a:r>
            <a:r>
              <a:rPr lang="ru-RU" sz="2400" dirty="0" smtClean="0">
                <a:latin typeface="Century Gothic" pitchFamily="34" charset="0"/>
              </a:rPr>
              <a:t> и </a:t>
            </a:r>
            <a:r>
              <a:rPr lang="ru-RU" sz="2400" b="1" dirty="0" smtClean="0">
                <a:latin typeface="Century Gothic" pitchFamily="34" charset="0"/>
              </a:rPr>
              <a:t>переопределить</a:t>
            </a:r>
            <a:r>
              <a:rPr lang="ru-RU" sz="2400" dirty="0" smtClean="0">
                <a:latin typeface="Century Gothic" pitchFamily="34" charset="0"/>
              </a:rPr>
              <a:t> функцию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, выводящую сумму чисел </a:t>
            </a:r>
            <a:r>
              <a:rPr lang="ru-RU" sz="2400" dirty="0" err="1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 и </a:t>
            </a:r>
            <a:r>
              <a:rPr lang="ru-RU" sz="2400" dirty="0" err="1" smtClean="0">
                <a:latin typeface="Century Gothic" pitchFamily="34" charset="0"/>
              </a:rPr>
              <a:t>b</a:t>
            </a:r>
            <a:r>
              <a:rPr lang="ru-RU" sz="2400" dirty="0" smtClean="0">
                <a:latin typeface="Century Gothic" pitchFamily="34" charset="0"/>
              </a:rPr>
              <a:t> на экран.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главной программе описать экземпляр класса </a:t>
            </a:r>
            <a:r>
              <a:rPr lang="ru-RU" sz="2400" dirty="0" err="1" smtClean="0">
                <a:latin typeface="Century Gothic" pitchFamily="34" charset="0"/>
              </a:rPr>
              <a:t>Son</a:t>
            </a:r>
            <a:r>
              <a:rPr lang="ru-RU" sz="2400" dirty="0" smtClean="0">
                <a:latin typeface="Century Gothic" pitchFamily="34" charset="0"/>
              </a:rPr>
              <a:t>, для которого вызвать </a:t>
            </a:r>
            <a:r>
              <a:rPr lang="ru-RU" sz="2400" u="sng" dirty="0" smtClean="0">
                <a:latin typeface="Century Gothic" pitchFamily="34" charset="0"/>
              </a:rPr>
              <a:t>обе</a:t>
            </a:r>
            <a:r>
              <a:rPr lang="ru-RU" sz="2400" dirty="0" smtClean="0">
                <a:latin typeface="Century Gothic" pitchFamily="34" charset="0"/>
              </a:rPr>
              <a:t> функции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.</a:t>
            </a:r>
            <a:endParaRPr lang="be-BY" sz="24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49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4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857364"/>
            <a:ext cx="7478078" cy="278608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714488"/>
            <a:ext cx="7478078" cy="31432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Century Gothic" pitchFamily="34" charset="0"/>
                <a:ea typeface="+mj-ea"/>
                <a:cs typeface="+mj-cs"/>
              </a:rPr>
              <a:t>Перечислите типы данных, которые могут быть типами возвращаемого значения для конструкторов.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5F56-4B78-4800-8D14-5AE7C16C8E1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5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428736"/>
            <a:ext cx="7478078" cy="328614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Century Gothic" pitchFamily="34" charset="0"/>
                <a:ea typeface="+mj-ea"/>
                <a:cs typeface="+mj-cs"/>
              </a:rPr>
              <a:t>Сколько конструкторов и деструкторов может содержать в себе класс?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Century Gothic" pitchFamily="34" charset="0"/>
                <a:ea typeface="+mj-ea"/>
                <a:cs typeface="+mj-cs"/>
              </a:rPr>
              <a:t>(к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Century Gothic" pitchFamily="34" charset="0"/>
                <a:ea typeface="+mj-ea"/>
                <a:cs typeface="+mj-cs"/>
              </a:rPr>
              <a:t> - ____; </a:t>
            </a:r>
            <a:r>
              <a:rPr kumimoji="0" lang="ru-RU" sz="4000" b="0" i="0" u="none" strike="noStrike" kern="1200" cap="none" spc="0" normalizeH="0" noProof="0" dirty="0" err="1" smtClean="0">
                <a:ln>
                  <a:noFill/>
                </a:ln>
                <a:uLnTx/>
                <a:uFillTx/>
                <a:latin typeface="Century Gothic" pitchFamily="34" charset="0"/>
                <a:ea typeface="+mj-ea"/>
                <a:cs typeface="+mj-cs"/>
              </a:rPr>
              <a:t>д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Century Gothic" pitchFamily="34" charset="0"/>
                <a:ea typeface="+mj-ea"/>
                <a:cs typeface="+mj-cs"/>
              </a:rPr>
              <a:t> - ____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Century Gothic" pitchFamily="34" charset="0"/>
                <a:ea typeface="+mj-ea"/>
                <a:cs typeface="+mj-cs"/>
              </a:rPr>
              <a:t>).</a:t>
            </a:r>
            <a:endParaRPr kumimoji="0" lang="be-BY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9EE7-C9A8-4059-BF9D-7FE6D7C2EABC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6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37326" y="1714488"/>
            <a:ext cx="7478078" cy="485778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Из ниже перечисленных основных свойств конструктора выделите </a:t>
            </a:r>
            <a:r>
              <a:rPr lang="ru-RU" sz="3000" dirty="0" smtClean="0">
                <a:solidFill>
                  <a:srgbClr val="FF0000"/>
                </a:solidFill>
                <a:latin typeface="Century Gothic" pitchFamily="34" charset="0"/>
              </a:rPr>
              <a:t>неправильные</a:t>
            </a:r>
            <a:r>
              <a:rPr lang="ru-RU" sz="3000" dirty="0" smtClean="0">
                <a:latin typeface="Century Gothic" pitchFamily="34" charset="0"/>
              </a:rPr>
              <a:t>:</a:t>
            </a:r>
            <a:endParaRPr lang="be-BY" sz="3000" dirty="0" smtClean="0">
              <a:latin typeface="Century Gothic" pitchFamily="34" charset="0"/>
            </a:endParaRPr>
          </a:p>
          <a:p>
            <a:r>
              <a:rPr lang="ru-RU" sz="3000" dirty="0" smtClean="0">
                <a:latin typeface="Century Gothic" pitchFamily="34" charset="0"/>
              </a:rPr>
              <a:t>а) конструкторы не перегружаются;</a:t>
            </a:r>
            <a:endParaRPr lang="be-BY" sz="3000" dirty="0" smtClean="0">
              <a:latin typeface="Century Gothic" pitchFamily="34" charset="0"/>
            </a:endParaRPr>
          </a:p>
          <a:p>
            <a:pPr marL="536575" indent="-536575"/>
            <a:r>
              <a:rPr lang="ru-RU" sz="3000" dirty="0" smtClean="0">
                <a:latin typeface="Century Gothic" pitchFamily="34" charset="0"/>
              </a:rPr>
              <a:t>б) конструкторы можно не описывать;</a:t>
            </a:r>
            <a:endParaRPr lang="be-BY" sz="3000" dirty="0" smtClean="0">
              <a:latin typeface="Century Gothic" pitchFamily="34" charset="0"/>
            </a:endParaRPr>
          </a:p>
          <a:p>
            <a:pPr marL="363538" indent="-363538"/>
            <a:r>
              <a:rPr lang="ru-RU" sz="3000" dirty="0" smtClean="0">
                <a:latin typeface="Century Gothic" pitchFamily="34" charset="0"/>
              </a:rPr>
              <a:t>в) конструктор может иметь любое   имя;</a:t>
            </a:r>
            <a:endParaRPr lang="be-BY" sz="3000" dirty="0" smtClean="0">
              <a:latin typeface="Century Gothic" pitchFamily="34" charset="0"/>
            </a:endParaRPr>
          </a:p>
          <a:p>
            <a:pPr marL="363538" indent="-363538"/>
            <a:r>
              <a:rPr lang="ru-RU" sz="3000" dirty="0" smtClean="0">
                <a:latin typeface="Century Gothic" pitchFamily="34" charset="0"/>
              </a:rPr>
              <a:t>г) конструктор не может быть вызван явно;</a:t>
            </a:r>
          </a:p>
          <a:p>
            <a:pPr marL="363538" indent="-363538"/>
            <a:r>
              <a:rPr lang="ru-RU" sz="3000" dirty="0" err="1" smtClean="0">
                <a:latin typeface="Century Gothic" pitchFamily="34" charset="0"/>
              </a:rPr>
              <a:t>д</a:t>
            </a:r>
            <a:r>
              <a:rPr lang="ru-RU" sz="3000" dirty="0" smtClean="0">
                <a:latin typeface="Century Gothic" pitchFamily="34" charset="0"/>
              </a:rPr>
              <a:t>) конструктор можно объявить с модификатором </a:t>
            </a:r>
            <a:r>
              <a:rPr lang="en-US" sz="3000" dirty="0" smtClean="0">
                <a:latin typeface="Century Gothic" pitchFamily="34" charset="0"/>
              </a:rPr>
              <a:t>private</a:t>
            </a:r>
            <a:r>
              <a:rPr lang="ru-RU" sz="3000" dirty="0" smtClean="0">
                <a:latin typeface="Century Gothic" pitchFamily="34" charset="0"/>
              </a:rPr>
              <a:t>.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39BB-D93F-479A-B4A8-C2809E06C78E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7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214422"/>
            <a:ext cx="7763830" cy="92869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r>
              <a:rPr lang="ru-RU" sz="3000" dirty="0" smtClean="0">
                <a:latin typeface="Century Gothic" pitchFamily="34" charset="0"/>
              </a:rPr>
              <a:t>Какие из перечисленных в классе полей и методов доступны в</a:t>
            </a:r>
            <a:r>
              <a:rPr lang="en-US" sz="3000" dirty="0" smtClean="0">
                <a:latin typeface="Century Gothic" pitchFamily="34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Century Gothic" pitchFamily="34" charset="0"/>
              </a:rPr>
              <a:t>int</a:t>
            </a:r>
            <a:r>
              <a:rPr lang="en-US" sz="3000" dirty="0" smtClean="0">
                <a:solidFill>
                  <a:schemeClr val="tx2"/>
                </a:solidFill>
                <a:latin typeface="Century Gothic" pitchFamily="34" charset="0"/>
              </a:rPr>
              <a:t> main()</a:t>
            </a:r>
            <a:r>
              <a:rPr lang="en-US" sz="3000" dirty="0" smtClean="0">
                <a:latin typeface="Century Gothic" pitchFamily="34" charset="0"/>
              </a:rPr>
              <a:t>?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8E65-0759-4649-BB8A-0113EDEDD0E2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0198" t="37109" r="56625" b="34570"/>
          <a:stretch>
            <a:fillRect/>
          </a:stretch>
        </p:blipFill>
        <p:spPr bwMode="auto">
          <a:xfrm>
            <a:off x="2500298" y="2357430"/>
            <a:ext cx="3500462" cy="422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8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428736"/>
            <a:ext cx="7478078" cy="428628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algn="just"/>
            <a:r>
              <a:rPr lang="ru-RU" sz="3000" dirty="0" smtClean="0">
                <a:latin typeface="Century Gothic" pitchFamily="34" charset="0"/>
              </a:rPr>
              <a:t>Описание любого метода класса может находится внутри или вне класса. 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В первом случае метод считается встроенным.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Для использования второго способа используется оператор разрешения области видимости. </a:t>
            </a:r>
          </a:p>
          <a:p>
            <a:pPr algn="just"/>
            <a:r>
              <a:rPr lang="ru-RU" sz="3000" dirty="0" smtClean="0">
                <a:latin typeface="Century Gothic" pitchFamily="34" charset="0"/>
              </a:rPr>
              <a:t>Запишите его синтаксис.</a:t>
            </a:r>
            <a:endParaRPr lang="be-BY" sz="30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1937-BD5D-4480-A358-8BBF6D06C77C}" type="datetime1">
              <a:rPr lang="be-BY" smtClean="0"/>
              <a:pPr/>
              <a:t>19.11.2012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9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754</TotalTime>
  <Words>1221</Words>
  <Application>Microsoft Office PowerPoint</Application>
  <PresentationFormat>Экран (4:3)</PresentationFormat>
  <Paragraphs>385</Paragraphs>
  <Slides>49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Солнцестояние</vt:lpstr>
      <vt:lpstr>Раздел 2. Объектный подход к разработке ПО</vt:lpstr>
      <vt:lpstr>Вопрос 1</vt:lpstr>
      <vt:lpstr>Вопрос 2</vt:lpstr>
      <vt:lpstr>Вопрос 3</vt:lpstr>
      <vt:lpstr>Вопрос 4</vt:lpstr>
      <vt:lpstr>Вопрос 5</vt:lpstr>
      <vt:lpstr>Вопрос 6</vt:lpstr>
      <vt:lpstr>Вопрос 7</vt:lpstr>
      <vt:lpstr>Вопрос 8</vt:lpstr>
      <vt:lpstr>Вопрос 9</vt:lpstr>
      <vt:lpstr>Вопрос 10</vt:lpstr>
      <vt:lpstr>Итоги</vt:lpstr>
      <vt:lpstr>Вопрос 1</vt:lpstr>
      <vt:lpstr>Вопрос 2</vt:lpstr>
      <vt:lpstr>Вопрос 3</vt:lpstr>
      <vt:lpstr>Вопрос 4</vt:lpstr>
      <vt:lpstr>Вопрос 5</vt:lpstr>
      <vt:lpstr>Вопрос 6</vt:lpstr>
      <vt:lpstr>Вопрос 7</vt:lpstr>
      <vt:lpstr>Вопрос 8</vt:lpstr>
      <vt:lpstr>Вопрос 9</vt:lpstr>
      <vt:lpstr>Вопрос 10</vt:lpstr>
      <vt:lpstr>Глава 14. Наследование §14.1 Производные классы</vt:lpstr>
      <vt:lpstr>Принцип наследования:</vt:lpstr>
      <vt:lpstr>Синтаксис объявления класса-наследника</vt:lpstr>
      <vt:lpstr>Видимость полей в зависимости от степени их защиты:</vt:lpstr>
      <vt:lpstr>Пример программы</vt:lpstr>
      <vt:lpstr>Слайд 28</vt:lpstr>
      <vt:lpstr>§14.2 Конструкторы, деструкторы и наследование</vt:lpstr>
      <vt:lpstr>§14.2 Конструкторы, деструкторы и наследование</vt:lpstr>
      <vt:lpstr>§14.2 Конструкторы, деструкторы и наследование</vt:lpstr>
      <vt:lpstr>Пример программы</vt:lpstr>
      <vt:lpstr>Слайд 33</vt:lpstr>
      <vt:lpstr>Слайд 34</vt:lpstr>
      <vt:lpstr>Слайд 35</vt:lpstr>
      <vt:lpstr>§14.3 Множественное наследование</vt:lpstr>
      <vt:lpstr>§14.3 Множественное наследование</vt:lpstr>
      <vt:lpstr>Синтаксис объявления:</vt:lpstr>
      <vt:lpstr>Например:</vt:lpstr>
      <vt:lpstr>Иерархия классов:</vt:lpstr>
      <vt:lpstr>Пример программы</vt:lpstr>
      <vt:lpstr>Слайд 42</vt:lpstr>
      <vt:lpstr>Слайд 43</vt:lpstr>
      <vt:lpstr>Слайд 44</vt:lpstr>
      <vt:lpstr>§14.4 Основы перегрузки функций</vt:lpstr>
      <vt:lpstr>Слайд 46</vt:lpstr>
      <vt:lpstr>Пример программы</vt:lpstr>
      <vt:lpstr>Слайд 48</vt:lpstr>
      <vt:lpstr>Условие: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Надя</cp:lastModifiedBy>
  <cp:revision>130</cp:revision>
  <dcterms:created xsi:type="dcterms:W3CDTF">2010-11-07T10:30:45Z</dcterms:created>
  <dcterms:modified xsi:type="dcterms:W3CDTF">2012-11-19T04:40:34Z</dcterms:modified>
</cp:coreProperties>
</file>