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3"/>
  </p:notesMasterIdLst>
  <p:sldIdLst>
    <p:sldId id="391" r:id="rId2"/>
    <p:sldId id="330" r:id="rId3"/>
    <p:sldId id="379" r:id="rId4"/>
    <p:sldId id="369" r:id="rId5"/>
    <p:sldId id="371" r:id="rId6"/>
    <p:sldId id="372" r:id="rId7"/>
    <p:sldId id="375" r:id="rId8"/>
    <p:sldId id="373" r:id="rId9"/>
    <p:sldId id="376" r:id="rId10"/>
    <p:sldId id="377" r:id="rId11"/>
    <p:sldId id="378" r:id="rId12"/>
    <p:sldId id="370" r:id="rId13"/>
    <p:sldId id="325" r:id="rId14"/>
    <p:sldId id="357" r:id="rId15"/>
    <p:sldId id="358" r:id="rId16"/>
    <p:sldId id="347" r:id="rId17"/>
    <p:sldId id="392" r:id="rId18"/>
    <p:sldId id="393" r:id="rId19"/>
    <p:sldId id="394" r:id="rId20"/>
    <p:sldId id="395" r:id="rId21"/>
    <p:sldId id="326" r:id="rId2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0C2CC-12D1-4E2B-AA6F-534263603B35}" type="datetimeFigureOut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6B9C-4110-4C1C-82C1-BC052E228ECB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6B9C-4110-4C1C-82C1-BC052E228ECB}" type="slidenum">
              <a:rPr lang="be-BY" smtClean="0"/>
              <a:pPr/>
              <a:t>12</a:t>
            </a:fld>
            <a:endParaRPr lang="be-B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EFD67-7CF0-4D0B-8749-749D22E65919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0E1D7-8F65-4D37-AC55-5727BB57384B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613C7-77DB-440D-9497-7BE870121CA1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16B39-2640-412F-B928-9DA92DCCAF36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EA972-95AC-4756-B624-6FD30B6115EE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CD53-BF10-4768-A61E-0C2FD1A1D606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BA10F0-F9E8-44B0-A8A5-6B2700256389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CBAD3-3C06-437E-8463-1981E751AC67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30DB-BFDF-4D4D-A885-3EA2D087D8C4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571D0-A928-4FB2-BB03-8C09B0014383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C4A8E-E210-424F-926C-D5854CA43BC7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96AB3A-7746-4104-82F9-41E73C39E8A1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Раздел 2. Объектный подход к разработке ПО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1925" y="1849438"/>
            <a:ext cx="7407275" cy="3484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>
              <a:defRPr/>
            </a:pPr>
            <a:r>
              <a:rPr lang="ru-RU" sz="3600" dirty="0" smtClean="0">
                <a:latin typeface="Century Gothic" pitchFamily="34" charset="0"/>
              </a:rPr>
              <a:t>Глава 15. Дополнительные возможности при работе с классами</a:t>
            </a: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C18CB1-0B61-4A50-BF8D-6E8C5036A35B}" type="datetime1">
              <a:rPr lang="be-BY"/>
              <a:pPr>
                <a:defRPr/>
              </a:pPr>
              <a:t>22.11.2012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E341-FE3F-4E09-9B59-2C148686C8D0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Лекция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8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5888" y="2000240"/>
            <a:ext cx="7763830" cy="214314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ru-RU" sz="3800" noProof="0" dirty="0" smtClean="0">
                <a:latin typeface="Century Gothic" pitchFamily="34" charset="0"/>
                <a:ea typeface="+mj-ea"/>
                <a:cs typeface="+mj-cs"/>
              </a:rPr>
              <a:t>Может ли правильное описание класса </a:t>
            </a:r>
            <a:r>
              <a:rPr lang="en-US" sz="3800" noProof="0" dirty="0" smtClean="0">
                <a:latin typeface="Century Gothic" pitchFamily="34" charset="0"/>
                <a:ea typeface="+mj-ea"/>
                <a:cs typeface="+mj-cs"/>
              </a:rPr>
              <a:t>Time </a:t>
            </a:r>
            <a:r>
              <a:rPr lang="ru-RU" sz="3800" noProof="0" dirty="0" smtClean="0">
                <a:latin typeface="Century Gothic" pitchFamily="34" charset="0"/>
                <a:ea typeface="+mj-ea"/>
                <a:cs typeface="+mj-cs"/>
              </a:rPr>
              <a:t>включать оба следующих конструктора? Почему?</a:t>
            </a:r>
            <a:endParaRPr kumimoji="0" lang="be-BY" sz="3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1296" t="56641" r="29721" b="35547"/>
          <a:stretch>
            <a:fillRect/>
          </a:stretch>
        </p:blipFill>
        <p:spPr bwMode="auto">
          <a:xfrm>
            <a:off x="1214413" y="4286256"/>
            <a:ext cx="760814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9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428736"/>
            <a:ext cx="7478078" cy="328614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>
                <a:latin typeface="Century Gothic" pitchFamily="34" charset="0"/>
              </a:rPr>
              <a:t>При разрушении объекта класса-наследника сначала вызывается ________, а затем ________.</a:t>
            </a:r>
            <a:endParaRPr lang="be-BY" sz="4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10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785926"/>
            <a:ext cx="7478078" cy="292895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noProof="0" dirty="0" smtClean="0">
                <a:latin typeface="Century Gothic" pitchFamily="34" charset="0"/>
                <a:ea typeface="+mj-ea"/>
                <a:cs typeface="+mj-cs"/>
              </a:rPr>
              <a:t>Верно ли, что объект производного класса является также и объектом своего базового класса?</a:t>
            </a:r>
            <a:endParaRPr kumimoji="0" lang="be-BY" sz="3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§15.1 Указатель *</a:t>
            </a:r>
            <a:r>
              <a:rPr lang="en-US" sz="4000" dirty="0" smtClean="0">
                <a:latin typeface="Century Gothic" pitchFamily="34" charset="0"/>
              </a:rPr>
              <a:t>this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Каждый компонент класса (поле или метод) имеет доступ к указателю с именем </a:t>
            </a:r>
            <a:r>
              <a:rPr lang="en-US" sz="2800" b="1" dirty="0" smtClean="0">
                <a:solidFill>
                  <a:schemeClr val="tx2"/>
                </a:solidFill>
                <a:latin typeface="Century Gothic" pitchFamily="34" charset="0"/>
              </a:rPr>
              <a:t>this</a:t>
            </a:r>
            <a:r>
              <a:rPr lang="ru-RU" sz="2800" dirty="0" smtClean="0">
                <a:latin typeface="Century Gothic" pitchFamily="34" charset="0"/>
              </a:rPr>
              <a:t>, который указывает на объект, для которого этот компонент вызван. </a:t>
            </a:r>
          </a:p>
          <a:p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en-US" sz="2800" u="sng" dirty="0" smtClean="0">
                <a:latin typeface="Century Gothic" pitchFamily="34" charset="0"/>
              </a:rPr>
              <a:t>*this</a:t>
            </a:r>
            <a:r>
              <a:rPr lang="ru-RU" sz="2800" u="sng" dirty="0" smtClean="0">
                <a:latin typeface="Century Gothic" pitchFamily="34" charset="0"/>
              </a:rPr>
              <a:t> – указатель объекта на самого себя.</a:t>
            </a:r>
            <a:r>
              <a:rPr lang="ru-RU" sz="2800" dirty="0" smtClean="0">
                <a:latin typeface="Century Gothic" pitchFamily="34" charset="0"/>
              </a:rPr>
              <a:t> К любому элементу, принадлежащему текущему объекту, можно обратиться через указатель </a:t>
            </a:r>
            <a:r>
              <a:rPr lang="en-US" sz="2800" dirty="0" smtClean="0">
                <a:latin typeface="Century Gothic" pitchFamily="34" charset="0"/>
              </a:rPr>
              <a:t>this</a:t>
            </a:r>
            <a:r>
              <a:rPr lang="ru-RU" sz="2800" dirty="0" smtClean="0">
                <a:latin typeface="Century Gothic" pitchFamily="34" charset="0"/>
              </a:rPr>
              <a:t>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 l="30234" t="37305" r="52196" b="32422"/>
          <a:stretch>
            <a:fillRect/>
          </a:stretch>
        </p:blipFill>
        <p:spPr bwMode="auto">
          <a:xfrm>
            <a:off x="214282" y="142852"/>
            <a:ext cx="4857784" cy="470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 l="30234" t="48047" r="51098" b="39258"/>
          <a:stretch>
            <a:fillRect/>
          </a:stretch>
        </p:blipFill>
        <p:spPr bwMode="auto">
          <a:xfrm>
            <a:off x="4000497" y="4857760"/>
            <a:ext cx="485778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214810" y="2428868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конструктор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4810" y="2857496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entury Gothic" pitchFamily="34" charset="0"/>
              </a:rPr>
              <a:t>// метод вывода поля </a:t>
            </a:r>
            <a:r>
              <a:rPr lang="ru-RU" sz="2000" b="1" dirty="0" err="1" smtClean="0">
                <a:solidFill>
                  <a:srgbClr val="FF0000"/>
                </a:solidFill>
                <a:latin typeface="Century Gothic" pitchFamily="34" charset="0"/>
              </a:rPr>
              <a:t>х</a:t>
            </a:r>
            <a:endParaRPr lang="be-BY" sz="2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Century Gothic" pitchFamily="34" charset="0"/>
              </a:rPr>
              <a:t>Назначение: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285860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Char char="-"/>
            </a:pPr>
            <a:r>
              <a:rPr lang="ru-RU" sz="2800" dirty="0" smtClean="0">
                <a:latin typeface="Century Gothic" pitchFamily="34" charset="0"/>
              </a:rPr>
              <a:t> помогает избежать неопределенностей: </a:t>
            </a:r>
          </a:p>
          <a:p>
            <a:pPr lvl="0"/>
            <a:r>
              <a:rPr lang="ru-RU" sz="2800" dirty="0" smtClean="0">
                <a:latin typeface="Century Gothic" pitchFamily="34" charset="0"/>
              </a:rPr>
              <a:t> 	</a:t>
            </a: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</a:rPr>
              <a:t>this</a:t>
            </a:r>
            <a:r>
              <a:rPr lang="ru-RU" sz="2800" dirty="0" smtClean="0">
                <a:solidFill>
                  <a:schemeClr val="tx2"/>
                </a:solidFill>
                <a:latin typeface="Century Gothic" pitchFamily="34" charset="0"/>
              </a:rPr>
              <a:t>-&gt;</a:t>
            </a: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</a:rPr>
              <a:t>x</a:t>
            </a:r>
            <a:r>
              <a:rPr lang="ru-RU" sz="2800" dirty="0" smtClean="0">
                <a:solidFill>
                  <a:schemeClr val="tx2"/>
                </a:solidFill>
                <a:latin typeface="Century Gothic" pitchFamily="34" charset="0"/>
              </a:rPr>
              <a:t> = </a:t>
            </a: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</a:rPr>
              <a:t>x</a:t>
            </a:r>
            <a:r>
              <a:rPr lang="ru-RU" sz="2800" dirty="0" smtClean="0">
                <a:solidFill>
                  <a:schemeClr val="tx2"/>
                </a:solidFill>
                <a:latin typeface="Century Gothic" pitchFamily="34" charset="0"/>
              </a:rPr>
              <a:t>;</a:t>
            </a:r>
          </a:p>
          <a:p>
            <a:pPr lvl="0"/>
            <a:endParaRPr lang="be-BY" sz="28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0">
              <a:buFontTx/>
              <a:buChar char="-"/>
            </a:pPr>
            <a:r>
              <a:rPr lang="ru-RU" sz="2800" dirty="0" smtClean="0">
                <a:latin typeface="Century Gothic" pitchFamily="34" charset="0"/>
              </a:rPr>
              <a:t> помогает определить, с данными какого объекта мы работаем;</a:t>
            </a:r>
          </a:p>
          <a:p>
            <a:pPr lvl="0">
              <a:buFontTx/>
              <a:buChar char="-"/>
            </a:pPr>
            <a:endParaRPr lang="be-BY" sz="2800" dirty="0" smtClean="0">
              <a:latin typeface="Century Gothic" pitchFamily="34" charset="0"/>
            </a:endParaRPr>
          </a:p>
          <a:p>
            <a:pPr lvl="0">
              <a:buFontTx/>
              <a:buChar char="-"/>
            </a:pPr>
            <a:r>
              <a:rPr lang="ru-RU" sz="2800" dirty="0" smtClean="0">
                <a:latin typeface="Century Gothic" pitchFamily="34" charset="0"/>
              </a:rPr>
              <a:t> для возврата указателей (*), ссылок (</a:t>
            </a:r>
            <a:r>
              <a:rPr lang="en-US" sz="2800" dirty="0" smtClean="0">
                <a:latin typeface="Century Gothic" pitchFamily="34" charset="0"/>
              </a:rPr>
              <a:t>&amp;</a:t>
            </a:r>
            <a:r>
              <a:rPr lang="ru-RU" sz="2800" dirty="0" smtClean="0">
                <a:latin typeface="Century Gothic" pitchFamily="34" charset="0"/>
              </a:rPr>
              <a:t>) на сам объект </a:t>
            </a:r>
          </a:p>
          <a:p>
            <a:pPr lvl="0"/>
            <a:r>
              <a:rPr lang="ru-RU" sz="2800" dirty="0" smtClean="0">
                <a:latin typeface="Century Gothic" pitchFamily="34" charset="0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</a:rPr>
              <a:t>return</a:t>
            </a:r>
            <a:r>
              <a:rPr lang="ru-RU" sz="2800" dirty="0" smtClean="0">
                <a:solidFill>
                  <a:schemeClr val="tx2"/>
                </a:solidFill>
                <a:latin typeface="Century Gothic" pitchFamily="34" charset="0"/>
              </a:rPr>
              <a:t> *</a:t>
            </a: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</a:rPr>
              <a:t>this</a:t>
            </a:r>
            <a:r>
              <a:rPr lang="ru-RU" sz="2800" dirty="0" smtClean="0">
                <a:solidFill>
                  <a:schemeClr val="tx2"/>
                </a:solidFill>
                <a:latin typeface="Century Gothic" pitchFamily="34" charset="0"/>
              </a:rPr>
              <a:t>;</a:t>
            </a:r>
          </a:p>
          <a:p>
            <a:pPr lvl="0"/>
            <a:endParaRPr lang="be-BY" sz="28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0">
              <a:buFontTx/>
              <a:buChar char="-"/>
            </a:pPr>
            <a:r>
              <a:rPr lang="ru-RU" sz="2800" dirty="0" smtClean="0">
                <a:latin typeface="Century Gothic" pitchFamily="34" charset="0"/>
              </a:rPr>
              <a:t> для передачи объекта в функцию </a:t>
            </a:r>
          </a:p>
          <a:p>
            <a:pPr lvl="0"/>
            <a:r>
              <a:rPr lang="ru-RU" sz="2800" dirty="0" smtClean="0">
                <a:latin typeface="Century Gothic" pitchFamily="34" charset="0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</a:rPr>
              <a:t>F</a:t>
            </a:r>
            <a:r>
              <a:rPr lang="ru-RU" sz="2800" dirty="0" smtClean="0">
                <a:solidFill>
                  <a:schemeClr val="tx2"/>
                </a:solidFill>
                <a:latin typeface="Century Gothic" pitchFamily="34" charset="0"/>
              </a:rPr>
              <a:t>(*</a:t>
            </a:r>
            <a:r>
              <a:rPr lang="en-US" sz="2800" dirty="0" smtClean="0">
                <a:solidFill>
                  <a:schemeClr val="tx2"/>
                </a:solidFill>
                <a:latin typeface="Century Gothic" pitchFamily="34" charset="0"/>
              </a:rPr>
              <a:t>this</a:t>
            </a:r>
            <a:r>
              <a:rPr lang="ru-RU" sz="2800" dirty="0" smtClean="0">
                <a:solidFill>
                  <a:schemeClr val="tx2"/>
                </a:solidFill>
                <a:latin typeface="Century Gothic" pitchFamily="34" charset="0"/>
              </a:rPr>
              <a:t>, …);</a:t>
            </a:r>
            <a:endParaRPr lang="be-BY" sz="28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§15.2 Вложенные классы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Наследование в С++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Одним из способов повторного использования  ПО является композиция, когда один класс включает в себя объекты других классов в качестве элементов.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Внутренний – вложенный.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Внешний – объемлющий.</a:t>
            </a:r>
          </a:p>
          <a:p>
            <a:pPr algn="just"/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§15.2 Вложенные классы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Наследование в С++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Функции внешнего и вложенного классов не имеют прав доступа к закрытым данным своего вложенного и внешнего классов соответственно.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Чтобы открыть доступ, они должны быть объявлены друзьями.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§15.2 Вложенные классы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Наследование в С++</a:t>
            </a: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649" t="37109" r="41251" b="29687"/>
          <a:stretch>
            <a:fillRect/>
          </a:stretch>
        </p:blipFill>
        <p:spPr bwMode="auto">
          <a:xfrm>
            <a:off x="1071538" y="1357298"/>
            <a:ext cx="7429552" cy="476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Закрепление пройденного материала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D51AF-FFB5-4833-A44A-56B348C4958D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§15.2 Вложенные классы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Наследование в С++</a:t>
            </a:r>
            <a:endParaRPr lang="be-B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649" t="51758" r="49487" b="27734"/>
          <a:stretch>
            <a:fillRect/>
          </a:stretch>
        </p:blipFill>
        <p:spPr bwMode="auto">
          <a:xfrm>
            <a:off x="1500166" y="2428868"/>
            <a:ext cx="633416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6000" dirty="0" smtClean="0">
                <a:latin typeface="Century Gothic" pitchFamily="34" charset="0"/>
              </a:rPr>
              <a:t>Условие:</a:t>
            </a:r>
            <a:endParaRPr lang="be-BY" sz="6000" dirty="0">
              <a:latin typeface="Century Gothic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1538" y="1582340"/>
            <a:ext cx="7715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Century Gothic" pitchFamily="34" charset="0"/>
              </a:rPr>
              <a:t>Написать программу, реализующую работу с </a:t>
            </a:r>
            <a:r>
              <a:rPr lang="ru-RU" sz="2400" u="sng" dirty="0" smtClean="0">
                <a:latin typeface="Century Gothic" pitchFamily="34" charset="0"/>
              </a:rPr>
              <a:t>двумя</a:t>
            </a:r>
            <a:r>
              <a:rPr lang="ru-RU" sz="2400" dirty="0" smtClean="0">
                <a:latin typeface="Century Gothic" pitchFamily="34" charset="0"/>
              </a:rPr>
              <a:t> классами. </a:t>
            </a:r>
          </a:p>
          <a:p>
            <a:pPr algn="just"/>
            <a:r>
              <a:rPr lang="ru-RU" sz="2400" dirty="0" smtClean="0">
                <a:latin typeface="Century Gothic" pitchFamily="34" charset="0"/>
              </a:rPr>
              <a:t>В классе </a:t>
            </a:r>
            <a:r>
              <a:rPr lang="ru-RU" sz="2400" b="1" dirty="0" err="1" smtClean="0">
                <a:latin typeface="Century Gothic" pitchFamily="34" charset="0"/>
              </a:rPr>
              <a:t>Father</a:t>
            </a:r>
            <a:r>
              <a:rPr lang="ru-RU" sz="2400" dirty="0" smtClean="0">
                <a:latin typeface="Century Gothic" pitchFamily="34" charset="0"/>
              </a:rPr>
              <a:t> описать открытое целочисленное поле </a:t>
            </a:r>
            <a:r>
              <a:rPr lang="ru-RU" sz="2400" dirty="0" err="1" smtClean="0">
                <a:latin typeface="Century Gothic" pitchFamily="34" charset="0"/>
              </a:rPr>
              <a:t>a</a:t>
            </a:r>
            <a:r>
              <a:rPr lang="ru-RU" sz="2400" dirty="0" smtClean="0">
                <a:latin typeface="Century Gothic" pitchFamily="34" charset="0"/>
              </a:rPr>
              <a:t> и функцию </a:t>
            </a:r>
            <a:r>
              <a:rPr lang="en-US" sz="2400" dirty="0" smtClean="0">
                <a:latin typeface="Century Gothic" pitchFamily="34" charset="0"/>
              </a:rPr>
              <a:t>Process</a:t>
            </a:r>
            <a:r>
              <a:rPr lang="ru-RU" sz="2400" dirty="0" smtClean="0">
                <a:latin typeface="Century Gothic" pitchFamily="34" charset="0"/>
              </a:rPr>
              <a:t>, выводящую на экран корень кубический из </a:t>
            </a:r>
            <a:r>
              <a:rPr lang="en-US" sz="2400" dirty="0" smtClean="0">
                <a:latin typeface="Century Gothic" pitchFamily="34" charset="0"/>
              </a:rPr>
              <a:t>a</a:t>
            </a:r>
            <a:r>
              <a:rPr lang="ru-RU" sz="2400" dirty="0" smtClean="0">
                <a:latin typeface="Century Gothic" pitchFamily="34" charset="0"/>
              </a:rPr>
              <a:t>. </a:t>
            </a:r>
          </a:p>
          <a:p>
            <a:pPr algn="just"/>
            <a:r>
              <a:rPr lang="ru-RU" sz="2400" dirty="0" smtClean="0">
                <a:latin typeface="Century Gothic" pitchFamily="34" charset="0"/>
              </a:rPr>
              <a:t>В классе-наследнике </a:t>
            </a:r>
            <a:r>
              <a:rPr lang="ru-RU" sz="2400" b="1" dirty="0" err="1" smtClean="0">
                <a:latin typeface="Century Gothic" pitchFamily="34" charset="0"/>
              </a:rPr>
              <a:t>Son</a:t>
            </a:r>
            <a:r>
              <a:rPr lang="ru-RU" sz="2400" dirty="0" smtClean="0">
                <a:latin typeface="Century Gothic" pitchFamily="34" charset="0"/>
              </a:rPr>
              <a:t> описать открытое целочисленное поле </a:t>
            </a:r>
            <a:r>
              <a:rPr lang="ru-RU" sz="2400" dirty="0" err="1" smtClean="0">
                <a:latin typeface="Century Gothic" pitchFamily="34" charset="0"/>
              </a:rPr>
              <a:t>b</a:t>
            </a:r>
            <a:r>
              <a:rPr lang="ru-RU" sz="2400" dirty="0" smtClean="0">
                <a:latin typeface="Century Gothic" pitchFamily="34" charset="0"/>
              </a:rPr>
              <a:t> и переопределить функцию </a:t>
            </a:r>
            <a:r>
              <a:rPr lang="en-US" sz="2400" dirty="0" smtClean="0">
                <a:latin typeface="Century Gothic" pitchFamily="34" charset="0"/>
              </a:rPr>
              <a:t>Process</a:t>
            </a:r>
            <a:r>
              <a:rPr lang="ru-RU" sz="2400" dirty="0" smtClean="0">
                <a:latin typeface="Century Gothic" pitchFamily="34" charset="0"/>
              </a:rPr>
              <a:t>, выводящую сумму чисел </a:t>
            </a:r>
            <a:r>
              <a:rPr lang="ru-RU" sz="2400" dirty="0" err="1" smtClean="0">
                <a:latin typeface="Century Gothic" pitchFamily="34" charset="0"/>
              </a:rPr>
              <a:t>a</a:t>
            </a:r>
            <a:r>
              <a:rPr lang="ru-RU" sz="2400" dirty="0" smtClean="0">
                <a:latin typeface="Century Gothic" pitchFamily="34" charset="0"/>
              </a:rPr>
              <a:t> и </a:t>
            </a:r>
            <a:r>
              <a:rPr lang="ru-RU" sz="2400" dirty="0" err="1" smtClean="0">
                <a:latin typeface="Century Gothic" pitchFamily="34" charset="0"/>
              </a:rPr>
              <a:t>b</a:t>
            </a:r>
            <a:r>
              <a:rPr lang="ru-RU" sz="2400" dirty="0" smtClean="0">
                <a:latin typeface="Century Gothic" pitchFamily="34" charset="0"/>
              </a:rPr>
              <a:t> на экран. </a:t>
            </a:r>
          </a:p>
          <a:p>
            <a:pPr algn="just"/>
            <a:r>
              <a:rPr lang="ru-RU" sz="2400" dirty="0" smtClean="0">
                <a:latin typeface="Century Gothic" pitchFamily="34" charset="0"/>
              </a:rPr>
              <a:t>В главной программе описать экземпляр класса </a:t>
            </a:r>
            <a:r>
              <a:rPr lang="ru-RU" sz="2400" dirty="0" err="1" smtClean="0">
                <a:latin typeface="Century Gothic" pitchFamily="34" charset="0"/>
              </a:rPr>
              <a:t>Son</a:t>
            </a:r>
            <a:r>
              <a:rPr lang="ru-RU" sz="2400" dirty="0" smtClean="0">
                <a:latin typeface="Century Gothic" pitchFamily="34" charset="0"/>
              </a:rPr>
              <a:t>, для которого вызвать </a:t>
            </a:r>
            <a:r>
              <a:rPr lang="ru-RU" sz="2400" u="sng" dirty="0" smtClean="0">
                <a:latin typeface="Century Gothic" pitchFamily="34" charset="0"/>
              </a:rPr>
              <a:t>обе</a:t>
            </a:r>
            <a:r>
              <a:rPr lang="ru-RU" sz="2400" dirty="0" smtClean="0">
                <a:latin typeface="Century Gothic" pitchFamily="34" charset="0"/>
              </a:rPr>
              <a:t> функции </a:t>
            </a:r>
            <a:r>
              <a:rPr lang="en-US" sz="2400" dirty="0" smtClean="0">
                <a:latin typeface="Century Gothic" pitchFamily="34" charset="0"/>
              </a:rPr>
              <a:t>Process</a:t>
            </a:r>
            <a:r>
              <a:rPr lang="ru-RU" sz="2400" dirty="0" smtClean="0">
                <a:latin typeface="Century Gothic" pitchFamily="34" charset="0"/>
              </a:rPr>
              <a:t>.</a:t>
            </a:r>
            <a:endParaRPr lang="be-BY" sz="2400" dirty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27D6-244D-42F1-80DF-138036C0066A}" type="datetime1">
              <a:rPr lang="be-BY" smtClean="0"/>
              <a:pPr/>
              <a:t>22.11.2012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smtClean="0"/>
              <a:t>Наследование в С++</a:t>
            </a:r>
            <a:endParaRPr lang="be-B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1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428736"/>
            <a:ext cx="7478078" cy="492922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>
                <a:latin typeface="Century Gothic" pitchFamily="34" charset="0"/>
              </a:rPr>
              <a:t>Элементы класса доступны посредством операции _______ в сочетании с объектом класса или посредством операции ________ с сочетании с указателем на объект класса.</a:t>
            </a:r>
            <a:endParaRPr lang="be-BY" sz="4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2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5888" y="1428736"/>
            <a:ext cx="7478078" cy="464347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Century Gothic" pitchFamily="34" charset="0"/>
                <a:ea typeface="+mj-ea"/>
                <a:cs typeface="+mj-cs"/>
              </a:rPr>
              <a:t>При создании класса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Century Gothic" pitchFamily="34" charset="0"/>
                <a:ea typeface="+mj-ea"/>
                <a:cs typeface="+mj-cs"/>
              </a:rPr>
              <a:t>от базового класса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Century Gothic" pitchFamily="34" charset="0"/>
                <a:ea typeface="+mj-ea"/>
                <a:cs typeface="+mj-cs"/>
              </a:rPr>
              <a:t>защищенным наследованием открытые элементы базового класса становятся __________ элементами производного класса, защищенные элементы базового класса - __________ элементами производного.</a:t>
            </a:r>
            <a:endParaRPr kumimoji="0" lang="be-BY" sz="3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3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65888" y="1428736"/>
            <a:ext cx="7478078" cy="328614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4000" dirty="0" smtClean="0">
                <a:latin typeface="Century Gothic" pitchFamily="34" charset="0"/>
              </a:rPr>
              <a:t>При создании объекта класса-наследника сначала вызывается ________, а затем ________.</a:t>
            </a:r>
            <a:endParaRPr lang="be-BY" sz="40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4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5888" y="2143116"/>
            <a:ext cx="7763830" cy="314327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800" dirty="0" smtClean="0">
                <a:latin typeface="Century Gothic" pitchFamily="34" charset="0"/>
                <a:ea typeface="+mj-ea"/>
                <a:cs typeface="+mj-cs"/>
              </a:rPr>
              <a:t>Поясните строку кода:</a:t>
            </a:r>
          </a:p>
          <a:p>
            <a:pPr lvl="0">
              <a:spcBef>
                <a:spcPct val="0"/>
              </a:spcBef>
              <a:defRPr/>
            </a:pPr>
            <a:endParaRPr lang="en-US" sz="3800" dirty="0" smtClean="0">
              <a:latin typeface="Century Gothic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3800" dirty="0" smtClean="0">
                <a:latin typeface="Century Gothic" pitchFamily="34" charset="0"/>
                <a:ea typeface="+mj-ea"/>
                <a:cs typeface="+mj-cs"/>
              </a:rPr>
              <a:t>Base3::Base3()</a:t>
            </a:r>
            <a:r>
              <a:rPr lang="ru-RU" sz="3800" dirty="0" smtClean="0">
                <a:latin typeface="Century Gothic" pitchFamily="34" charset="0"/>
                <a:ea typeface="+mj-ea"/>
                <a:cs typeface="+mj-cs"/>
              </a:rPr>
              <a:t> </a:t>
            </a:r>
            <a:r>
              <a:rPr lang="en-US" sz="3800" dirty="0" smtClean="0">
                <a:latin typeface="Century Gothic" pitchFamily="34" charset="0"/>
                <a:ea typeface="+mj-ea"/>
                <a:cs typeface="+mj-cs"/>
              </a:rPr>
              <a:t>: Base1(), Base2()</a:t>
            </a:r>
          </a:p>
          <a:p>
            <a:pPr lvl="0">
              <a:spcBef>
                <a:spcPct val="0"/>
              </a:spcBef>
              <a:defRPr/>
            </a:pPr>
            <a:r>
              <a:rPr lang="en-US" sz="3800" dirty="0" smtClean="0">
                <a:latin typeface="Century Gothic" pitchFamily="34" charset="0"/>
                <a:ea typeface="+mj-ea"/>
                <a:cs typeface="+mj-cs"/>
              </a:rPr>
              <a:t>{</a:t>
            </a:r>
          </a:p>
          <a:p>
            <a:pPr lvl="0">
              <a:spcBef>
                <a:spcPct val="0"/>
              </a:spcBef>
              <a:defRPr/>
            </a:pPr>
            <a:r>
              <a:rPr lang="en-US" sz="3800" dirty="0" smtClean="0">
                <a:latin typeface="Century Gothic" pitchFamily="34" charset="0"/>
                <a:ea typeface="+mj-ea"/>
                <a:cs typeface="+mj-cs"/>
              </a:rPr>
              <a:t>        </a:t>
            </a:r>
            <a:r>
              <a:rPr lang="ru-RU" sz="3800" dirty="0" smtClean="0">
                <a:latin typeface="Century Gothic" pitchFamily="34" charset="0"/>
                <a:ea typeface="+mj-ea"/>
                <a:cs typeface="+mj-cs"/>
              </a:rPr>
              <a:t>…</a:t>
            </a:r>
            <a:endParaRPr lang="en-US" sz="3800" dirty="0" smtClean="0">
              <a:latin typeface="Century Gothic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3800" dirty="0" smtClean="0">
                <a:latin typeface="Century Gothic" pitchFamily="34" charset="0"/>
                <a:ea typeface="+mj-ea"/>
                <a:cs typeface="+mj-cs"/>
              </a:rPr>
              <a:t>}</a:t>
            </a:r>
            <a:endParaRPr kumimoji="0" lang="be-BY" sz="3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5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5888" y="2143116"/>
            <a:ext cx="7763830" cy="314327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800" noProof="0" dirty="0" smtClean="0">
                <a:latin typeface="Century Gothic" pitchFamily="34" charset="0"/>
                <a:ea typeface="+mj-ea"/>
                <a:cs typeface="+mj-cs"/>
              </a:rPr>
              <a:t>Класс В является наследником класса А. </a:t>
            </a:r>
          </a:p>
          <a:p>
            <a:pPr lvl="0">
              <a:spcBef>
                <a:spcPct val="0"/>
              </a:spcBef>
              <a:defRPr/>
            </a:pPr>
            <a:r>
              <a:rPr lang="ru-RU" sz="3800" noProof="0" dirty="0" smtClean="0">
                <a:latin typeface="Century Gothic" pitchFamily="34" charset="0"/>
                <a:ea typeface="+mj-ea"/>
                <a:cs typeface="+mj-cs"/>
              </a:rPr>
              <a:t>Можно ли создать класс С – как наследник класса В? Какие поля и методы он будет содержать?</a:t>
            </a:r>
            <a:endParaRPr kumimoji="0" lang="be-BY" sz="3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71414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6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14414" y="4643446"/>
            <a:ext cx="7478078" cy="185738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800" noProof="0" dirty="0" smtClean="0">
                <a:latin typeface="Century Gothic" pitchFamily="34" charset="0"/>
                <a:ea typeface="+mj-ea"/>
                <a:cs typeface="+mj-cs"/>
              </a:rPr>
              <a:t>Вызовите для </a:t>
            </a:r>
            <a:r>
              <a:rPr lang="ru-RU" sz="3800" dirty="0" smtClean="0">
                <a:latin typeface="Century Gothic" pitchFamily="34" charset="0"/>
                <a:ea typeface="+mj-ea"/>
                <a:cs typeface="+mj-cs"/>
              </a:rPr>
              <a:t>объекта Х </a:t>
            </a:r>
            <a:r>
              <a:rPr lang="ru-RU" sz="3800" noProof="0" dirty="0" smtClean="0">
                <a:latin typeface="Century Gothic" pitchFamily="34" charset="0"/>
                <a:ea typeface="+mj-ea"/>
                <a:cs typeface="+mj-cs"/>
              </a:rPr>
              <a:t>класса </a:t>
            </a:r>
            <a:r>
              <a:rPr lang="en-US" sz="3800" noProof="0" dirty="0" smtClean="0">
                <a:latin typeface="Century Gothic" pitchFamily="34" charset="0"/>
                <a:ea typeface="+mj-ea"/>
                <a:cs typeface="+mj-cs"/>
              </a:rPr>
              <a:t>Son </a:t>
            </a:r>
            <a:r>
              <a:rPr lang="ru-RU" sz="3800" noProof="0" dirty="0" smtClean="0">
                <a:latin typeface="Century Gothic" pitchFamily="34" charset="0"/>
                <a:ea typeface="+mj-ea"/>
                <a:cs typeface="+mj-cs"/>
              </a:rPr>
              <a:t>оба метода </a:t>
            </a:r>
            <a:r>
              <a:rPr lang="en-US" sz="3800" noProof="0" dirty="0" smtClean="0">
                <a:latin typeface="Century Gothic" pitchFamily="34" charset="0"/>
                <a:ea typeface="+mj-ea"/>
                <a:cs typeface="+mj-cs"/>
              </a:rPr>
              <a:t>Get.</a:t>
            </a:r>
            <a:endParaRPr kumimoji="0" lang="be-BY" sz="3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992" t="34790" r="37408" b="47643"/>
          <a:stretch>
            <a:fillRect/>
          </a:stretch>
        </p:blipFill>
        <p:spPr bwMode="auto">
          <a:xfrm>
            <a:off x="1357289" y="1000108"/>
            <a:ext cx="707399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9992" t="54699" r="37408" b="27734"/>
          <a:stretch>
            <a:fillRect/>
          </a:stretch>
        </p:blipFill>
        <p:spPr bwMode="auto">
          <a:xfrm>
            <a:off x="1357289" y="3143248"/>
            <a:ext cx="707399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7406640" cy="829242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Вопрос 7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65888" y="1785926"/>
            <a:ext cx="7763830" cy="307183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ru-RU" sz="3800" noProof="0" dirty="0" smtClean="0">
                <a:latin typeface="Century Gothic" pitchFamily="34" charset="0"/>
                <a:ea typeface="+mj-ea"/>
                <a:cs typeface="+mj-cs"/>
              </a:rPr>
              <a:t>Функции-элементы объекта поддерживают указатель на объект, называемый указатель ___________.</a:t>
            </a:r>
            <a:endParaRPr kumimoji="0" lang="be-BY" sz="3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748</TotalTime>
  <Words>475</Words>
  <Application>Microsoft Office PowerPoint</Application>
  <PresentationFormat>Экран (4:3)</PresentationFormat>
  <Paragraphs>99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Солнцестояние</vt:lpstr>
      <vt:lpstr>Раздел 2. Объектный подход к разработке ПО</vt:lpstr>
      <vt:lpstr>Закрепление пройденного материала</vt:lpstr>
      <vt:lpstr>Вопрос 1</vt:lpstr>
      <vt:lpstr>Вопрос 2</vt:lpstr>
      <vt:lpstr>Вопрос 3</vt:lpstr>
      <vt:lpstr>Вопрос 4</vt:lpstr>
      <vt:lpstr>Вопрос 5</vt:lpstr>
      <vt:lpstr>Вопрос 6</vt:lpstr>
      <vt:lpstr>Вопрос 7</vt:lpstr>
      <vt:lpstr>Вопрос 8</vt:lpstr>
      <vt:lpstr>Вопрос 9</vt:lpstr>
      <vt:lpstr>Вопрос 10</vt:lpstr>
      <vt:lpstr>§15.1 Указатель *this</vt:lpstr>
      <vt:lpstr>Пример программы</vt:lpstr>
      <vt:lpstr>Слайд 15</vt:lpstr>
      <vt:lpstr>Назначение:</vt:lpstr>
      <vt:lpstr>§15.2 Вложенные классы</vt:lpstr>
      <vt:lpstr>§15.2 Вложенные классы</vt:lpstr>
      <vt:lpstr>§15.2 Вложенные классы</vt:lpstr>
      <vt:lpstr>§15.2 Вложенные классы</vt:lpstr>
      <vt:lpstr>Условие: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и операторы</dc:title>
  <dc:creator>Надя</dc:creator>
  <cp:lastModifiedBy>Надя</cp:lastModifiedBy>
  <cp:revision>131</cp:revision>
  <dcterms:created xsi:type="dcterms:W3CDTF">2010-11-07T10:30:45Z</dcterms:created>
  <dcterms:modified xsi:type="dcterms:W3CDTF">2012-11-21T22:25:26Z</dcterms:modified>
</cp:coreProperties>
</file>