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51"/>
  </p:notesMasterIdLst>
  <p:sldIdLst>
    <p:sldId id="391" r:id="rId2"/>
    <p:sldId id="325" r:id="rId3"/>
    <p:sldId id="407" r:id="rId4"/>
    <p:sldId id="408" r:id="rId5"/>
    <p:sldId id="409" r:id="rId6"/>
    <p:sldId id="410" r:id="rId7"/>
    <p:sldId id="411" r:id="rId8"/>
    <p:sldId id="412" r:id="rId9"/>
    <p:sldId id="429" r:id="rId10"/>
    <p:sldId id="406" r:id="rId11"/>
    <p:sldId id="430" r:id="rId12"/>
    <p:sldId id="431" r:id="rId13"/>
    <p:sldId id="432" r:id="rId14"/>
    <p:sldId id="433" r:id="rId15"/>
    <p:sldId id="449" r:id="rId16"/>
    <p:sldId id="434" r:id="rId17"/>
    <p:sldId id="435" r:id="rId18"/>
    <p:sldId id="413" r:id="rId19"/>
    <p:sldId id="414" r:id="rId20"/>
    <p:sldId id="436" r:id="rId21"/>
    <p:sldId id="437" r:id="rId22"/>
    <p:sldId id="415" r:id="rId23"/>
    <p:sldId id="416" r:id="rId24"/>
    <p:sldId id="438" r:id="rId25"/>
    <p:sldId id="439" r:id="rId26"/>
    <p:sldId id="417" r:id="rId27"/>
    <p:sldId id="419" r:id="rId28"/>
    <p:sldId id="440" r:id="rId29"/>
    <p:sldId id="441" r:id="rId30"/>
    <p:sldId id="418" r:id="rId31"/>
    <p:sldId id="420" r:id="rId32"/>
    <p:sldId id="442" r:id="rId33"/>
    <p:sldId id="443" r:id="rId34"/>
    <p:sldId id="421" r:id="rId35"/>
    <p:sldId id="422" r:id="rId36"/>
    <p:sldId id="444" r:id="rId37"/>
    <p:sldId id="445" r:id="rId38"/>
    <p:sldId id="423" r:id="rId39"/>
    <p:sldId id="446" r:id="rId40"/>
    <p:sldId id="424" r:id="rId41"/>
    <p:sldId id="425" r:id="rId42"/>
    <p:sldId id="447" r:id="rId43"/>
    <p:sldId id="426" r:id="rId44"/>
    <p:sldId id="427" r:id="rId45"/>
    <p:sldId id="428" r:id="rId46"/>
    <p:sldId id="451" r:id="rId47"/>
    <p:sldId id="450" r:id="rId48"/>
    <p:sldId id="452" r:id="rId49"/>
    <p:sldId id="453" r:id="rId50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94671" autoAdjust="0"/>
  </p:normalViewPr>
  <p:slideViewPr>
    <p:cSldViewPr>
      <p:cViewPr varScale="1">
        <p:scale>
          <a:sx n="66" d="100"/>
          <a:sy n="66" d="100"/>
        </p:scale>
        <p:origin x="-14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0C2CC-12D1-4E2B-AA6F-534263603B35}" type="datetimeFigureOut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e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76B9C-4110-4C1C-82C1-BC052E228ECB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7EFD67-7CF0-4D0B-8749-749D22E65919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21</a:t>
            </a:r>
            <a:endParaRPr lang="be-BY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20E1D7-8F65-4D37-AC55-5727BB57384B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21</a:t>
            </a:r>
            <a:endParaRPr lang="be-BY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D613C7-77DB-440D-9497-7BE870121CA1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21</a:t>
            </a:r>
            <a:endParaRPr lang="be-BY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16B39-2640-412F-B928-9DA92DCCAF3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21</a:t>
            </a:r>
            <a:endParaRPr lang="be-BY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8EA972-95AC-4756-B624-6FD30B6115EE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21</a:t>
            </a:r>
            <a:endParaRPr lang="be-BY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ACD53-BF10-4768-A61E-0C2FD1A1D60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21</a:t>
            </a:r>
            <a:endParaRPr lang="be-BY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BA10F0-F9E8-44B0-A8A5-6B2700256389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21</a:t>
            </a:r>
            <a:endParaRPr lang="be-BY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7CBAD3-3C06-437E-8463-1981E751AC67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21</a:t>
            </a:r>
            <a:endParaRPr lang="be-BY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F330DB-BFDF-4D4D-A885-3EA2D087D8C4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21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F571D0-A928-4FB2-BB03-8C09B0014383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21</a:t>
            </a:r>
            <a:endParaRPr lang="be-BY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4C4A8E-E210-424F-926C-D5854CA43BC7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21</a:t>
            </a:r>
            <a:endParaRPr lang="be-BY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C96AB3A-7746-4104-82F9-41E73C39E8A1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be-BY" dirty="0" smtClean="0"/>
              <a:t>Лекция 21</a:t>
            </a:r>
            <a:endParaRPr lang="be-BY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Раздел 2. Объектный подход к разработке ПО</a:t>
            </a:r>
            <a:endParaRPr lang="ru-RU" sz="3800" dirty="0">
              <a:solidFill>
                <a:schemeClr val="tx2">
                  <a:shade val="30000"/>
                  <a:satMod val="150000"/>
                </a:schemeClr>
              </a:solidFill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31925" y="1849438"/>
            <a:ext cx="7407275" cy="34845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3600" dirty="0" smtClean="0"/>
          </a:p>
          <a:p>
            <a:pPr>
              <a:defRPr/>
            </a:pPr>
            <a:r>
              <a:rPr lang="ru-RU" sz="3600" dirty="0" smtClean="0">
                <a:latin typeface="Century Gothic" pitchFamily="34" charset="0"/>
              </a:rPr>
              <a:t>Глава 17. Перегрузка операторов</a:t>
            </a:r>
            <a:endParaRPr lang="ru-RU" sz="36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36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36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3600" dirty="0"/>
          </a:p>
        </p:txBody>
      </p:sp>
      <p:sp>
        <p:nvSpPr>
          <p:cNvPr id="6" name="Дата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EC18CB1-0B61-4A50-BF8D-6E8C5036A35B}" type="datetime1">
              <a:rPr lang="be-BY"/>
              <a:pPr>
                <a:defRPr/>
              </a:pPr>
              <a:t>17.12.2012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E341-FE3F-4E09-9B59-2C148686C8D0}" type="slidenum">
              <a:rPr lang="ru-RU"/>
              <a:pPr>
                <a:defRPr/>
              </a:pPr>
              <a:t>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Лекция 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835268" cy="3071834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Пример программы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F57-D2DD-49D7-A267-50BA134304EB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21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142852"/>
            <a:ext cx="7835268" cy="785818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3800" dirty="0" smtClean="0">
                <a:latin typeface="Century Gothic" pitchFamily="34" charset="0"/>
              </a:rPr>
              <a:t>Объявление класса Дробь</a:t>
            </a:r>
            <a:endParaRPr lang="be-BY" sz="38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21</a:t>
            </a:r>
            <a:endParaRPr lang="be-BY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19775" t="21484" r="26025" b="17969"/>
          <a:stretch>
            <a:fillRect/>
          </a:stretch>
        </p:blipFill>
        <p:spPr bwMode="auto">
          <a:xfrm>
            <a:off x="1428728" y="928670"/>
            <a:ext cx="6715172" cy="562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142852"/>
            <a:ext cx="7835268" cy="785818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3800" dirty="0" smtClean="0">
                <a:latin typeface="Century Gothic" pitchFamily="34" charset="0"/>
              </a:rPr>
              <a:t>Объявление класса Дробь</a:t>
            </a:r>
            <a:endParaRPr lang="be-BY" sz="38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12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21</a:t>
            </a:r>
            <a:endParaRPr lang="be-BY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5635" t="30273" r="20898" b="20898"/>
          <a:stretch>
            <a:fillRect/>
          </a:stretch>
        </p:blipFill>
        <p:spPr bwMode="auto">
          <a:xfrm>
            <a:off x="1285852" y="1197786"/>
            <a:ext cx="7429552" cy="5088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142852"/>
            <a:ext cx="7835268" cy="785818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3800" dirty="0" smtClean="0">
                <a:latin typeface="Century Gothic" pitchFamily="34" charset="0"/>
              </a:rPr>
              <a:t>Объявление класса «Дробь»</a:t>
            </a:r>
            <a:endParaRPr lang="be-BY" sz="38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13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21</a:t>
            </a:r>
            <a:endParaRPr lang="be-BY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9775" t="21484" r="26758" b="40430"/>
          <a:stretch>
            <a:fillRect/>
          </a:stretch>
        </p:blipFill>
        <p:spPr bwMode="auto">
          <a:xfrm>
            <a:off x="428595" y="1857364"/>
            <a:ext cx="8424189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142852"/>
            <a:ext cx="7835268" cy="785818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3800" dirty="0" smtClean="0">
                <a:latin typeface="Century Gothic" pitchFamily="34" charset="0"/>
              </a:rPr>
              <a:t>Конструкторы</a:t>
            </a:r>
            <a:endParaRPr lang="be-BY" sz="38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21</a:t>
            </a:r>
            <a:endParaRPr lang="be-BY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 l="16845" t="17578" r="47266" b="49219"/>
          <a:stretch>
            <a:fillRect/>
          </a:stretch>
        </p:blipFill>
        <p:spPr bwMode="auto">
          <a:xfrm>
            <a:off x="1142976" y="1142984"/>
            <a:ext cx="7309788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142852"/>
            <a:ext cx="7835268" cy="785818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3800" dirty="0" smtClean="0">
                <a:latin typeface="Century Gothic" pitchFamily="34" charset="0"/>
              </a:rPr>
              <a:t>Конструкторы</a:t>
            </a:r>
            <a:endParaRPr lang="be-BY" sz="38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21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19775" t="32226" r="39209" b="22852"/>
          <a:stretch>
            <a:fillRect/>
          </a:stretch>
        </p:blipFill>
        <p:spPr bwMode="auto">
          <a:xfrm>
            <a:off x="1071538" y="1071546"/>
            <a:ext cx="6929486" cy="5692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142852"/>
            <a:ext cx="7835268" cy="785818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3800" dirty="0" smtClean="0">
                <a:latin typeface="Century Gothic" pitchFamily="34" charset="0"/>
              </a:rPr>
              <a:t>Операторы ввода/вывода</a:t>
            </a:r>
            <a:endParaRPr lang="be-BY" sz="38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16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21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142852"/>
            <a:ext cx="7835268" cy="785818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3800" dirty="0" smtClean="0">
                <a:latin typeface="Century Gothic" pitchFamily="34" charset="0"/>
              </a:rPr>
              <a:t>Применение в главной</a:t>
            </a:r>
            <a:endParaRPr lang="be-BY" sz="38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21</a:t>
            </a:r>
            <a:endParaRPr lang="be-BY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19775" t="32226" r="47266" b="36524"/>
          <a:stretch>
            <a:fillRect/>
          </a:stretch>
        </p:blipFill>
        <p:spPr bwMode="auto">
          <a:xfrm>
            <a:off x="1071538" y="1071545"/>
            <a:ext cx="7643866" cy="543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142852"/>
            <a:ext cx="7835268" cy="857256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3400" dirty="0" smtClean="0">
                <a:latin typeface="Century Gothic" pitchFamily="34" charset="0"/>
              </a:rPr>
              <a:t>§17.3 Операторы присваивания =</a:t>
            </a:r>
            <a:endParaRPr lang="be-BY" sz="34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18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21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500174"/>
            <a:ext cx="78581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Century Gothic" pitchFamily="34" charset="0"/>
              </a:rPr>
              <a:t>Прототип:</a:t>
            </a: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r>
              <a:rPr lang="ru-RU" sz="2800" dirty="0" smtClean="0">
                <a:latin typeface="Century Gothic" pitchFamily="34" charset="0"/>
              </a:rPr>
              <a:t>Если оператор присваивания не определен в классе, то компилятор генерирует этот оператор по умолчанию, который выполняет поэлементное копирование полей класса.</a:t>
            </a:r>
            <a:endParaRPr lang="be-BY" sz="2800" dirty="0">
              <a:latin typeface="Century Gothic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9551" t="53711" r="27490" b="42383"/>
          <a:stretch>
            <a:fillRect/>
          </a:stretch>
        </p:blipFill>
        <p:spPr bwMode="auto">
          <a:xfrm>
            <a:off x="1071538" y="2314567"/>
            <a:ext cx="7715304" cy="685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835268" cy="3071834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Пример программы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F57-D2DD-49D7-A267-50BA134304EB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19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21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142852"/>
            <a:ext cx="7835268" cy="1071570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§17.1 Общие правила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2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21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857364"/>
            <a:ext cx="785818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Century Gothic" pitchFamily="34" charset="0"/>
              </a:rPr>
              <a:t>Перегрузку стандартных операторов можно рассматривать как разновидность перегрузки функций. </a:t>
            </a: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r>
              <a:rPr lang="ru-RU" sz="2800" dirty="0" smtClean="0">
                <a:latin typeface="Century Gothic" pitchFamily="34" charset="0"/>
              </a:rPr>
              <a:t>При этом перегружаемые операторы приобретают </a:t>
            </a:r>
            <a:r>
              <a:rPr lang="ru-R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новый смысл</a:t>
            </a:r>
            <a:r>
              <a:rPr lang="ru-RU" sz="2800" dirty="0" smtClean="0">
                <a:latin typeface="Century Gothic" pitchFamily="34" charset="0"/>
              </a:rPr>
              <a:t>, соответствующий </a:t>
            </a:r>
            <a:r>
              <a:rPr lang="ru-R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новым типам</a:t>
            </a:r>
            <a:r>
              <a:rPr lang="ru-RU" sz="2800" dirty="0" smtClean="0">
                <a:latin typeface="Century Gothic" pitchFamily="34" charset="0"/>
              </a:rPr>
              <a:t>. </a:t>
            </a: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r>
              <a:rPr lang="ru-RU" sz="2800" dirty="0" smtClean="0">
                <a:latin typeface="Century Gothic" pitchFamily="34" charset="0"/>
              </a:rPr>
              <a:t>Это одно из наиболее мощных средств С++, которое способствует расширяемости языка.</a:t>
            </a:r>
            <a:endParaRPr lang="be-BY" sz="28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142852"/>
            <a:ext cx="7835268" cy="785818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3800" dirty="0" smtClean="0">
                <a:latin typeface="Century Gothic" pitchFamily="34" charset="0"/>
              </a:rPr>
              <a:t>Объявление</a:t>
            </a:r>
            <a:endParaRPr lang="be-BY" sz="38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20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21</a:t>
            </a:r>
            <a:endParaRPr lang="be-BY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19775" t="21484" r="26025" b="17969"/>
          <a:stretch>
            <a:fillRect/>
          </a:stretch>
        </p:blipFill>
        <p:spPr bwMode="auto">
          <a:xfrm>
            <a:off x="1428728" y="928670"/>
            <a:ext cx="6715172" cy="562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2214546" y="5286388"/>
            <a:ext cx="4143404" cy="158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 l="19238" t="54883" r="53662" b="33398"/>
          <a:stretch>
            <a:fillRect/>
          </a:stretch>
        </p:blipFill>
        <p:spPr bwMode="auto">
          <a:xfrm>
            <a:off x="1071537" y="4572008"/>
            <a:ext cx="5506679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142852"/>
            <a:ext cx="7835268" cy="785818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3800" dirty="0" smtClean="0">
                <a:latin typeface="Century Gothic" pitchFamily="34" charset="0"/>
              </a:rPr>
              <a:t>Описание</a:t>
            </a:r>
            <a:endParaRPr lang="be-BY" sz="38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21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21</a:t>
            </a:r>
            <a:endParaRPr lang="be-BY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2214546" y="5857892"/>
            <a:ext cx="1214446" cy="158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 l="19775" t="52734" r="40674" b="31641"/>
          <a:stretch>
            <a:fillRect/>
          </a:stretch>
        </p:blipFill>
        <p:spPr bwMode="auto">
          <a:xfrm>
            <a:off x="1071538" y="1285860"/>
            <a:ext cx="7715304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Прямоугольник 10"/>
          <p:cNvSpPr/>
          <p:nvPr/>
        </p:nvSpPr>
        <p:spPr>
          <a:xfrm>
            <a:off x="1071538" y="4071942"/>
            <a:ext cx="38331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Century Gothic" pitchFamily="34" charset="0"/>
              </a:rPr>
              <a:t>Применение в главной: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142852"/>
            <a:ext cx="7835268" cy="1214446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3400" dirty="0" smtClean="0">
                <a:latin typeface="Century Gothic" pitchFamily="34" charset="0"/>
              </a:rPr>
              <a:t>§17.4 Составные операторы присваивания </a:t>
            </a:r>
            <a:endParaRPr lang="be-BY" sz="34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22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21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500174"/>
            <a:ext cx="78581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Century Gothic" pitchFamily="34" charset="0"/>
              </a:rPr>
              <a:t>Прототип (совпадает с обычным </a:t>
            </a:r>
            <a:r>
              <a:rPr lang="ru-RU" sz="2800" b="1" dirty="0" smtClean="0">
                <a:latin typeface="Century Gothic" pitchFamily="34" charset="0"/>
              </a:rPr>
              <a:t>=</a:t>
            </a:r>
            <a:r>
              <a:rPr lang="ru-RU" sz="2800" dirty="0" smtClean="0">
                <a:latin typeface="Century Gothic" pitchFamily="34" charset="0"/>
              </a:rPr>
              <a:t>)</a:t>
            </a: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r>
              <a:rPr lang="ru-RU" sz="2800" dirty="0" smtClean="0">
                <a:latin typeface="Century Gothic" pitchFamily="34" charset="0"/>
              </a:rPr>
              <a:t>Символ </a:t>
            </a:r>
            <a:r>
              <a:rPr lang="en-US" sz="2800" dirty="0" smtClean="0">
                <a:latin typeface="Century Gothic" pitchFamily="34" charset="0"/>
              </a:rPr>
              <a:t>@</a:t>
            </a:r>
            <a:r>
              <a:rPr lang="ru-RU" sz="2800" dirty="0" smtClean="0">
                <a:latin typeface="Century Gothic" pitchFamily="34" charset="0"/>
              </a:rPr>
              <a:t> означает один из составных операторов присваивания:</a:t>
            </a:r>
          </a:p>
          <a:p>
            <a:pPr algn="just"/>
            <a:r>
              <a:rPr lang="ru-RU" sz="2800" dirty="0" smtClean="0">
                <a:latin typeface="Century Gothic" pitchFamily="34" charset="0"/>
              </a:rPr>
              <a:t>+=, -=, *=, /=, %=.</a:t>
            </a:r>
            <a:endParaRPr lang="be-BY" sz="2800" dirty="0">
              <a:latin typeface="Century Gothic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39760" t="51758" r="27490" b="45312"/>
          <a:stretch>
            <a:fillRect/>
          </a:stretch>
        </p:blipFill>
        <p:spPr bwMode="auto">
          <a:xfrm>
            <a:off x="1119164" y="2428868"/>
            <a:ext cx="745336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835268" cy="3071834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Пример программы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F57-D2DD-49D7-A267-50BA134304EB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23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21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142852"/>
            <a:ext cx="7835268" cy="785818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3800" dirty="0" smtClean="0">
                <a:latin typeface="Century Gothic" pitchFamily="34" charset="0"/>
              </a:rPr>
              <a:t>Объявление и описание</a:t>
            </a:r>
            <a:endParaRPr lang="be-BY" sz="38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24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21</a:t>
            </a:r>
            <a:endParaRPr lang="be-BY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25635" t="47852" r="39209" b="40429"/>
          <a:stretch>
            <a:fillRect/>
          </a:stretch>
        </p:blipFill>
        <p:spPr bwMode="auto">
          <a:xfrm>
            <a:off x="1071538" y="1357298"/>
            <a:ext cx="7429552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 l="19775" t="49805" r="39941" b="31640"/>
          <a:stretch>
            <a:fillRect/>
          </a:stretch>
        </p:blipFill>
        <p:spPr bwMode="auto">
          <a:xfrm>
            <a:off x="1214414" y="3929066"/>
            <a:ext cx="744459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142852"/>
            <a:ext cx="7835268" cy="785818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3800" dirty="0" smtClean="0">
                <a:latin typeface="Century Gothic" pitchFamily="34" charset="0"/>
              </a:rPr>
              <a:t>Применение в главной</a:t>
            </a:r>
            <a:endParaRPr lang="be-BY" sz="38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25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21</a:t>
            </a:r>
            <a:endParaRPr lang="be-BY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l="19775" t="54688" r="52393" b="38476"/>
          <a:stretch>
            <a:fillRect/>
          </a:stretch>
        </p:blipFill>
        <p:spPr bwMode="auto">
          <a:xfrm>
            <a:off x="1071537" y="2214554"/>
            <a:ext cx="6592707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2500298" y="3000372"/>
            <a:ext cx="1214446" cy="158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142852"/>
            <a:ext cx="7835268" cy="928694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3400" dirty="0" smtClean="0">
                <a:latin typeface="Century Gothic" pitchFamily="34" charset="0"/>
              </a:rPr>
              <a:t>§17.5 Бинарные операторы</a:t>
            </a:r>
            <a:endParaRPr lang="be-BY" sz="34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26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21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500174"/>
            <a:ext cx="78581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Century Gothic" pitchFamily="34" charset="0"/>
              </a:rPr>
              <a:t>Бинарную операцию можно перегружать как:</a:t>
            </a:r>
          </a:p>
          <a:p>
            <a:pPr marL="514350" indent="-514350" algn="just">
              <a:buAutoNum type="arabicParenR"/>
            </a:pPr>
            <a:r>
              <a:rPr lang="ru-RU" sz="2800" dirty="0" smtClean="0">
                <a:latin typeface="Century Gothic" pitchFamily="34" charset="0"/>
              </a:rPr>
              <a:t>нестатическую функцию-элемент класса с </a:t>
            </a:r>
            <a:r>
              <a:rPr lang="ru-RU" sz="2800" dirty="0" smtClean="0">
                <a:solidFill>
                  <a:srgbClr val="FF0000"/>
                </a:solidFill>
                <a:latin typeface="Century Gothic" pitchFamily="34" charset="0"/>
              </a:rPr>
              <a:t>одним</a:t>
            </a:r>
            <a:r>
              <a:rPr lang="ru-RU" sz="2800" dirty="0" smtClean="0">
                <a:latin typeface="Century Gothic" pitchFamily="34" charset="0"/>
              </a:rPr>
              <a:t> параметром;</a:t>
            </a:r>
          </a:p>
          <a:p>
            <a:pPr marL="514350" indent="-514350" algn="just">
              <a:buAutoNum type="arabicParenR"/>
            </a:pPr>
            <a:r>
              <a:rPr lang="ru-RU" sz="2800" dirty="0" smtClean="0">
                <a:latin typeface="Century Gothic" pitchFamily="34" charset="0"/>
              </a:rPr>
              <a:t>Дружественную функцию, не принадлежащую классу, с </a:t>
            </a:r>
            <a:r>
              <a:rPr lang="ru-RU" sz="2800" dirty="0" smtClean="0">
                <a:solidFill>
                  <a:srgbClr val="FF0000"/>
                </a:solidFill>
                <a:latin typeface="Century Gothic" pitchFamily="34" charset="0"/>
              </a:rPr>
              <a:t>двумя</a:t>
            </a:r>
            <a:r>
              <a:rPr lang="ru-RU" sz="2800" dirty="0" smtClean="0">
                <a:latin typeface="Century Gothic" pitchFamily="34" charset="0"/>
              </a:rPr>
              <a:t> аргументами.</a:t>
            </a:r>
          </a:p>
          <a:p>
            <a:pPr marL="514350" indent="-514350" algn="just"/>
            <a:endParaRPr lang="ru-RU" sz="2800" dirty="0" smtClean="0">
              <a:latin typeface="Century Gothic" pitchFamily="34" charset="0"/>
            </a:endParaRPr>
          </a:p>
          <a:p>
            <a:pPr marL="514350" indent="-514350" algn="just"/>
            <a:r>
              <a:rPr lang="ru-RU" sz="2800" dirty="0" smtClean="0">
                <a:latin typeface="Century Gothic" pitchFamily="34" charset="0"/>
              </a:rPr>
              <a:t>Синтаксис:</a:t>
            </a:r>
            <a:endParaRPr lang="be-BY" sz="2800" dirty="0">
              <a:latin typeface="Century Gothic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39551" t="51758" r="23828" b="43359"/>
          <a:stretch>
            <a:fillRect/>
          </a:stretch>
        </p:blipFill>
        <p:spPr bwMode="auto">
          <a:xfrm>
            <a:off x="1142976" y="5500702"/>
            <a:ext cx="785818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835268" cy="3071834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Пример программы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F57-D2DD-49D7-A267-50BA134304EB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27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21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142852"/>
            <a:ext cx="7835268" cy="785818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3800" dirty="0" smtClean="0">
                <a:latin typeface="Century Gothic" pitchFamily="34" charset="0"/>
              </a:rPr>
              <a:t>Объявление и описание</a:t>
            </a:r>
            <a:endParaRPr lang="be-BY" sz="38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28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21</a:t>
            </a:r>
            <a:endParaRPr lang="be-BY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l="26367" t="47852" r="20166" b="40429"/>
          <a:stretch>
            <a:fillRect/>
          </a:stretch>
        </p:blipFill>
        <p:spPr bwMode="auto">
          <a:xfrm>
            <a:off x="214281" y="1071546"/>
            <a:ext cx="8691623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 l="19970" t="36328" r="33154" b="36328"/>
          <a:stretch>
            <a:fillRect/>
          </a:stretch>
        </p:blipFill>
        <p:spPr bwMode="auto">
          <a:xfrm>
            <a:off x="214281" y="2714620"/>
            <a:ext cx="8654203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142852"/>
            <a:ext cx="7835268" cy="785818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3800" dirty="0" smtClean="0">
                <a:latin typeface="Century Gothic" pitchFamily="34" charset="0"/>
              </a:rPr>
              <a:t>Применение в главной</a:t>
            </a:r>
            <a:endParaRPr lang="be-BY" sz="38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29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21</a:t>
            </a:r>
            <a:endParaRPr lang="be-BY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 l="19775" t="56641" r="50928" b="35546"/>
          <a:stretch>
            <a:fillRect/>
          </a:stretch>
        </p:blipFill>
        <p:spPr bwMode="auto">
          <a:xfrm>
            <a:off x="1071538" y="1928802"/>
            <a:ext cx="6786610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2500298" y="2714620"/>
            <a:ext cx="1214446" cy="158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142852"/>
            <a:ext cx="7835268" cy="1071570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§17.1 Общие правила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3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21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857364"/>
            <a:ext cx="78581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Century Gothic" pitchFamily="34" charset="0"/>
              </a:rPr>
              <a:t>Операторы перегружаются путем составления описания функции с заголовком  телом, при этом имя функции состоит из ключевого слова </a:t>
            </a: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operator</a:t>
            </a:r>
            <a:r>
              <a:rPr lang="ru-RU" sz="2800" dirty="0" smtClean="0">
                <a:latin typeface="Century Gothic" pitchFamily="34" charset="0"/>
              </a:rPr>
              <a:t>, за которым следует перегружаемый оператор.</a:t>
            </a:r>
          </a:p>
          <a:p>
            <a:pPr algn="just"/>
            <a:endParaRPr lang="be-BY" sz="28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142852"/>
            <a:ext cx="7835268" cy="928694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3400" dirty="0" smtClean="0">
                <a:latin typeface="Century Gothic" pitchFamily="34" charset="0"/>
              </a:rPr>
              <a:t>§17.6 Унарные операторы</a:t>
            </a:r>
            <a:endParaRPr lang="be-BY" sz="34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30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21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500174"/>
            <a:ext cx="78581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Century Gothic" pitchFamily="34" charset="0"/>
              </a:rPr>
              <a:t>Префиксные унарные операторы могут быть перегружены как</a:t>
            </a:r>
          </a:p>
          <a:p>
            <a:r>
              <a:rPr lang="ru-RU" sz="2800" dirty="0" smtClean="0">
                <a:latin typeface="Century Gothic" pitchFamily="34" charset="0"/>
              </a:rPr>
              <a:t>нестатические элементы, принадлежащие классу без параметров:</a:t>
            </a: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r>
              <a:rPr lang="ru-RU" sz="2800" dirty="0" smtClean="0">
                <a:latin typeface="Century Gothic" pitchFamily="34" charset="0"/>
              </a:rPr>
              <a:t>или не принадлежащие классу с одним параметром, который должен быть либо объектом класса либо ссылкой на него:</a:t>
            </a: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r>
              <a:rPr lang="ru-RU" sz="2800" dirty="0" smtClean="0">
                <a:latin typeface="Century Gothic" pitchFamily="34" charset="0"/>
              </a:rPr>
              <a:t>где </a:t>
            </a:r>
            <a:r>
              <a:rPr lang="en-US" sz="2800" dirty="0" smtClean="0">
                <a:latin typeface="Century Gothic" pitchFamily="34" charset="0"/>
              </a:rPr>
              <a:t>@</a:t>
            </a:r>
            <a:r>
              <a:rPr lang="ru-RU" sz="2800" dirty="0" smtClean="0">
                <a:latin typeface="Century Gothic" pitchFamily="34" charset="0"/>
              </a:rPr>
              <a:t> это +,-,*,</a:t>
            </a:r>
            <a:r>
              <a:rPr lang="en-US" sz="2800" dirty="0" smtClean="0">
                <a:latin typeface="Century Gothic" pitchFamily="34" charset="0"/>
              </a:rPr>
              <a:t>~</a:t>
            </a:r>
            <a:r>
              <a:rPr lang="ru-RU" sz="2800" dirty="0" smtClean="0">
                <a:latin typeface="Century Gothic" pitchFamily="34" charset="0"/>
              </a:rPr>
              <a:t>,!</a:t>
            </a:r>
            <a:endParaRPr lang="be-BY" sz="2800" dirty="0">
              <a:latin typeface="Century Gothic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39551" t="47852" r="40674" b="50097"/>
          <a:stretch>
            <a:fillRect/>
          </a:stretch>
        </p:blipFill>
        <p:spPr bwMode="auto">
          <a:xfrm>
            <a:off x="1071538" y="3500438"/>
            <a:ext cx="5510931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39551" t="51954" r="40674" b="45312"/>
          <a:stretch>
            <a:fillRect/>
          </a:stretch>
        </p:blipFill>
        <p:spPr bwMode="auto">
          <a:xfrm>
            <a:off x="1071538" y="5572140"/>
            <a:ext cx="5510931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835268" cy="3071834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Пример программы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F57-D2DD-49D7-A267-50BA134304EB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31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21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142852"/>
            <a:ext cx="7835268" cy="785818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3800" dirty="0" smtClean="0">
                <a:latin typeface="Century Gothic" pitchFamily="34" charset="0"/>
              </a:rPr>
              <a:t>Объявление и описание</a:t>
            </a:r>
            <a:endParaRPr lang="be-BY" sz="38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32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21</a:t>
            </a:r>
            <a:endParaRPr lang="be-BY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357158" y="6072206"/>
            <a:ext cx="1214446" cy="158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 l="25635" t="54688" r="37011" b="38476"/>
          <a:stretch>
            <a:fillRect/>
          </a:stretch>
        </p:blipFill>
        <p:spPr bwMode="auto">
          <a:xfrm>
            <a:off x="142844" y="1428736"/>
            <a:ext cx="8848107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 l="19970" t="39258" r="50000" b="43164"/>
          <a:stretch>
            <a:fillRect/>
          </a:stretch>
        </p:blipFill>
        <p:spPr bwMode="auto">
          <a:xfrm>
            <a:off x="1214414" y="3071810"/>
            <a:ext cx="6346076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142852"/>
            <a:ext cx="7835268" cy="785818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3800" dirty="0" smtClean="0">
                <a:latin typeface="Century Gothic" pitchFamily="34" charset="0"/>
              </a:rPr>
              <a:t>Применение в главной</a:t>
            </a:r>
            <a:endParaRPr lang="be-BY" sz="38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33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21</a:t>
            </a:r>
            <a:endParaRPr lang="be-BY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3857620" y="2857496"/>
            <a:ext cx="1214446" cy="158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 l="19775" t="51758" r="61182" b="43359"/>
          <a:stretch>
            <a:fillRect/>
          </a:stretch>
        </p:blipFill>
        <p:spPr bwMode="auto">
          <a:xfrm>
            <a:off x="1214414" y="1857364"/>
            <a:ext cx="520068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142852"/>
            <a:ext cx="7835268" cy="1214446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3400" dirty="0" smtClean="0">
                <a:latin typeface="Century Gothic" pitchFamily="34" charset="0"/>
              </a:rPr>
              <a:t>§17.7 Операторы инкремента и декремента</a:t>
            </a:r>
            <a:endParaRPr lang="be-BY" sz="34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34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21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500174"/>
            <a:ext cx="78581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Century Gothic" pitchFamily="34" charset="0"/>
              </a:rPr>
              <a:t>Чтобы отличать префиксные операторы ++ и – от соответствующих постфиксных, в объявлении последних вводят дополнительный </a:t>
            </a:r>
            <a:r>
              <a:rPr lang="ru-R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фиктивный</a:t>
            </a:r>
            <a:r>
              <a:rPr lang="ru-RU" sz="2800" dirty="0" smtClean="0">
                <a:latin typeface="Century Gothic" pitchFamily="34" charset="0"/>
              </a:rPr>
              <a:t> параметр типа </a:t>
            </a:r>
            <a:r>
              <a:rPr lang="en-US" sz="2800" dirty="0" err="1" smtClean="0">
                <a:latin typeface="Century Gothic" pitchFamily="34" charset="0"/>
              </a:rPr>
              <a:t>int</a:t>
            </a:r>
            <a:r>
              <a:rPr lang="ru-RU" sz="2800" dirty="0" smtClean="0">
                <a:latin typeface="Century Gothic" pitchFamily="34" charset="0"/>
              </a:rPr>
              <a:t>. Он делает различными списки аргументов функций </a:t>
            </a:r>
            <a:r>
              <a:rPr lang="en-US" sz="2800" dirty="0" smtClean="0">
                <a:latin typeface="Century Gothic" pitchFamily="34" charset="0"/>
              </a:rPr>
              <a:t>operator++ </a:t>
            </a:r>
            <a:r>
              <a:rPr lang="ru-RU" sz="2800" dirty="0" smtClean="0">
                <a:latin typeface="Century Gothic" pitchFamily="34" charset="0"/>
              </a:rPr>
              <a:t>для префиксных и постфиксных операций.</a:t>
            </a: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r>
              <a:rPr lang="ru-RU" sz="2800" dirty="0" smtClean="0">
                <a:latin typeface="Century Gothic" pitchFamily="34" charset="0"/>
              </a:rPr>
              <a:t>тип </a:t>
            </a:r>
            <a:r>
              <a:rPr lang="en-US" sz="2800" dirty="0" smtClean="0">
                <a:latin typeface="Century Gothic" pitchFamily="34" charset="0"/>
              </a:rPr>
              <a:t>operator++</a:t>
            </a:r>
            <a:r>
              <a:rPr lang="ru-RU" sz="2800" dirty="0" smtClean="0">
                <a:latin typeface="Century Gothic" pitchFamily="34" charset="0"/>
              </a:rPr>
              <a:t>()</a:t>
            </a:r>
            <a:r>
              <a:rPr lang="en-US" sz="2800" dirty="0" smtClean="0">
                <a:latin typeface="Century Gothic" pitchFamily="34" charset="0"/>
              </a:rPr>
              <a:t> </a:t>
            </a:r>
            <a:r>
              <a:rPr lang="ru-RU" sz="2800" dirty="0" smtClean="0">
                <a:latin typeface="Century Gothic" pitchFamily="34" charset="0"/>
              </a:rPr>
              <a:t>//префиксный (++</a:t>
            </a:r>
            <a:r>
              <a:rPr lang="en-US" sz="2800" dirty="0" smtClean="0">
                <a:latin typeface="Century Gothic" pitchFamily="34" charset="0"/>
              </a:rPr>
              <a:t>n</a:t>
            </a:r>
            <a:r>
              <a:rPr lang="ru-RU" sz="2800" dirty="0" smtClean="0">
                <a:latin typeface="Century Gothic" pitchFamily="34" charset="0"/>
              </a:rPr>
              <a:t>)</a:t>
            </a:r>
            <a:endParaRPr lang="en-US" sz="2800" dirty="0" smtClean="0">
              <a:latin typeface="Century Gothic" pitchFamily="34" charset="0"/>
            </a:endParaRPr>
          </a:p>
          <a:p>
            <a:pPr algn="just"/>
            <a:r>
              <a:rPr lang="ru-RU" sz="2800" dirty="0" smtClean="0">
                <a:latin typeface="Century Gothic" pitchFamily="34" charset="0"/>
              </a:rPr>
              <a:t>тип </a:t>
            </a:r>
            <a:r>
              <a:rPr lang="en-US" sz="2800" dirty="0" smtClean="0">
                <a:latin typeface="Century Gothic" pitchFamily="34" charset="0"/>
              </a:rPr>
              <a:t>operator++</a:t>
            </a:r>
            <a:r>
              <a:rPr lang="ru-RU" sz="2800" dirty="0" smtClean="0">
                <a:latin typeface="Century Gothic" pitchFamily="34" charset="0"/>
              </a:rPr>
              <a:t>(</a:t>
            </a:r>
            <a:r>
              <a:rPr lang="en-US" sz="2800" dirty="0" err="1" smtClean="0">
                <a:latin typeface="Century Gothic" pitchFamily="34" charset="0"/>
              </a:rPr>
              <a:t>int</a:t>
            </a:r>
            <a:r>
              <a:rPr lang="ru-RU" sz="2800" dirty="0" smtClean="0">
                <a:latin typeface="Century Gothic" pitchFamily="34" charset="0"/>
              </a:rPr>
              <a:t>)</a:t>
            </a:r>
            <a:r>
              <a:rPr lang="en-US" sz="2800" dirty="0" smtClean="0">
                <a:latin typeface="Century Gothic" pitchFamily="34" charset="0"/>
              </a:rPr>
              <a:t> </a:t>
            </a:r>
            <a:r>
              <a:rPr lang="ru-RU" sz="2800" dirty="0" smtClean="0">
                <a:latin typeface="Century Gothic" pitchFamily="34" charset="0"/>
              </a:rPr>
              <a:t>//постфиксный (</a:t>
            </a:r>
            <a:r>
              <a:rPr lang="en-US" sz="2800" dirty="0" smtClean="0">
                <a:latin typeface="Century Gothic" pitchFamily="34" charset="0"/>
              </a:rPr>
              <a:t>n</a:t>
            </a:r>
            <a:r>
              <a:rPr lang="ru-RU" sz="2800" dirty="0" smtClean="0">
                <a:latin typeface="Century Gothic" pitchFamily="34" charset="0"/>
              </a:rPr>
              <a:t>++)</a:t>
            </a:r>
            <a:endParaRPr lang="be-BY" sz="2800" dirty="0" smtClean="0">
              <a:latin typeface="Century Gothic" pitchFamily="34" charset="0"/>
            </a:endParaRPr>
          </a:p>
          <a:p>
            <a:pPr algn="just"/>
            <a:endParaRPr lang="be-BY" sz="28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835268" cy="3071834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Пример программы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F57-D2DD-49D7-A267-50BA134304EB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35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21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 l="19970" t="36328" r="52198" b="36328"/>
          <a:stretch>
            <a:fillRect/>
          </a:stretch>
        </p:blipFill>
        <p:spPr bwMode="auto">
          <a:xfrm>
            <a:off x="1214414" y="2906375"/>
            <a:ext cx="5072098" cy="3737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142852"/>
            <a:ext cx="7835268" cy="785818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3800" dirty="0" smtClean="0">
                <a:latin typeface="Century Gothic" pitchFamily="34" charset="0"/>
              </a:rPr>
              <a:t>Объявление и описание</a:t>
            </a:r>
            <a:endParaRPr lang="be-BY" sz="38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36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21</a:t>
            </a:r>
            <a:endParaRPr lang="be-BY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 l="25635" t="30273" r="36279" b="58985"/>
          <a:stretch>
            <a:fillRect/>
          </a:stretch>
        </p:blipFill>
        <p:spPr bwMode="auto">
          <a:xfrm>
            <a:off x="1071537" y="1214422"/>
            <a:ext cx="7767259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 l="19775" t="59570" r="52393" b="25781"/>
          <a:stretch>
            <a:fillRect/>
          </a:stretch>
        </p:blipFill>
        <p:spPr bwMode="auto">
          <a:xfrm>
            <a:off x="1071538" y="1571612"/>
            <a:ext cx="705807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142852"/>
            <a:ext cx="7835268" cy="785818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3800" dirty="0" smtClean="0">
                <a:latin typeface="Century Gothic" pitchFamily="34" charset="0"/>
              </a:rPr>
              <a:t>Применение в главной</a:t>
            </a:r>
            <a:endParaRPr lang="be-BY" sz="38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37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21</a:t>
            </a:r>
            <a:endParaRPr lang="be-BY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2714612" y="3143248"/>
            <a:ext cx="1214446" cy="158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2714612" y="4000504"/>
            <a:ext cx="1214446" cy="158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142852"/>
            <a:ext cx="7835268" cy="928694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3400" dirty="0" smtClean="0">
                <a:latin typeface="Century Gothic" pitchFamily="34" charset="0"/>
              </a:rPr>
              <a:t>§17.8 Операторы сравнения</a:t>
            </a:r>
            <a:endParaRPr lang="be-BY" sz="34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38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21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500174"/>
            <a:ext cx="78581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Century Gothic" pitchFamily="34" charset="0"/>
              </a:rPr>
              <a:t>Перегружаются как бинарные, но результат типа </a:t>
            </a:r>
            <a:r>
              <a:rPr lang="en-US" sz="2800" dirty="0" err="1" smtClean="0">
                <a:latin typeface="Century Gothic" pitchFamily="34" charset="0"/>
              </a:rPr>
              <a:t>bool</a:t>
            </a:r>
            <a:r>
              <a:rPr lang="ru-RU" sz="2800" dirty="0" smtClean="0">
                <a:latin typeface="Century Gothic" pitchFamily="34" charset="0"/>
              </a:rPr>
              <a:t>.</a:t>
            </a:r>
            <a:endParaRPr lang="be-BY" sz="2800" dirty="0">
              <a:latin typeface="Century Gothic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 l="25635" t="43945" r="22363" b="40430"/>
          <a:stretch>
            <a:fillRect/>
          </a:stretch>
        </p:blipFill>
        <p:spPr bwMode="auto">
          <a:xfrm>
            <a:off x="1142975" y="2928934"/>
            <a:ext cx="7925153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142852"/>
            <a:ext cx="7835268" cy="928694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3400" dirty="0" smtClean="0">
                <a:latin typeface="Century Gothic" pitchFamily="34" charset="0"/>
              </a:rPr>
              <a:t>§17.8 Операторы сравнения</a:t>
            </a:r>
            <a:endParaRPr lang="be-BY" sz="34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39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21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500174"/>
            <a:ext cx="78581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Century Gothic" pitchFamily="34" charset="0"/>
              </a:rPr>
              <a:t>Перегружаются как бинарные, но результат типа </a:t>
            </a:r>
            <a:r>
              <a:rPr lang="en-US" sz="2800" dirty="0" err="1" smtClean="0">
                <a:latin typeface="Century Gothic" pitchFamily="34" charset="0"/>
              </a:rPr>
              <a:t>bool</a:t>
            </a:r>
            <a:r>
              <a:rPr lang="ru-RU" sz="2800" dirty="0" smtClean="0">
                <a:latin typeface="Century Gothic" pitchFamily="34" charset="0"/>
              </a:rPr>
              <a:t>.</a:t>
            </a:r>
            <a:endParaRPr lang="be-BY" sz="2800" dirty="0">
              <a:latin typeface="Century Gothic" pitchFamily="34" charset="0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 l="19775" t="51758" r="35547" b="34570"/>
          <a:stretch>
            <a:fillRect/>
          </a:stretch>
        </p:blipFill>
        <p:spPr bwMode="auto">
          <a:xfrm>
            <a:off x="1142976" y="2500306"/>
            <a:ext cx="7781639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 l="19775" t="49805" r="53125" b="33593"/>
          <a:stretch>
            <a:fillRect/>
          </a:stretch>
        </p:blipFill>
        <p:spPr bwMode="auto">
          <a:xfrm>
            <a:off x="1142975" y="4357694"/>
            <a:ext cx="4714909" cy="2166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142852"/>
            <a:ext cx="7835268" cy="1071570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§17.1 Общие правила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21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857364"/>
            <a:ext cx="78581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Нельзя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 </a:t>
            </a:r>
            <a:r>
              <a:rPr lang="ru-RU" sz="2800" dirty="0" smtClean="0">
                <a:latin typeface="Century Gothic" pitchFamily="34" charset="0"/>
              </a:rPr>
              <a:t>перегружать следующие операторы:</a:t>
            </a: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r>
              <a:rPr lang="ru-RU" sz="2800" dirty="0" smtClean="0">
                <a:latin typeface="Century Gothic" pitchFamily="34" charset="0"/>
              </a:rPr>
              <a:t>. – доступ к полю класса;</a:t>
            </a:r>
          </a:p>
          <a:p>
            <a:pPr algn="just"/>
            <a:r>
              <a:rPr lang="ru-RU" sz="2800" dirty="0" smtClean="0">
                <a:latin typeface="Century Gothic" pitchFamily="34" charset="0"/>
              </a:rPr>
              <a:t>.* - доступ к полю класса через указатель;</a:t>
            </a:r>
          </a:p>
          <a:p>
            <a:pPr algn="just"/>
            <a:r>
              <a:rPr lang="ru-RU" sz="2800" dirty="0" smtClean="0">
                <a:latin typeface="Century Gothic" pitchFamily="34" charset="0"/>
              </a:rPr>
              <a:t>:: - разрешения области видимости;</a:t>
            </a:r>
          </a:p>
          <a:p>
            <a:pPr algn="just"/>
            <a:r>
              <a:rPr lang="ru-RU" sz="2800" dirty="0" smtClean="0">
                <a:latin typeface="Century Gothic" pitchFamily="34" charset="0"/>
              </a:rPr>
              <a:t>?: - тернарная альтернатива;</a:t>
            </a:r>
          </a:p>
          <a:p>
            <a:pPr algn="just"/>
            <a:r>
              <a:rPr lang="en-US" sz="2800" dirty="0" err="1" smtClean="0">
                <a:latin typeface="Century Gothic" pitchFamily="34" charset="0"/>
              </a:rPr>
              <a:t>sizeof</a:t>
            </a:r>
            <a:r>
              <a:rPr lang="en-US" sz="2800" dirty="0" smtClean="0">
                <a:latin typeface="Century Gothic" pitchFamily="34" charset="0"/>
              </a:rPr>
              <a:t> – </a:t>
            </a:r>
            <a:r>
              <a:rPr lang="ru-RU" sz="2800" dirty="0" smtClean="0">
                <a:latin typeface="Century Gothic" pitchFamily="34" charset="0"/>
              </a:rPr>
              <a:t>определение размера типа.</a:t>
            </a:r>
            <a:endParaRPr lang="be-BY" sz="28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142852"/>
            <a:ext cx="7835268" cy="1143008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3400" dirty="0" smtClean="0">
                <a:latin typeface="Century Gothic" pitchFamily="34" charset="0"/>
              </a:rPr>
              <a:t>§17.9 Операторы преобразования типа (конвертеры)</a:t>
            </a:r>
            <a:endParaRPr lang="be-BY" sz="34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40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21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500174"/>
            <a:ext cx="785818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Century Gothic" pitchFamily="34" charset="0"/>
              </a:rPr>
              <a:t>Конвертер – это функция, которая преобразует тип объекта класса в некоторый другой тип. Прототип:</a:t>
            </a:r>
            <a:endParaRPr lang="en-US" sz="2800" dirty="0" smtClean="0">
              <a:latin typeface="Century Gothic" pitchFamily="34" charset="0"/>
            </a:endParaRP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r>
              <a:rPr lang="en-US" sz="2800" dirty="0" smtClean="0">
                <a:latin typeface="Century Gothic" pitchFamily="34" charset="0"/>
              </a:rPr>
              <a:t>operator </a:t>
            </a:r>
            <a:r>
              <a:rPr lang="ru-RU" sz="2800" dirty="0" smtClean="0">
                <a:latin typeface="Century Gothic" pitchFamily="34" charset="0"/>
              </a:rPr>
              <a:t>тип();</a:t>
            </a:r>
            <a:endParaRPr lang="en-US" sz="2800" dirty="0" smtClean="0">
              <a:latin typeface="Century Gothic" pitchFamily="34" charset="0"/>
            </a:endParaRPr>
          </a:p>
          <a:p>
            <a:pPr algn="just"/>
            <a:endParaRPr lang="en-US" sz="2800" dirty="0" smtClean="0">
              <a:latin typeface="Century Gothic" pitchFamily="34" charset="0"/>
            </a:endParaRPr>
          </a:p>
          <a:p>
            <a:pPr algn="just"/>
            <a:r>
              <a:rPr lang="ru-RU" sz="2800" dirty="0" smtClean="0">
                <a:latin typeface="Century Gothic" pitchFamily="34" charset="0"/>
              </a:rPr>
              <a:t>Здесь «тип» задает тип данных, к которому приводится объект. Этот тип может быть как встроенным, так и определенным программистом. Конвертер может вызываться как явно, так и неявно.</a:t>
            </a:r>
            <a:endParaRPr lang="be-BY" sz="28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835268" cy="3071834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Пример программы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F57-D2DD-49D7-A267-50BA134304EB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41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21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42852"/>
            <a:ext cx="8501090" cy="928694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3400" dirty="0" smtClean="0">
                <a:latin typeface="Century Gothic" pitchFamily="34" charset="0"/>
              </a:rPr>
              <a:t>Объявление, описание, применение</a:t>
            </a:r>
            <a:endParaRPr lang="be-BY" sz="34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42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21</a:t>
            </a:r>
            <a:endParaRPr lang="be-BY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 l="25635" t="60547" r="42871" b="33594"/>
          <a:stretch>
            <a:fillRect/>
          </a:stretch>
        </p:blipFill>
        <p:spPr bwMode="auto">
          <a:xfrm>
            <a:off x="1142976" y="1428736"/>
            <a:ext cx="665564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 l="19970" t="61719" r="55127" b="27539"/>
          <a:stretch>
            <a:fillRect/>
          </a:stretch>
        </p:blipFill>
        <p:spPr bwMode="auto">
          <a:xfrm>
            <a:off x="1285852" y="2786058"/>
            <a:ext cx="5961826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/>
          <a:srcRect l="19970" t="67578" r="54395" b="24609"/>
          <a:stretch>
            <a:fillRect/>
          </a:stretch>
        </p:blipFill>
        <p:spPr bwMode="auto">
          <a:xfrm>
            <a:off x="1285851" y="5072074"/>
            <a:ext cx="6250825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142852"/>
            <a:ext cx="8192426" cy="928694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3400" dirty="0" smtClean="0">
                <a:latin typeface="Century Gothic" pitchFamily="34" charset="0"/>
              </a:rPr>
              <a:t>§17.10 Оператор вызова функции ()</a:t>
            </a:r>
            <a:endParaRPr lang="be-BY" sz="34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43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21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500174"/>
            <a:ext cx="78581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Century Gothic" pitchFamily="34" charset="0"/>
              </a:rPr>
              <a:t>Прототип:</a:t>
            </a: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r>
              <a:rPr lang="ru-RU" sz="2800" dirty="0" smtClean="0">
                <a:latin typeface="Century Gothic" pitchFamily="34" charset="0"/>
              </a:rPr>
              <a:t>Где количество параметров может быть неопределенным, а также допускается использование параметров по умолчанию.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39551" t="47852" r="33349" b="50195"/>
          <a:stretch>
            <a:fillRect/>
          </a:stretch>
        </p:blipFill>
        <p:spPr bwMode="auto">
          <a:xfrm>
            <a:off x="1071537" y="2143116"/>
            <a:ext cx="792961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142852"/>
            <a:ext cx="8192426" cy="928694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3400" dirty="0" smtClean="0">
                <a:latin typeface="Century Gothic" pitchFamily="34" charset="0"/>
              </a:rPr>
              <a:t>§17.10 Оператор вызова функции ()</a:t>
            </a:r>
            <a:endParaRPr lang="be-BY" sz="34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44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21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500174"/>
            <a:ext cx="78581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Century Gothic" pitchFamily="34" charset="0"/>
              </a:rPr>
              <a:t>Вызывается оператор () путем применения списка параметров-аргументов к объекту класса, в котором он определен.</a:t>
            </a: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r>
              <a:rPr lang="ru-RU" sz="2800" dirty="0" smtClean="0">
                <a:latin typeface="Century Gothic" pitchFamily="34" charset="0"/>
              </a:rPr>
              <a:t>Т.к. в том случае объект может использоваться как функция, то он называется функциональным объектом.</a:t>
            </a:r>
            <a:endParaRPr lang="be-BY" sz="28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142852"/>
            <a:ext cx="8192426" cy="928694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3400" dirty="0" smtClean="0">
                <a:latin typeface="Century Gothic" pitchFamily="34" charset="0"/>
              </a:rPr>
              <a:t>§17.11 Оператор индексирования </a:t>
            </a:r>
            <a:r>
              <a:rPr lang="en-US" sz="3400" dirty="0" smtClean="0">
                <a:latin typeface="Century Gothic" pitchFamily="34" charset="0"/>
              </a:rPr>
              <a:t>[]</a:t>
            </a:r>
            <a:endParaRPr lang="be-BY" sz="34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45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21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500174"/>
            <a:ext cx="78581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Century Gothic" pitchFamily="34" charset="0"/>
              </a:rPr>
              <a:t>Перегружается как нестатический компонент класса с одним параметром.</a:t>
            </a:r>
          </a:p>
          <a:p>
            <a:pPr algn="just"/>
            <a:r>
              <a:rPr lang="ru-RU" sz="2800" dirty="0" smtClean="0">
                <a:latin typeface="Century Gothic" pitchFamily="34" charset="0"/>
              </a:rPr>
              <a:t>Прототип:</a:t>
            </a: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r>
              <a:rPr lang="ru-RU" sz="2800" dirty="0" smtClean="0">
                <a:latin typeface="Century Gothic" pitchFamily="34" charset="0"/>
              </a:rPr>
              <a:t>Обычно такой оператор служит для проверки индекса в допустимом диапазоне. В этом случае соответствующий элемент массива возвращается как ссылка.</a:t>
            </a:r>
            <a:endParaRPr lang="be-BY" sz="2800" dirty="0">
              <a:latin typeface="Century Gothic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39551" t="55664" r="40674" b="40429"/>
          <a:stretch>
            <a:fillRect/>
          </a:stretch>
        </p:blipFill>
        <p:spPr bwMode="auto">
          <a:xfrm>
            <a:off x="2571736" y="2857496"/>
            <a:ext cx="5000660" cy="740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835268" cy="3071834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Пример программы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F57-D2DD-49D7-A267-50BA134304EB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46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21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9649" t="30273" r="28074" b="16015"/>
          <a:stretch>
            <a:fillRect/>
          </a:stretch>
        </p:blipFill>
        <p:spPr bwMode="auto">
          <a:xfrm>
            <a:off x="285720" y="581687"/>
            <a:ext cx="8643998" cy="6174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-285776"/>
            <a:ext cx="8192426" cy="928694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pPr algn="ctr"/>
            <a:r>
              <a:rPr lang="ru-RU" sz="3400" dirty="0" smtClean="0">
                <a:latin typeface="Century Gothic" pitchFamily="34" charset="0"/>
              </a:rPr>
              <a:t>Класс </a:t>
            </a:r>
            <a:r>
              <a:rPr lang="en-US" sz="3400" dirty="0" err="1" smtClean="0">
                <a:latin typeface="Century Gothic" pitchFamily="34" charset="0"/>
              </a:rPr>
              <a:t>Polynom</a:t>
            </a:r>
            <a:endParaRPr lang="be-BY" sz="34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47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21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48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21</a:t>
            </a:r>
            <a:endParaRPr lang="be-BY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9649" t="39062" r="34663" b="31641"/>
          <a:stretch>
            <a:fillRect/>
          </a:stretch>
        </p:blipFill>
        <p:spPr bwMode="auto">
          <a:xfrm>
            <a:off x="178563" y="1071546"/>
            <a:ext cx="8822593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49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21</a:t>
            </a:r>
            <a:endParaRPr lang="be-BY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34590" t="47852" r="37408" b="24804"/>
          <a:stretch>
            <a:fillRect/>
          </a:stretch>
        </p:blipFill>
        <p:spPr bwMode="auto">
          <a:xfrm>
            <a:off x="1063884" y="1357298"/>
            <a:ext cx="7937272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142852"/>
            <a:ext cx="7835268" cy="1071570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Требования перегрузки: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21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2071678"/>
            <a:ext cx="78581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AutoNum type="arabicPeriod"/>
            </a:pPr>
            <a:r>
              <a:rPr lang="ru-RU" sz="2800" dirty="0" smtClean="0">
                <a:latin typeface="Century Gothic" pitchFamily="34" charset="0"/>
              </a:rPr>
              <a:t>Старшинство и ассоциативность операции не может быть изменено перегрузкой.</a:t>
            </a:r>
          </a:p>
          <a:p>
            <a:pPr marL="514350" indent="-514350" algn="just">
              <a:buAutoNum type="arabicPeriod"/>
            </a:pPr>
            <a:endParaRPr lang="ru-RU" sz="2800" dirty="0" smtClean="0">
              <a:latin typeface="Century Gothic" pitchFamily="34" charset="0"/>
            </a:endParaRPr>
          </a:p>
          <a:p>
            <a:pPr marL="514350" indent="-514350" algn="just">
              <a:buAutoNum type="arabicPeriod"/>
            </a:pPr>
            <a:r>
              <a:rPr lang="ru-RU" sz="2800" dirty="0" smtClean="0">
                <a:latin typeface="Century Gothic" pitchFamily="34" charset="0"/>
              </a:rPr>
              <a:t>Нельзя создавать новые операции.</a:t>
            </a:r>
          </a:p>
          <a:p>
            <a:pPr marL="514350" indent="-514350" algn="just">
              <a:buAutoNum type="arabicPeriod"/>
            </a:pPr>
            <a:endParaRPr lang="ru-RU" sz="2800" dirty="0" smtClean="0">
              <a:latin typeface="Century Gothic" pitchFamily="34" charset="0"/>
            </a:endParaRPr>
          </a:p>
          <a:p>
            <a:pPr marL="514350" indent="-514350" algn="just">
              <a:buAutoNum type="arabicPeriod"/>
            </a:pPr>
            <a:r>
              <a:rPr lang="ru-RU" sz="2800" dirty="0" smtClean="0">
                <a:latin typeface="Century Gothic" pitchFamily="34" charset="0"/>
              </a:rPr>
              <a:t>Нельзя изменять количество параметров оператора.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142852"/>
            <a:ext cx="7835268" cy="1071570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Требования перегрузки: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6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21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2071678"/>
            <a:ext cx="78581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/>
            <a:r>
              <a:rPr lang="ru-RU" sz="2800" dirty="0" smtClean="0">
                <a:latin typeface="Century Gothic" pitchFamily="34" charset="0"/>
              </a:rPr>
              <a:t>4. Тип по крайней мере одного параметра перегруженного оператора должен быть классом или ссылкой на него.</a:t>
            </a:r>
          </a:p>
          <a:p>
            <a:pPr marL="514350" indent="-514350" algn="just"/>
            <a:r>
              <a:rPr lang="ru-RU" sz="2800" dirty="0" smtClean="0">
                <a:latin typeface="Century Gothic" pitchFamily="34" charset="0"/>
              </a:rPr>
              <a:t>5.   Оператор не может иметь аргументов по умолчанию (а = 0).</a:t>
            </a:r>
          </a:p>
          <a:p>
            <a:pPr marL="514350" indent="-514350" algn="just"/>
            <a:r>
              <a:rPr lang="ru-RU" sz="2800" dirty="0" smtClean="0">
                <a:latin typeface="Century Gothic" pitchFamily="34" charset="0"/>
              </a:rPr>
              <a:t>6. Оператор не может иметь неопределенное количество параметров (…).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142852"/>
            <a:ext cx="7835268" cy="1071570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Требования перегрузки: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21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2071678"/>
            <a:ext cx="78581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Century Gothic" pitchFamily="34" charset="0"/>
              </a:rPr>
              <a:t>Следует помнить, что перегрузка операторов больше всего подходит для математических классов, и стараться сохранить алгебраическую основу этих операторов.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142852"/>
            <a:ext cx="7835268" cy="785818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3800" dirty="0" smtClean="0">
                <a:latin typeface="Century Gothic" pitchFamily="34" charset="0"/>
              </a:rPr>
              <a:t>§17.2 Операторы ввода/вывода</a:t>
            </a:r>
            <a:endParaRPr lang="be-BY" sz="38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8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21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857364"/>
            <a:ext cx="78581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Century Gothic" pitchFamily="34" charset="0"/>
              </a:rPr>
              <a:t>Операции </a:t>
            </a:r>
            <a:r>
              <a:rPr lang="en-US" sz="2800" dirty="0" smtClean="0">
                <a:latin typeface="Century Gothic" pitchFamily="34" charset="0"/>
              </a:rPr>
              <a:t>&lt;&lt; </a:t>
            </a:r>
            <a:r>
              <a:rPr lang="ru-RU" sz="2800" dirty="0" smtClean="0">
                <a:latin typeface="Century Gothic" pitchFamily="34" charset="0"/>
              </a:rPr>
              <a:t>и </a:t>
            </a:r>
            <a:r>
              <a:rPr lang="en-US" sz="2800" dirty="0" smtClean="0">
                <a:latin typeface="Century Gothic" pitchFamily="34" charset="0"/>
              </a:rPr>
              <a:t>&gt;&gt;</a:t>
            </a:r>
            <a:r>
              <a:rPr lang="ru-RU" sz="2800" dirty="0" smtClean="0">
                <a:latin typeface="Century Gothic" pitchFamily="34" charset="0"/>
              </a:rPr>
              <a:t> можно перегружать для того, чтобы выполнять ввод и вывод типов данных, определенных программистом.</a:t>
            </a:r>
            <a:r>
              <a:rPr lang="en-US" sz="2800" dirty="0" smtClean="0">
                <a:latin typeface="Century Gothic" pitchFamily="34" charset="0"/>
              </a:rPr>
              <a:t> </a:t>
            </a:r>
            <a:r>
              <a:rPr lang="ru-RU" sz="2800" dirty="0" smtClean="0">
                <a:latin typeface="Century Gothic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1574" y="142852"/>
            <a:ext cx="7835268" cy="785818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3800" dirty="0" smtClean="0">
                <a:latin typeface="Century Gothic" pitchFamily="34" charset="0"/>
              </a:rPr>
              <a:t>§17.2 Операторы ввода/вывода</a:t>
            </a:r>
            <a:endParaRPr lang="be-BY" sz="38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17.12.2012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9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21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428736"/>
            <a:ext cx="78581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Century Gothic" pitchFamily="34" charset="0"/>
              </a:rPr>
              <a:t>Эти операции должны определяться как 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rPr>
              <a:t>дружественные</a:t>
            </a:r>
            <a:r>
              <a:rPr lang="ru-RU" sz="2800" dirty="0" smtClean="0">
                <a:latin typeface="Century Gothic" pitchFamily="34" charset="0"/>
              </a:rPr>
              <a:t> операторы класса, которые имеют следующий прототип:</a:t>
            </a:r>
            <a:endParaRPr lang="en-US" sz="2800" dirty="0" smtClean="0">
              <a:latin typeface="Century Gothic" pitchFamily="34" charset="0"/>
            </a:endParaRP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endParaRPr lang="en-US" sz="2800" dirty="0" smtClean="0">
              <a:latin typeface="Century Gothic" pitchFamily="34" charset="0"/>
            </a:endParaRP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endParaRPr lang="en-US" sz="2800" dirty="0" smtClean="0">
              <a:latin typeface="Century Gothic" pitchFamily="34" charset="0"/>
            </a:endParaRPr>
          </a:p>
          <a:p>
            <a:pPr algn="just"/>
            <a:r>
              <a:rPr lang="ru-RU" sz="2800" dirty="0" smtClean="0">
                <a:latin typeface="Century Gothic" pitchFamily="34" charset="0"/>
              </a:rPr>
              <a:t>где </a:t>
            </a:r>
            <a:r>
              <a:rPr lang="en-US" sz="2800" dirty="0" err="1" smtClean="0">
                <a:latin typeface="Century Gothic" pitchFamily="34" charset="0"/>
              </a:rPr>
              <a:t>istream</a:t>
            </a:r>
            <a:r>
              <a:rPr lang="en-US" sz="2800" dirty="0" smtClean="0">
                <a:latin typeface="Century Gothic" pitchFamily="34" charset="0"/>
              </a:rPr>
              <a:t>, </a:t>
            </a:r>
            <a:r>
              <a:rPr lang="en-US" sz="2800" dirty="0" err="1" smtClean="0">
                <a:latin typeface="Century Gothic" pitchFamily="34" charset="0"/>
              </a:rPr>
              <a:t>ostream</a:t>
            </a:r>
            <a:r>
              <a:rPr lang="be-BY" sz="2800" dirty="0" smtClean="0">
                <a:latin typeface="Century Gothic" pitchFamily="34" charset="0"/>
              </a:rPr>
              <a:t> – классы ввода </a:t>
            </a:r>
            <a:r>
              <a:rPr lang="ru-RU" sz="2800" dirty="0" smtClean="0">
                <a:latin typeface="Century Gothic" pitchFamily="34" charset="0"/>
              </a:rPr>
              <a:t>и вывода символов, описанные в библиотеке </a:t>
            </a:r>
            <a:r>
              <a:rPr lang="en-US" sz="2800" dirty="0" smtClean="0">
                <a:latin typeface="Century Gothic" pitchFamily="34" charset="0"/>
              </a:rPr>
              <a:t>&lt;</a:t>
            </a:r>
            <a:r>
              <a:rPr lang="en-US" sz="2800" dirty="0" err="1" smtClean="0">
                <a:latin typeface="Century Gothic" pitchFamily="34" charset="0"/>
              </a:rPr>
              <a:t>iostream.h</a:t>
            </a:r>
            <a:r>
              <a:rPr lang="en-US" sz="2800" dirty="0" smtClean="0">
                <a:latin typeface="Century Gothic" pitchFamily="34" charset="0"/>
              </a:rPr>
              <a:t>&gt;</a:t>
            </a:r>
            <a:r>
              <a:rPr lang="be-BY" sz="2800" dirty="0" smtClean="0">
                <a:latin typeface="Century Gothic" pitchFamily="34" charset="0"/>
              </a:rPr>
              <a:t>. </a:t>
            </a:r>
          </a:p>
          <a:p>
            <a:pPr algn="just"/>
            <a:r>
              <a:rPr lang="be-BY" sz="2800" dirty="0" smtClean="0">
                <a:latin typeface="Century Gothic" pitchFamily="34" charset="0"/>
              </a:rPr>
              <a:t>Об</a:t>
            </a:r>
            <a:r>
              <a:rPr lang="ru-RU" sz="2800" dirty="0" err="1" smtClean="0">
                <a:latin typeface="Century Gothic" pitchFamily="34" charset="0"/>
              </a:rPr>
              <a:t>ъекты</a:t>
            </a:r>
            <a:r>
              <a:rPr lang="ru-RU" sz="2800" dirty="0" smtClean="0">
                <a:latin typeface="Century Gothic" pitchFamily="34" charset="0"/>
              </a:rPr>
              <a:t> </a:t>
            </a:r>
            <a:r>
              <a:rPr lang="en-US" sz="2800" dirty="0" err="1" smtClean="0">
                <a:latin typeface="Century Gothic" pitchFamily="34" charset="0"/>
              </a:rPr>
              <a:t>cin</a:t>
            </a:r>
            <a:r>
              <a:rPr lang="en-US" sz="2800" dirty="0" smtClean="0">
                <a:latin typeface="Century Gothic" pitchFamily="34" charset="0"/>
              </a:rPr>
              <a:t> </a:t>
            </a:r>
            <a:r>
              <a:rPr lang="ru-RU" sz="2800" dirty="0" smtClean="0">
                <a:latin typeface="Century Gothic" pitchFamily="34" charset="0"/>
              </a:rPr>
              <a:t>и </a:t>
            </a:r>
            <a:r>
              <a:rPr lang="en-US" sz="2800" dirty="0" err="1" smtClean="0">
                <a:latin typeface="Century Gothic" pitchFamily="34" charset="0"/>
              </a:rPr>
              <a:t>cout</a:t>
            </a:r>
            <a:r>
              <a:rPr lang="ru-RU" sz="2800" dirty="0" smtClean="0">
                <a:latin typeface="Century Gothic" pitchFamily="34" charset="0"/>
              </a:rPr>
              <a:t> являются экземплярами этих классов.</a:t>
            </a:r>
            <a:endParaRPr lang="be-BY" sz="2800" dirty="0">
              <a:latin typeface="Century Gothic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9551" t="45898" r="15039" b="49219"/>
          <a:stretch>
            <a:fillRect/>
          </a:stretch>
        </p:blipFill>
        <p:spPr bwMode="auto">
          <a:xfrm>
            <a:off x="214282" y="3500438"/>
            <a:ext cx="8858312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1595</TotalTime>
  <Words>932</Words>
  <Application>Microsoft Office PowerPoint</Application>
  <PresentationFormat>Экран (4:3)</PresentationFormat>
  <Paragraphs>277</Paragraphs>
  <Slides>49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0" baseType="lpstr">
      <vt:lpstr>Солнцестояние</vt:lpstr>
      <vt:lpstr>Раздел 2. Объектный подход к разработке ПО</vt:lpstr>
      <vt:lpstr>§17.1 Общие правила</vt:lpstr>
      <vt:lpstr>§17.1 Общие правила</vt:lpstr>
      <vt:lpstr>§17.1 Общие правила</vt:lpstr>
      <vt:lpstr>Требования перегрузки:</vt:lpstr>
      <vt:lpstr>Требования перегрузки:</vt:lpstr>
      <vt:lpstr>Требования перегрузки:</vt:lpstr>
      <vt:lpstr>§17.2 Операторы ввода/вывода</vt:lpstr>
      <vt:lpstr>§17.2 Операторы ввода/вывода</vt:lpstr>
      <vt:lpstr>Пример программы</vt:lpstr>
      <vt:lpstr>Объявление класса Дробь</vt:lpstr>
      <vt:lpstr>Объявление класса Дробь</vt:lpstr>
      <vt:lpstr>Объявление класса «Дробь»</vt:lpstr>
      <vt:lpstr>Конструкторы</vt:lpstr>
      <vt:lpstr>Конструкторы</vt:lpstr>
      <vt:lpstr>Операторы ввода/вывода</vt:lpstr>
      <vt:lpstr>Применение в главной</vt:lpstr>
      <vt:lpstr>§17.3 Операторы присваивания =</vt:lpstr>
      <vt:lpstr>Пример программы</vt:lpstr>
      <vt:lpstr>Объявление</vt:lpstr>
      <vt:lpstr>Описание</vt:lpstr>
      <vt:lpstr>§17.4 Составные операторы присваивания </vt:lpstr>
      <vt:lpstr>Пример программы</vt:lpstr>
      <vt:lpstr>Объявление и описание</vt:lpstr>
      <vt:lpstr>Применение в главной</vt:lpstr>
      <vt:lpstr>§17.5 Бинарные операторы</vt:lpstr>
      <vt:lpstr>Пример программы</vt:lpstr>
      <vt:lpstr>Объявление и описание</vt:lpstr>
      <vt:lpstr>Применение в главной</vt:lpstr>
      <vt:lpstr>§17.6 Унарные операторы</vt:lpstr>
      <vt:lpstr>Пример программы</vt:lpstr>
      <vt:lpstr>Объявление и описание</vt:lpstr>
      <vt:lpstr>Применение в главной</vt:lpstr>
      <vt:lpstr>§17.7 Операторы инкремента и декремента</vt:lpstr>
      <vt:lpstr>Пример программы</vt:lpstr>
      <vt:lpstr>Объявление и описание</vt:lpstr>
      <vt:lpstr>Применение в главной</vt:lpstr>
      <vt:lpstr>§17.8 Операторы сравнения</vt:lpstr>
      <vt:lpstr>§17.8 Операторы сравнения</vt:lpstr>
      <vt:lpstr>§17.9 Операторы преобразования типа (конвертеры)</vt:lpstr>
      <vt:lpstr>Пример программы</vt:lpstr>
      <vt:lpstr>Объявление, описание, применение</vt:lpstr>
      <vt:lpstr>§17.10 Оператор вызова функции ()</vt:lpstr>
      <vt:lpstr>§17.10 Оператор вызова функции ()</vt:lpstr>
      <vt:lpstr>§17.11 Оператор индексирования []</vt:lpstr>
      <vt:lpstr>Пример программы</vt:lpstr>
      <vt:lpstr>Класс Polynom</vt:lpstr>
      <vt:lpstr>Слайд 48</vt:lpstr>
      <vt:lpstr>Слайд 49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Типы данных и операторы</dc:title>
  <dc:creator>Надя</dc:creator>
  <cp:lastModifiedBy>Надя</cp:lastModifiedBy>
  <cp:revision>213</cp:revision>
  <dcterms:created xsi:type="dcterms:W3CDTF">2010-11-07T10:30:45Z</dcterms:created>
  <dcterms:modified xsi:type="dcterms:W3CDTF">2012-12-17T06:40:46Z</dcterms:modified>
</cp:coreProperties>
</file>