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notesMasterIdLst>
    <p:notesMasterId r:id="rId23"/>
  </p:notesMasterIdLst>
  <p:sldIdLst>
    <p:sldId id="391" r:id="rId2"/>
    <p:sldId id="325" r:id="rId3"/>
    <p:sldId id="454" r:id="rId4"/>
    <p:sldId id="455" r:id="rId5"/>
    <p:sldId id="456" r:id="rId6"/>
    <p:sldId id="412" r:id="rId7"/>
    <p:sldId id="459" r:id="rId8"/>
    <p:sldId id="406" r:id="rId9"/>
    <p:sldId id="457" r:id="rId10"/>
    <p:sldId id="458" r:id="rId11"/>
    <p:sldId id="413" r:id="rId12"/>
    <p:sldId id="414" r:id="rId13"/>
    <p:sldId id="437" r:id="rId14"/>
    <p:sldId id="415" r:id="rId15"/>
    <p:sldId id="416" r:id="rId16"/>
    <p:sldId id="438" r:id="rId17"/>
    <p:sldId id="417" r:id="rId18"/>
    <p:sldId id="419" r:id="rId19"/>
    <p:sldId id="440" r:id="rId20"/>
    <p:sldId id="460" r:id="rId21"/>
    <p:sldId id="461" r:id="rId22"/>
  </p:sldIdLst>
  <p:sldSz cx="9144000" cy="6858000" type="screen4x3"/>
  <p:notesSz cx="6858000" cy="9144000"/>
  <p:defaultTextStyle>
    <a:defPPr>
      <a:defRPr lang="be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Светлый стиль 3 -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4" autoAdjust="0"/>
    <p:restoredTop sz="94671" autoAdjust="0"/>
  </p:normalViewPr>
  <p:slideViewPr>
    <p:cSldViewPr>
      <p:cViewPr varScale="1">
        <p:scale>
          <a:sx n="66" d="100"/>
          <a:sy n="66" d="100"/>
        </p:scale>
        <p:origin x="-141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e-BY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60C2CC-12D1-4E2B-AA6F-534263603B35}" type="datetimeFigureOut">
              <a:rPr lang="be-BY" smtClean="0"/>
              <a:pPr/>
              <a:t>17.12.2012</a:t>
            </a:fld>
            <a:endParaRPr lang="be-BY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e-BY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F76B9C-4110-4C1C-82C1-BC052E228ECB}" type="slidenum">
              <a:rPr lang="be-BY" smtClean="0"/>
              <a:pPr/>
              <a:t>‹#›</a:t>
            </a:fld>
            <a:endParaRPr lang="be-B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7EFD67-7CF0-4D0B-8749-749D22E65919}" type="datetime1">
              <a:rPr lang="be-BY" smtClean="0"/>
              <a:pPr/>
              <a:t>17.12.2012</a:t>
            </a:fld>
            <a:endParaRPr lang="be-BY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be-BY" dirty="0" smtClean="0"/>
              <a:t>Лекция 24</a:t>
            </a:r>
            <a:endParaRPr lang="be-BY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715A3A-5878-4444-ADF4-10697B78999F}" type="slidenum">
              <a:rPr lang="be-BY" smtClean="0"/>
              <a:pPr/>
              <a:t>‹#›</a:t>
            </a:fld>
            <a:endParaRPr lang="be-BY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20E1D7-8F65-4D37-AC55-5727BB57384B}" type="datetime1">
              <a:rPr lang="be-BY" smtClean="0"/>
              <a:pPr/>
              <a:t>17.12.2012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be-BY" dirty="0" smtClean="0"/>
              <a:t>Лекция 24</a:t>
            </a:r>
            <a:endParaRPr lang="be-BY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715A3A-5878-4444-ADF4-10697B78999F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D613C7-77DB-440D-9497-7BE870121CA1}" type="datetime1">
              <a:rPr lang="be-BY" smtClean="0"/>
              <a:pPr/>
              <a:t>17.12.2012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be-BY" dirty="0" smtClean="0"/>
              <a:t>Лекция 24</a:t>
            </a:r>
            <a:endParaRPr lang="be-BY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715A3A-5878-4444-ADF4-10697B78999F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016B39-2640-412F-B928-9DA92DCCAF36}" type="datetime1">
              <a:rPr lang="be-BY" smtClean="0"/>
              <a:pPr/>
              <a:t>17.12.2012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be-BY" dirty="0" smtClean="0"/>
              <a:t>Лекция 24</a:t>
            </a:r>
            <a:endParaRPr lang="be-BY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715A3A-5878-4444-ADF4-10697B78999F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8EA972-95AC-4756-B624-6FD30B6115EE}" type="datetime1">
              <a:rPr lang="be-BY" smtClean="0"/>
              <a:pPr/>
              <a:t>17.12.2012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be-BY" dirty="0" smtClean="0"/>
              <a:t>Лекция 24</a:t>
            </a:r>
            <a:endParaRPr lang="be-BY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715A3A-5878-4444-ADF4-10697B78999F}" type="slidenum">
              <a:rPr lang="be-BY" smtClean="0"/>
              <a:pPr/>
              <a:t>‹#›</a:t>
            </a:fld>
            <a:endParaRPr lang="be-BY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ACD53-BF10-4768-A61E-0C2FD1A1D606}" type="datetime1">
              <a:rPr lang="be-BY" smtClean="0"/>
              <a:pPr/>
              <a:t>17.12.2012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be-BY" dirty="0" smtClean="0"/>
              <a:t>Лекция 24</a:t>
            </a:r>
            <a:endParaRPr lang="be-BY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715A3A-5878-4444-ADF4-10697B78999F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BA10F0-F9E8-44B0-A8A5-6B2700256389}" type="datetime1">
              <a:rPr lang="be-BY" smtClean="0"/>
              <a:pPr/>
              <a:t>17.12.2012</a:t>
            </a:fld>
            <a:endParaRPr lang="be-BY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be-BY" dirty="0" smtClean="0"/>
              <a:t>Лекция 24</a:t>
            </a:r>
            <a:endParaRPr lang="be-BY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715A3A-5878-4444-ADF4-10697B78999F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7CBAD3-3C06-437E-8463-1981E751AC67}" type="datetime1">
              <a:rPr lang="be-BY" smtClean="0"/>
              <a:pPr/>
              <a:t>17.12.2012</a:t>
            </a:fld>
            <a:endParaRPr lang="be-BY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be-BY" dirty="0" smtClean="0"/>
              <a:t>Лекция 24</a:t>
            </a:r>
            <a:endParaRPr lang="be-BY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715A3A-5878-4444-ADF4-10697B78999F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F330DB-BFDF-4D4D-A885-3EA2D087D8C4}" type="datetime1">
              <a:rPr lang="be-BY" smtClean="0"/>
              <a:pPr/>
              <a:t>17.12.2012</a:t>
            </a:fld>
            <a:endParaRPr lang="be-BY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be-BY" dirty="0" smtClean="0"/>
              <a:t>Лекция 24</a:t>
            </a:r>
            <a:endParaRPr lang="be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715A3A-5878-4444-ADF4-10697B78999F}" type="slidenum">
              <a:rPr lang="be-BY" smtClean="0"/>
              <a:pPr/>
              <a:t>‹#›</a:t>
            </a:fld>
            <a:endParaRPr lang="be-BY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F571D0-A928-4FB2-BB03-8C09B0014383}" type="datetime1">
              <a:rPr lang="be-BY" smtClean="0"/>
              <a:pPr/>
              <a:t>17.12.2012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be-BY" dirty="0" smtClean="0"/>
              <a:t>Лекция 24</a:t>
            </a:r>
            <a:endParaRPr lang="be-BY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715A3A-5878-4444-ADF4-10697B78999F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4C4A8E-E210-424F-926C-D5854CA43BC7}" type="datetime1">
              <a:rPr lang="be-BY" smtClean="0"/>
              <a:pPr/>
              <a:t>17.12.2012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be-BY" dirty="0" smtClean="0"/>
              <a:t>Лекция 24</a:t>
            </a:r>
            <a:endParaRPr lang="be-BY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715A3A-5878-4444-ADF4-10697B78999F}" type="slidenum">
              <a:rPr lang="be-BY" smtClean="0"/>
              <a:pPr/>
              <a:t>‹#›</a:t>
            </a:fld>
            <a:endParaRPr lang="be-BY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C96AB3A-7746-4104-82F9-41E73C39E8A1}" type="datetime1">
              <a:rPr lang="be-BY" smtClean="0"/>
              <a:pPr/>
              <a:t>17.12.2012</a:t>
            </a:fld>
            <a:endParaRPr lang="be-BY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be-BY" dirty="0" smtClean="0"/>
              <a:t>Лекция 24</a:t>
            </a:r>
            <a:endParaRPr lang="be-BY" dirty="0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16715A3A-5878-4444-ADF4-10697B78999F}" type="slidenum">
              <a:rPr lang="be-BY" smtClean="0"/>
              <a:pPr/>
              <a:t>‹#›</a:t>
            </a:fld>
            <a:endParaRPr lang="be-BY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31925" y="360363"/>
            <a:ext cx="7407275" cy="1471612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8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Century Gothic" pitchFamily="34" charset="0"/>
                <a:ea typeface="+mn-ea"/>
                <a:cs typeface="+mn-cs"/>
              </a:rPr>
              <a:t>Раздел 2. Объектный подход к разработке ПО</a:t>
            </a:r>
            <a:endParaRPr lang="ru-RU" sz="3800" dirty="0">
              <a:solidFill>
                <a:schemeClr val="tx2">
                  <a:shade val="30000"/>
                  <a:satMod val="150000"/>
                </a:schemeClr>
              </a:solidFill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31925" y="1849438"/>
            <a:ext cx="7407275" cy="3484562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ru-RU" sz="3600" dirty="0" smtClean="0"/>
          </a:p>
          <a:p>
            <a:pPr>
              <a:defRPr/>
            </a:pPr>
            <a:r>
              <a:rPr lang="ru-RU" sz="3600" dirty="0" smtClean="0">
                <a:latin typeface="Century Gothic" pitchFamily="34" charset="0"/>
              </a:rPr>
              <a:t>Глава </a:t>
            </a:r>
            <a:r>
              <a:rPr lang="ru-RU" sz="3600" dirty="0" smtClean="0">
                <a:latin typeface="Century Gothic" pitchFamily="34" charset="0"/>
              </a:rPr>
              <a:t>1</a:t>
            </a:r>
            <a:r>
              <a:rPr lang="en-US" sz="3600" dirty="0" smtClean="0">
                <a:latin typeface="Century Gothic" pitchFamily="34" charset="0"/>
              </a:rPr>
              <a:t>8</a:t>
            </a:r>
            <a:r>
              <a:rPr lang="ru-RU" sz="3600" dirty="0" smtClean="0">
                <a:latin typeface="Century Gothic" pitchFamily="34" charset="0"/>
              </a:rPr>
              <a:t>. </a:t>
            </a:r>
            <a:r>
              <a:rPr lang="ru-RU" sz="3600" dirty="0" smtClean="0">
                <a:latin typeface="Century Gothic" pitchFamily="34" charset="0"/>
              </a:rPr>
              <a:t>Шаблоны функций и классов</a:t>
            </a:r>
            <a:endParaRPr lang="ru-RU" sz="3600" dirty="0" smtClean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ru-RU" sz="3600" dirty="0" smtClean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3600" dirty="0" smtClean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ru-RU" sz="3600" dirty="0" smtClean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ru-RU" sz="3600" dirty="0"/>
          </a:p>
        </p:txBody>
      </p:sp>
      <p:sp>
        <p:nvSpPr>
          <p:cNvPr id="6" name="Дата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EC18CB1-0B61-4A50-BF8D-6E8C5036A35B}" type="datetime1">
              <a:rPr lang="be-BY"/>
              <a:pPr>
                <a:defRPr/>
              </a:pPr>
              <a:t>17.12.2012</a:t>
            </a:fld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F3E341-FE3F-4E09-9B59-2C148686C8D0}" type="slidenum">
              <a:rPr lang="ru-RU"/>
              <a:pPr>
                <a:defRPr/>
              </a:pPr>
              <a:t>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Лекция 24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6085-5C60-413F-BA11-EF5BB151B496}" type="datetime1">
              <a:rPr lang="be-BY" smtClean="0"/>
              <a:pPr/>
              <a:t>17.12.2012</a:t>
            </a:fld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10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dirty="0" smtClean="0"/>
              <a:t>Лекция 24</a:t>
            </a:r>
            <a:endParaRPr lang="be-BY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l="34590" t="49805" r="49487" b="42382"/>
          <a:stretch>
            <a:fillRect/>
          </a:stretch>
        </p:blipFill>
        <p:spPr bwMode="auto">
          <a:xfrm>
            <a:off x="2500298" y="4500570"/>
            <a:ext cx="6215107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 l="29649" t="43945" r="50585" b="36523"/>
          <a:stretch>
            <a:fillRect/>
          </a:stretch>
        </p:blipFill>
        <p:spPr bwMode="auto">
          <a:xfrm>
            <a:off x="357158" y="357166"/>
            <a:ext cx="5000660" cy="2778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51574" y="142852"/>
            <a:ext cx="7835268" cy="1285884"/>
          </a:xfrm>
          <a:effectLst>
            <a:glow rad="228600">
              <a:schemeClr val="accent3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</p:spPr>
        <p:txBody>
          <a:bodyPr>
            <a:noAutofit/>
          </a:bodyPr>
          <a:lstStyle/>
          <a:p>
            <a:r>
              <a:rPr lang="ru-RU" sz="3400" dirty="0" smtClean="0">
                <a:latin typeface="Century Gothic" pitchFamily="34" charset="0"/>
              </a:rPr>
              <a:t>§</a:t>
            </a:r>
            <a:r>
              <a:rPr lang="ru-RU" sz="3400" dirty="0" smtClean="0">
                <a:latin typeface="Century Gothic" pitchFamily="34" charset="0"/>
              </a:rPr>
              <a:t>18.3 Шаблоны функций как члены класса</a:t>
            </a:r>
            <a:endParaRPr lang="be-BY" sz="3400" dirty="0">
              <a:latin typeface="Century Gothic" pitchFamily="34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6085-5C60-413F-BA11-EF5BB151B496}" type="datetime1">
              <a:rPr lang="be-BY" smtClean="0"/>
              <a:pPr/>
              <a:t>17.12.2012</a:t>
            </a:fld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11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dirty="0" smtClean="0"/>
              <a:t>Лекция 24</a:t>
            </a:r>
            <a:endParaRPr lang="be-BY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000100" y="1500174"/>
            <a:ext cx="785818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 smtClean="0">
                <a:latin typeface="Century Gothic" pitchFamily="34" charset="0"/>
              </a:rPr>
              <a:t>Объявление шаблона функции членом класса обозначает, что класс может содержать </a:t>
            </a:r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бесконечно много различных функций</a:t>
            </a:r>
            <a:r>
              <a:rPr lang="ru-RU" sz="2800" dirty="0" smtClean="0">
                <a:latin typeface="Century Gothic" pitchFamily="34" charset="0"/>
              </a:rPr>
              <a:t>, которые являются специализациями этого шаблона. </a:t>
            </a:r>
          </a:p>
          <a:p>
            <a:pPr algn="just"/>
            <a:endParaRPr lang="ru-RU" sz="2800" dirty="0" smtClean="0">
              <a:latin typeface="Century Gothic" pitchFamily="34" charset="0"/>
            </a:endParaRPr>
          </a:p>
          <a:p>
            <a:pPr algn="just"/>
            <a:endParaRPr lang="ru-RU" sz="2800" dirty="0" smtClean="0">
              <a:latin typeface="Century Gothic" pitchFamily="34" charset="0"/>
            </a:endParaRPr>
          </a:p>
          <a:p>
            <a:pPr algn="just"/>
            <a:r>
              <a:rPr lang="ru-RU" sz="2800" dirty="0" smtClean="0">
                <a:latin typeface="Century Gothic" pitchFamily="34" charset="0"/>
              </a:rPr>
              <a:t>Не разрешается объявлять шаблонами виртуальные функции, т.к. возникают проблемы с ТВМ.</a:t>
            </a:r>
            <a:endParaRPr lang="be-BY" sz="2800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28662" y="428604"/>
            <a:ext cx="7835268" cy="3071834"/>
          </a:xfrm>
          <a:effectLst>
            <a:glow rad="228600">
              <a:schemeClr val="accent3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</p:spPr>
        <p:txBody>
          <a:bodyPr>
            <a:noAutofit/>
          </a:bodyPr>
          <a:lstStyle/>
          <a:p>
            <a:r>
              <a:rPr lang="ru-RU" sz="4000" dirty="0" smtClean="0">
                <a:latin typeface="Century Gothic" pitchFamily="34" charset="0"/>
              </a:rPr>
              <a:t>Пример программы</a:t>
            </a:r>
            <a:endParaRPr lang="be-BY" sz="4000" dirty="0">
              <a:latin typeface="Century Gothic" pitchFamily="34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AF57-D2DD-49D7-A267-50BA134304EB}" type="datetime1">
              <a:rPr lang="be-BY" smtClean="0"/>
              <a:pPr/>
              <a:t>17.12.2012</a:t>
            </a:fld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12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dirty="0" smtClean="0"/>
              <a:t>Лекция 24</a:t>
            </a:r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51574" y="142852"/>
            <a:ext cx="7835268" cy="785818"/>
          </a:xfrm>
          <a:effectLst>
            <a:glow rad="228600">
              <a:schemeClr val="accent3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</p:spPr>
        <p:txBody>
          <a:bodyPr>
            <a:noAutofit/>
          </a:bodyPr>
          <a:lstStyle/>
          <a:p>
            <a:r>
              <a:rPr lang="ru-RU" sz="3800" dirty="0" smtClean="0">
                <a:latin typeface="Century Gothic" pitchFamily="34" charset="0"/>
              </a:rPr>
              <a:t>Описание</a:t>
            </a:r>
            <a:endParaRPr lang="be-BY" sz="3800" dirty="0">
              <a:latin typeface="Century Gothic" pitchFamily="34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6085-5C60-413F-BA11-EF5BB151B496}" type="datetime1">
              <a:rPr lang="be-BY" smtClean="0"/>
              <a:pPr/>
              <a:t>17.12.2012</a:t>
            </a:fld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13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dirty="0" smtClean="0"/>
              <a:t>Лекция 24</a:t>
            </a:r>
            <a:endParaRPr lang="be-BY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 l="29649" t="34668" r="39604" b="27734"/>
          <a:stretch>
            <a:fillRect/>
          </a:stretch>
        </p:blipFill>
        <p:spPr bwMode="auto">
          <a:xfrm>
            <a:off x="1071538" y="1071546"/>
            <a:ext cx="8001056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51574" y="142852"/>
            <a:ext cx="7835268" cy="1214446"/>
          </a:xfrm>
          <a:effectLst>
            <a:glow rad="228600">
              <a:schemeClr val="accent3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</p:spPr>
        <p:txBody>
          <a:bodyPr>
            <a:noAutofit/>
          </a:bodyPr>
          <a:lstStyle/>
          <a:p>
            <a:r>
              <a:rPr lang="ru-RU" sz="3400" dirty="0" smtClean="0">
                <a:latin typeface="Century Gothic" pitchFamily="34" charset="0"/>
              </a:rPr>
              <a:t>§</a:t>
            </a:r>
            <a:r>
              <a:rPr lang="ru-RU" sz="3400" dirty="0" smtClean="0">
                <a:latin typeface="Century Gothic" pitchFamily="34" charset="0"/>
              </a:rPr>
              <a:t>18.4 Перегрузка шаблонов функций </a:t>
            </a:r>
            <a:endParaRPr lang="be-BY" sz="3400" dirty="0">
              <a:latin typeface="Century Gothic" pitchFamily="34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6085-5C60-413F-BA11-EF5BB151B496}" type="datetime1">
              <a:rPr lang="be-BY" smtClean="0"/>
              <a:pPr/>
              <a:t>17.12.2012</a:t>
            </a:fld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14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dirty="0" smtClean="0"/>
              <a:t>Лекция 24</a:t>
            </a:r>
            <a:endParaRPr lang="be-BY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000100" y="1896611"/>
            <a:ext cx="785818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 smtClean="0">
                <a:latin typeface="Century Gothic" pitchFamily="34" charset="0"/>
              </a:rPr>
              <a:t>Шаблон функции может быть </a:t>
            </a:r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перегружен</a:t>
            </a:r>
            <a:r>
              <a:rPr lang="ru-RU" sz="2800" dirty="0" smtClean="0">
                <a:latin typeface="Century Gothic" pitchFamily="34" charset="0"/>
              </a:rPr>
              <a:t>, т.е. допускается определение нескольких шаблонов функций с одинаковыми именами, но разными сигнатурами.</a:t>
            </a:r>
            <a:endParaRPr lang="be-BY" sz="2800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28662" y="428604"/>
            <a:ext cx="7835268" cy="3071834"/>
          </a:xfrm>
          <a:effectLst>
            <a:glow rad="228600">
              <a:schemeClr val="accent3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</p:spPr>
        <p:txBody>
          <a:bodyPr>
            <a:noAutofit/>
          </a:bodyPr>
          <a:lstStyle/>
          <a:p>
            <a:r>
              <a:rPr lang="ru-RU" sz="4000" dirty="0" smtClean="0">
                <a:latin typeface="Century Gothic" pitchFamily="34" charset="0"/>
              </a:rPr>
              <a:t>Пример программы</a:t>
            </a:r>
            <a:endParaRPr lang="be-BY" sz="4000" dirty="0">
              <a:latin typeface="Century Gothic" pitchFamily="34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AF57-D2DD-49D7-A267-50BA134304EB}" type="datetime1">
              <a:rPr lang="be-BY" smtClean="0"/>
              <a:pPr/>
              <a:t>17.12.2012</a:t>
            </a:fld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dirty="0" smtClean="0"/>
              <a:t>Лекция 24</a:t>
            </a:r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51574" y="142852"/>
            <a:ext cx="7835268" cy="785818"/>
          </a:xfrm>
          <a:effectLst>
            <a:glow rad="228600">
              <a:schemeClr val="accent3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</p:spPr>
        <p:txBody>
          <a:bodyPr>
            <a:noAutofit/>
          </a:bodyPr>
          <a:lstStyle/>
          <a:p>
            <a:r>
              <a:rPr lang="ru-RU" sz="3800" dirty="0" smtClean="0">
                <a:latin typeface="Century Gothic" pitchFamily="34" charset="0"/>
              </a:rPr>
              <a:t>Объявление и описание</a:t>
            </a:r>
            <a:endParaRPr lang="be-BY" sz="3800" dirty="0">
              <a:latin typeface="Century Gothic" pitchFamily="34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6085-5C60-413F-BA11-EF5BB151B496}" type="datetime1">
              <a:rPr lang="be-BY" smtClean="0"/>
              <a:pPr/>
              <a:t>17.12.2012</a:t>
            </a:fld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16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dirty="0" smtClean="0"/>
              <a:t>Лекция 24</a:t>
            </a:r>
            <a:endParaRPr lang="be-BY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 l="29649" t="34180" r="50036" b="31855"/>
          <a:stretch>
            <a:fillRect/>
          </a:stretch>
        </p:blipFill>
        <p:spPr bwMode="auto">
          <a:xfrm>
            <a:off x="71406" y="1000108"/>
            <a:ext cx="5715040" cy="537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 l="29649" t="68145" r="50036" b="14062"/>
          <a:stretch>
            <a:fillRect/>
          </a:stretch>
        </p:blipFill>
        <p:spPr bwMode="auto">
          <a:xfrm>
            <a:off x="4501703" y="1071546"/>
            <a:ext cx="4642297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51574" y="527993"/>
            <a:ext cx="7835268" cy="928694"/>
          </a:xfrm>
          <a:effectLst>
            <a:glow rad="228600">
              <a:schemeClr val="accent3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</p:spPr>
        <p:txBody>
          <a:bodyPr>
            <a:noAutofit/>
          </a:bodyPr>
          <a:lstStyle/>
          <a:p>
            <a:r>
              <a:rPr lang="ru-RU" sz="3400" dirty="0" smtClean="0">
                <a:latin typeface="Century Gothic" pitchFamily="34" charset="0"/>
              </a:rPr>
              <a:t>§</a:t>
            </a:r>
            <a:r>
              <a:rPr lang="ru-RU" sz="3400" dirty="0" smtClean="0">
                <a:latin typeface="Century Gothic" pitchFamily="34" charset="0"/>
              </a:rPr>
              <a:t>18.5 Определение шаблона класса</a:t>
            </a:r>
            <a:endParaRPr lang="be-BY" sz="3400" dirty="0">
              <a:latin typeface="Century Gothic" pitchFamily="34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6085-5C60-413F-BA11-EF5BB151B496}" type="datetime1">
              <a:rPr lang="be-BY" smtClean="0"/>
              <a:pPr/>
              <a:t>17.12.2012</a:t>
            </a:fld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17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dirty="0" smtClean="0"/>
              <a:t>Лекция 24</a:t>
            </a:r>
            <a:endParaRPr lang="be-BY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000100" y="1671001"/>
            <a:ext cx="785818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 smtClean="0">
                <a:latin typeface="Century Gothic" pitchFamily="34" charset="0"/>
              </a:rPr>
              <a:t>template &lt;</a:t>
            </a:r>
            <a:r>
              <a:rPr lang="ru-RU" sz="2800" dirty="0" err="1" smtClean="0">
                <a:latin typeface="Century Gothic" pitchFamily="34" charset="0"/>
              </a:rPr>
              <a:t>список_параметров</a:t>
            </a:r>
            <a:r>
              <a:rPr lang="en-US" sz="2800" dirty="0" smtClean="0">
                <a:latin typeface="Century Gothic" pitchFamily="34" charset="0"/>
              </a:rPr>
              <a:t>&gt;</a:t>
            </a:r>
            <a:endParaRPr lang="ru-RU" sz="2800" dirty="0" smtClean="0">
              <a:latin typeface="Century Gothic" pitchFamily="34" charset="0"/>
            </a:endParaRPr>
          </a:p>
          <a:p>
            <a:pPr algn="just"/>
            <a:r>
              <a:rPr lang="ru-RU" sz="2800" dirty="0" smtClean="0">
                <a:latin typeface="Century Gothic" pitchFamily="34" charset="0"/>
              </a:rPr>
              <a:t>	определение </a:t>
            </a:r>
            <a:r>
              <a:rPr lang="ru-RU" sz="2800" dirty="0" smtClean="0">
                <a:latin typeface="Century Gothic" pitchFamily="34" charset="0"/>
              </a:rPr>
              <a:t>класса;</a:t>
            </a:r>
          </a:p>
          <a:p>
            <a:pPr algn="just"/>
            <a:endParaRPr lang="ru-RU" sz="2800" dirty="0" smtClean="0">
              <a:latin typeface="Century Gothic" pitchFamily="34" charset="0"/>
            </a:endParaRPr>
          </a:p>
          <a:p>
            <a:pPr algn="just"/>
            <a:r>
              <a:rPr lang="ru-RU" sz="2800" dirty="0" smtClean="0">
                <a:latin typeface="Century Gothic" pitchFamily="34" charset="0"/>
              </a:rPr>
              <a:t>Шаблоны классов называют </a:t>
            </a:r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параметризированными типами</a:t>
            </a:r>
            <a:r>
              <a:rPr lang="ru-RU" sz="2800" dirty="0" smtClean="0">
                <a:latin typeface="Century Gothic" pitchFamily="34" charset="0"/>
              </a:rPr>
              <a:t>. </a:t>
            </a:r>
          </a:p>
          <a:p>
            <a:pPr algn="just"/>
            <a:endParaRPr lang="ru-RU" sz="2800" dirty="0" smtClean="0">
              <a:latin typeface="Century Gothic" pitchFamily="34" charset="0"/>
            </a:endParaRPr>
          </a:p>
          <a:p>
            <a:pPr algn="just"/>
            <a:r>
              <a:rPr lang="ru-RU" sz="2800" dirty="0" smtClean="0">
                <a:latin typeface="Century Gothic" pitchFamily="34" charset="0"/>
              </a:rPr>
              <a:t>Часто используются для создания коллекций – набора объектов одного и того же типа (массив, стек, список, очередь, т.е. любой контейнерный класс).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28662" y="428604"/>
            <a:ext cx="7835268" cy="3071834"/>
          </a:xfrm>
          <a:effectLst>
            <a:glow rad="228600">
              <a:schemeClr val="accent3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</p:spPr>
        <p:txBody>
          <a:bodyPr>
            <a:noAutofit/>
          </a:bodyPr>
          <a:lstStyle/>
          <a:p>
            <a:r>
              <a:rPr lang="ru-RU" sz="4000" dirty="0" smtClean="0">
                <a:latin typeface="Century Gothic" pitchFamily="34" charset="0"/>
              </a:rPr>
              <a:t>Пример программы</a:t>
            </a:r>
            <a:endParaRPr lang="be-BY" sz="4000" dirty="0">
              <a:latin typeface="Century Gothic" pitchFamily="34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AF57-D2DD-49D7-A267-50BA134304EB}" type="datetime1">
              <a:rPr lang="be-BY" smtClean="0"/>
              <a:pPr/>
              <a:t>17.12.2012</a:t>
            </a:fld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18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dirty="0" smtClean="0"/>
              <a:t>Лекция 24</a:t>
            </a:r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 l="29649" t="34180" r="33565" b="14062"/>
          <a:stretch>
            <a:fillRect/>
          </a:stretch>
        </p:blipFill>
        <p:spPr bwMode="auto">
          <a:xfrm>
            <a:off x="1071538" y="1007572"/>
            <a:ext cx="7215238" cy="5707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51574" y="142852"/>
            <a:ext cx="7835268" cy="785818"/>
          </a:xfrm>
          <a:effectLst>
            <a:glow rad="228600">
              <a:schemeClr val="accent3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</p:spPr>
        <p:txBody>
          <a:bodyPr>
            <a:noAutofit/>
          </a:bodyPr>
          <a:lstStyle/>
          <a:p>
            <a:r>
              <a:rPr lang="ru-RU" sz="3800" dirty="0" smtClean="0">
                <a:latin typeface="Century Gothic" pitchFamily="34" charset="0"/>
              </a:rPr>
              <a:t>Класс </a:t>
            </a:r>
            <a:r>
              <a:rPr lang="en-US" sz="3800" dirty="0" smtClean="0">
                <a:latin typeface="Century Gothic" pitchFamily="34" charset="0"/>
              </a:rPr>
              <a:t>Stack</a:t>
            </a:r>
            <a:endParaRPr lang="be-BY" sz="3800" dirty="0">
              <a:latin typeface="Century Gothic" pitchFamily="34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6085-5C60-413F-BA11-EF5BB151B496}" type="datetime1">
              <a:rPr lang="be-BY" smtClean="0"/>
              <a:pPr/>
              <a:t>17.12.2012</a:t>
            </a:fld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19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dirty="0" smtClean="0"/>
              <a:t>Лекция 24</a:t>
            </a:r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51574" y="-214338"/>
            <a:ext cx="7835268" cy="1071570"/>
          </a:xfrm>
          <a:effectLst>
            <a:glow rad="228600">
              <a:schemeClr val="accent3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</p:spPr>
        <p:txBody>
          <a:bodyPr>
            <a:noAutofit/>
          </a:bodyPr>
          <a:lstStyle/>
          <a:p>
            <a:r>
              <a:rPr lang="ru-RU" sz="4000" dirty="0" smtClean="0">
                <a:latin typeface="Century Gothic" pitchFamily="34" charset="0"/>
              </a:rPr>
              <a:t>§</a:t>
            </a:r>
            <a:r>
              <a:rPr lang="ru-RU" sz="4000" dirty="0" smtClean="0">
                <a:latin typeface="Century Gothic" pitchFamily="34" charset="0"/>
              </a:rPr>
              <a:t>18.1 Определение</a:t>
            </a:r>
            <a:endParaRPr lang="be-BY" sz="4000" dirty="0">
              <a:latin typeface="Century Gothic" pitchFamily="34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6085-5C60-413F-BA11-EF5BB151B496}" type="datetime1">
              <a:rPr lang="be-BY" smtClean="0"/>
              <a:pPr/>
              <a:t>17.12.2012</a:t>
            </a:fld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2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dirty="0" smtClean="0"/>
              <a:t>Лекция 24</a:t>
            </a:r>
            <a:endParaRPr lang="be-BY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000100" y="1214422"/>
            <a:ext cx="7858180" cy="5908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 smtClean="0">
                <a:latin typeface="Century Gothic" pitchFamily="34" charset="0"/>
              </a:rPr>
              <a:t>Функция, которая </a:t>
            </a:r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абстрагируется</a:t>
            </a:r>
            <a:r>
              <a:rPr lang="ru-RU" sz="2800" dirty="0" smtClean="0">
                <a:latin typeface="Century Gothic" pitchFamily="34" charset="0"/>
              </a:rPr>
              <a:t> от типа хотя бы одного из своих параметров, называется </a:t>
            </a:r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обобщенной</a:t>
            </a:r>
            <a:r>
              <a:rPr lang="ru-RU" sz="2800" dirty="0" smtClean="0">
                <a:latin typeface="Century Gothic" pitchFamily="34" charset="0"/>
              </a:rPr>
              <a:t>. В С++ такие функции определяются </a:t>
            </a:r>
            <a:r>
              <a:rPr lang="ru-RU" sz="2800" dirty="0" smtClean="0">
                <a:solidFill>
                  <a:srgbClr val="FF0000"/>
                </a:solidFill>
                <a:latin typeface="Century Gothic" pitchFamily="34" charset="0"/>
              </a:rPr>
              <a:t>шаблонами</a:t>
            </a:r>
            <a:r>
              <a:rPr lang="ru-RU" sz="2800" dirty="0" smtClean="0">
                <a:latin typeface="Century Gothic" pitchFamily="34" charset="0"/>
              </a:rPr>
              <a:t>.</a:t>
            </a:r>
          </a:p>
          <a:p>
            <a:pPr algn="just"/>
            <a:endParaRPr lang="ru-RU" sz="2800" dirty="0" smtClean="0">
              <a:latin typeface="Century Gothic" pitchFamily="34" charset="0"/>
            </a:endParaRPr>
          </a:p>
          <a:p>
            <a:pPr algn="just"/>
            <a:r>
              <a:rPr lang="en-US" sz="2800" dirty="0" smtClean="0">
                <a:latin typeface="Century Gothic" pitchFamily="34" charset="0"/>
              </a:rPr>
              <a:t>template </a:t>
            </a:r>
            <a:r>
              <a:rPr lang="en-US" sz="2800" dirty="0" smtClean="0">
                <a:latin typeface="Century Gothic" pitchFamily="34" charset="0"/>
              </a:rPr>
              <a:t>&lt;</a:t>
            </a:r>
            <a:r>
              <a:rPr lang="ru-RU" sz="2800" dirty="0" err="1" smtClean="0">
                <a:latin typeface="Century Gothic" pitchFamily="34" charset="0"/>
              </a:rPr>
              <a:t>список_параметров</a:t>
            </a:r>
            <a:r>
              <a:rPr lang="en-US" sz="2800" dirty="0" smtClean="0">
                <a:latin typeface="Century Gothic" pitchFamily="34" charset="0"/>
              </a:rPr>
              <a:t>&gt;</a:t>
            </a:r>
            <a:endParaRPr lang="ru-RU" sz="2800" dirty="0" smtClean="0">
              <a:latin typeface="Century Gothic" pitchFamily="34" charset="0"/>
            </a:endParaRPr>
          </a:p>
          <a:p>
            <a:pPr algn="just"/>
            <a:r>
              <a:rPr lang="ru-RU" sz="2800" dirty="0" smtClean="0">
                <a:latin typeface="Century Gothic" pitchFamily="34" charset="0"/>
              </a:rPr>
              <a:t>	</a:t>
            </a:r>
            <a:r>
              <a:rPr lang="ru-RU" sz="2800" dirty="0" smtClean="0">
                <a:latin typeface="Century Gothic" pitchFamily="34" charset="0"/>
              </a:rPr>
              <a:t>определение функции;</a:t>
            </a:r>
          </a:p>
          <a:p>
            <a:pPr algn="just"/>
            <a:endParaRPr lang="en-US" sz="2800" dirty="0" smtClean="0">
              <a:latin typeface="Century Gothic" pitchFamily="34" charset="0"/>
            </a:endParaRPr>
          </a:p>
          <a:p>
            <a:pPr algn="just"/>
            <a:r>
              <a:rPr lang="ru-RU" sz="2800" dirty="0" smtClean="0">
                <a:latin typeface="Century Gothic" pitchFamily="34" charset="0"/>
              </a:rPr>
              <a:t>Список параметров может не может быть пустым и может содержать:</a:t>
            </a:r>
          </a:p>
          <a:p>
            <a:pPr algn="just">
              <a:buFontTx/>
              <a:buChar char="-"/>
            </a:pPr>
            <a:r>
              <a:rPr lang="ru-RU" sz="2800" dirty="0" smtClean="0">
                <a:latin typeface="Century Gothic" pitchFamily="34" charset="0"/>
              </a:rPr>
              <a:t>типы;</a:t>
            </a:r>
          </a:p>
          <a:p>
            <a:pPr algn="just">
              <a:buFontTx/>
              <a:buChar char="-"/>
            </a:pPr>
            <a:r>
              <a:rPr lang="ru-RU" sz="2800" dirty="0" err="1" smtClean="0">
                <a:latin typeface="Century Gothic" pitchFamily="34" charset="0"/>
              </a:rPr>
              <a:t>не-типы</a:t>
            </a:r>
            <a:r>
              <a:rPr lang="ru-RU" sz="2800" dirty="0" smtClean="0">
                <a:latin typeface="Century Gothic" pitchFamily="34" charset="0"/>
              </a:rPr>
              <a:t>;</a:t>
            </a:r>
          </a:p>
          <a:p>
            <a:pPr algn="just">
              <a:buFontTx/>
              <a:buChar char="-"/>
            </a:pPr>
            <a:r>
              <a:rPr lang="ru-RU" sz="2800" dirty="0" smtClean="0">
                <a:latin typeface="Century Gothic" pitchFamily="34" charset="0"/>
              </a:rPr>
              <a:t>шаблоны классов.</a:t>
            </a:r>
            <a:endParaRPr lang="be-BY" sz="2800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 l="30198" t="37109" r="36859" b="14062"/>
          <a:stretch>
            <a:fillRect/>
          </a:stretch>
        </p:blipFill>
        <p:spPr bwMode="auto">
          <a:xfrm>
            <a:off x="1071538" y="1071546"/>
            <a:ext cx="6858048" cy="571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51574" y="142852"/>
            <a:ext cx="7835268" cy="785818"/>
          </a:xfrm>
          <a:effectLst>
            <a:glow rad="228600">
              <a:schemeClr val="accent3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</p:spPr>
        <p:txBody>
          <a:bodyPr>
            <a:noAutofit/>
          </a:bodyPr>
          <a:lstStyle/>
          <a:p>
            <a:r>
              <a:rPr lang="ru-RU" sz="3800" dirty="0" smtClean="0">
                <a:latin typeface="Century Gothic" pitchFamily="34" charset="0"/>
              </a:rPr>
              <a:t>Главная</a:t>
            </a:r>
            <a:endParaRPr lang="be-BY" sz="3800" dirty="0">
              <a:latin typeface="Century Gothic" pitchFamily="34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6085-5C60-413F-BA11-EF5BB151B496}" type="datetime1">
              <a:rPr lang="be-BY" smtClean="0"/>
              <a:pPr/>
              <a:t>17.12.2012</a:t>
            </a:fld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20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dirty="0" smtClean="0"/>
              <a:t>Лекция 24</a:t>
            </a:r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51574" y="357166"/>
            <a:ext cx="7835268" cy="928694"/>
          </a:xfrm>
          <a:effectLst>
            <a:glow rad="228600">
              <a:schemeClr val="accent3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</p:spPr>
        <p:txBody>
          <a:bodyPr>
            <a:noAutofit/>
          </a:bodyPr>
          <a:lstStyle/>
          <a:p>
            <a:r>
              <a:rPr lang="ru-RU" sz="3400" dirty="0" smtClean="0">
                <a:latin typeface="Century Gothic" pitchFamily="34" charset="0"/>
              </a:rPr>
              <a:t>§18.6 Шаблоны функций </a:t>
            </a:r>
            <a:r>
              <a:rPr lang="ru-RU" sz="3400" dirty="0" smtClean="0">
                <a:latin typeface="Century Gothic" pitchFamily="34" charset="0"/>
              </a:rPr>
              <a:t>как члены шаблонов </a:t>
            </a:r>
            <a:r>
              <a:rPr lang="ru-RU" sz="3400" dirty="0" smtClean="0">
                <a:latin typeface="Century Gothic" pitchFamily="34" charset="0"/>
              </a:rPr>
              <a:t>класса**</a:t>
            </a:r>
            <a:endParaRPr lang="be-BY" sz="3400" dirty="0">
              <a:latin typeface="Century Gothic" pitchFamily="34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6085-5C60-413F-BA11-EF5BB151B496}" type="datetime1">
              <a:rPr lang="be-BY" smtClean="0"/>
              <a:pPr/>
              <a:t>17.12.2012</a:t>
            </a:fld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21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dirty="0" smtClean="0"/>
              <a:t>Лекция 24</a:t>
            </a:r>
            <a:endParaRPr lang="be-BY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000100" y="1285859"/>
            <a:ext cx="700092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 &lt;class T&gt;</a:t>
            </a:r>
          </a:p>
          <a:p>
            <a:r>
              <a:rPr lang="en-US" dirty="0" smtClean="0"/>
              <a:t>class Demo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    T n;</a:t>
            </a:r>
          </a:p>
          <a:p>
            <a:r>
              <a:rPr lang="en-US" dirty="0" smtClean="0"/>
              <a:t>        public:</a:t>
            </a:r>
          </a:p>
          <a:p>
            <a:r>
              <a:rPr lang="en-US" dirty="0" smtClean="0"/>
              <a:t>        Demo(T _n) {n=_n;}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template &lt;class F&gt; </a:t>
            </a:r>
            <a:r>
              <a:rPr lang="en-US" dirty="0" smtClean="0"/>
              <a:t>F add(F const &amp;p1,F const &amp;p2) {return p1+p2;}</a:t>
            </a:r>
          </a:p>
          <a:p>
            <a:r>
              <a:rPr lang="en-US" dirty="0" smtClean="0"/>
              <a:t>};</a:t>
            </a:r>
            <a:endParaRPr lang="ru-RU" dirty="0" smtClean="0"/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main(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argc</a:t>
            </a:r>
            <a:r>
              <a:rPr lang="en-US" dirty="0" smtClean="0"/>
              <a:t>, char* </a:t>
            </a:r>
            <a:r>
              <a:rPr lang="en-US" dirty="0" err="1" smtClean="0"/>
              <a:t>argv</a:t>
            </a:r>
            <a:r>
              <a:rPr lang="en-US" dirty="0" smtClean="0"/>
              <a:t>[])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    Demo &lt;double&gt; d1(10.5);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int</a:t>
            </a:r>
            <a:r>
              <a:rPr lang="en-US" dirty="0" smtClean="0"/>
              <a:t> a=d1.add&lt;</a:t>
            </a:r>
            <a:r>
              <a:rPr lang="en-US" dirty="0" err="1" smtClean="0"/>
              <a:t>int</a:t>
            </a:r>
            <a:r>
              <a:rPr lang="en-US" dirty="0" smtClean="0"/>
              <a:t>&gt;(10,20);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cout</a:t>
            </a:r>
            <a:r>
              <a:rPr lang="en-US" dirty="0" smtClean="0"/>
              <a:t>&lt;&lt;a&lt;&lt;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Demo &lt;</a:t>
            </a:r>
            <a:r>
              <a:rPr lang="en-US" dirty="0" err="1" smtClean="0"/>
              <a:t>int</a:t>
            </a:r>
            <a:r>
              <a:rPr lang="en-US" dirty="0" smtClean="0"/>
              <a:t>&gt; d2(5);</a:t>
            </a:r>
          </a:p>
          <a:p>
            <a:r>
              <a:rPr lang="en-US" dirty="0" smtClean="0"/>
              <a:t>        double b=d2.add(1.1,2.2);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cout</a:t>
            </a:r>
            <a:r>
              <a:rPr lang="en-US" dirty="0" smtClean="0"/>
              <a:t>&lt;&lt;b&lt;&lt;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getch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 return 0;</a:t>
            </a:r>
          </a:p>
          <a:p>
            <a:r>
              <a:rPr lang="en-US" dirty="0" smtClean="0"/>
              <a:t>}</a:t>
            </a:r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51574" y="-71462"/>
            <a:ext cx="7835268" cy="1071570"/>
          </a:xfrm>
          <a:effectLst>
            <a:glow rad="228600">
              <a:schemeClr val="accent3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</p:spPr>
        <p:txBody>
          <a:bodyPr>
            <a:noAutofit/>
          </a:bodyPr>
          <a:lstStyle/>
          <a:p>
            <a:r>
              <a:rPr lang="ru-RU" sz="4000" dirty="0" smtClean="0">
                <a:latin typeface="Century Gothic" pitchFamily="34" charset="0"/>
              </a:rPr>
              <a:t>§</a:t>
            </a:r>
            <a:r>
              <a:rPr lang="ru-RU" sz="4000" dirty="0" smtClean="0">
                <a:latin typeface="Century Gothic" pitchFamily="34" charset="0"/>
              </a:rPr>
              <a:t>18.1 Определение</a:t>
            </a:r>
            <a:endParaRPr lang="be-BY" sz="4000" dirty="0">
              <a:latin typeface="Century Gothic" pitchFamily="34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6085-5C60-413F-BA11-EF5BB151B496}" type="datetime1">
              <a:rPr lang="be-BY" smtClean="0"/>
              <a:pPr/>
              <a:t>17.12.2012</a:t>
            </a:fld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3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dirty="0" smtClean="0"/>
              <a:t>Лекция 24</a:t>
            </a:r>
            <a:endParaRPr lang="be-BY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000100" y="1214422"/>
            <a:ext cx="785818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 smtClean="0">
                <a:latin typeface="Century Gothic" pitchFamily="34" charset="0"/>
              </a:rPr>
              <a:t>Параметр-тип определяется следующим образом:</a:t>
            </a:r>
          </a:p>
          <a:p>
            <a:pPr algn="just"/>
            <a:endParaRPr lang="ru-RU" sz="2800" dirty="0" smtClean="0">
              <a:latin typeface="Century Gothic" pitchFamily="34" charset="0"/>
            </a:endParaRPr>
          </a:p>
          <a:p>
            <a:pPr algn="ctr"/>
            <a:r>
              <a:rPr lang="en-US" sz="2800" dirty="0" smtClean="0">
                <a:latin typeface="Century Gothic" pitchFamily="34" charset="0"/>
              </a:rPr>
              <a:t>Class</a:t>
            </a:r>
            <a:r>
              <a:rPr lang="ru-RU" sz="2800" dirty="0" smtClean="0">
                <a:latin typeface="Century Gothic" pitchFamily="34" charset="0"/>
              </a:rPr>
              <a:t> </a:t>
            </a:r>
            <a:r>
              <a:rPr lang="ru-RU" sz="2800" dirty="0" err="1" smtClean="0">
                <a:latin typeface="Century Gothic" pitchFamily="34" charset="0"/>
              </a:rPr>
              <a:t>Имя_Параметра</a:t>
            </a:r>
            <a:endParaRPr lang="ru-RU" sz="2800" dirty="0" smtClean="0">
              <a:latin typeface="Century Gothic" pitchFamily="34" charset="0"/>
            </a:endParaRPr>
          </a:p>
          <a:p>
            <a:pPr algn="ctr"/>
            <a:endParaRPr lang="be-BY" sz="2800" dirty="0" smtClean="0">
              <a:latin typeface="Century Gothic" pitchFamily="34" charset="0"/>
            </a:endParaRPr>
          </a:p>
          <a:p>
            <a:r>
              <a:rPr lang="ru-RU" sz="2800" dirty="0" smtClean="0">
                <a:latin typeface="Century Gothic" pitchFamily="34" charset="0"/>
              </a:rPr>
              <a:t>Например: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30198" t="45898" r="57723" b="38477"/>
          <a:stretch>
            <a:fillRect/>
          </a:stretch>
        </p:blipFill>
        <p:spPr bwMode="auto">
          <a:xfrm>
            <a:off x="4357686" y="3383540"/>
            <a:ext cx="4286280" cy="3117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51574" y="-71462"/>
            <a:ext cx="7835268" cy="1071570"/>
          </a:xfrm>
          <a:effectLst>
            <a:glow rad="228600">
              <a:schemeClr val="accent3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</p:spPr>
        <p:txBody>
          <a:bodyPr>
            <a:noAutofit/>
          </a:bodyPr>
          <a:lstStyle/>
          <a:p>
            <a:r>
              <a:rPr lang="ru-RU" sz="4000" dirty="0" smtClean="0">
                <a:latin typeface="Century Gothic" pitchFamily="34" charset="0"/>
              </a:rPr>
              <a:t>§</a:t>
            </a:r>
            <a:r>
              <a:rPr lang="ru-RU" sz="4000" dirty="0" smtClean="0">
                <a:latin typeface="Century Gothic" pitchFamily="34" charset="0"/>
              </a:rPr>
              <a:t>18.1 Определение</a:t>
            </a:r>
            <a:endParaRPr lang="be-BY" sz="4000" dirty="0">
              <a:latin typeface="Century Gothic" pitchFamily="34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6085-5C60-413F-BA11-EF5BB151B496}" type="datetime1">
              <a:rPr lang="be-BY" smtClean="0"/>
              <a:pPr/>
              <a:t>17.12.2012</a:t>
            </a:fld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4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dirty="0" smtClean="0"/>
              <a:t>Лекция 24</a:t>
            </a:r>
            <a:endParaRPr lang="be-BY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000100" y="1214422"/>
            <a:ext cx="785818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 smtClean="0">
                <a:latin typeface="Century Gothic" pitchFamily="34" charset="0"/>
              </a:rPr>
              <a:t>Параметр-тип может использоваться как тип возвращаемого функцией значения.</a:t>
            </a:r>
          </a:p>
          <a:p>
            <a:pPr algn="just"/>
            <a:endParaRPr lang="ru-RU" sz="2800" dirty="0" smtClean="0">
              <a:latin typeface="Century Gothic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29649" t="43945" r="50585" b="36523"/>
          <a:stretch>
            <a:fillRect/>
          </a:stretch>
        </p:blipFill>
        <p:spPr bwMode="auto">
          <a:xfrm>
            <a:off x="2428860" y="2786058"/>
            <a:ext cx="5000660" cy="2778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29649" t="30273" r="50585" b="47266"/>
          <a:stretch>
            <a:fillRect/>
          </a:stretch>
        </p:blipFill>
        <p:spPr bwMode="auto">
          <a:xfrm>
            <a:off x="214282" y="3857628"/>
            <a:ext cx="4429156" cy="2829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 l="29649" t="53711" r="50585" b="34570"/>
          <a:stretch>
            <a:fillRect/>
          </a:stretch>
        </p:blipFill>
        <p:spPr bwMode="auto">
          <a:xfrm>
            <a:off x="4429124" y="3714752"/>
            <a:ext cx="4714908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51574" y="-71462"/>
            <a:ext cx="7835268" cy="1071570"/>
          </a:xfrm>
          <a:effectLst>
            <a:glow rad="228600">
              <a:schemeClr val="accent3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</p:spPr>
        <p:txBody>
          <a:bodyPr>
            <a:noAutofit/>
          </a:bodyPr>
          <a:lstStyle/>
          <a:p>
            <a:r>
              <a:rPr lang="ru-RU" sz="4000" dirty="0" smtClean="0">
                <a:latin typeface="Century Gothic" pitchFamily="34" charset="0"/>
              </a:rPr>
              <a:t>§</a:t>
            </a:r>
            <a:r>
              <a:rPr lang="ru-RU" sz="4000" dirty="0" smtClean="0">
                <a:latin typeface="Century Gothic" pitchFamily="34" charset="0"/>
              </a:rPr>
              <a:t>18.1 Определение</a:t>
            </a:r>
            <a:endParaRPr lang="be-BY" sz="4000" dirty="0">
              <a:latin typeface="Century Gothic" pitchFamily="34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6085-5C60-413F-BA11-EF5BB151B496}" type="datetime1">
              <a:rPr lang="be-BY" smtClean="0"/>
              <a:pPr/>
              <a:t>17.12.2012</a:t>
            </a:fld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dirty="0" smtClean="0"/>
              <a:t>Лекция 24</a:t>
            </a:r>
            <a:endParaRPr lang="be-BY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000100" y="1214422"/>
            <a:ext cx="785818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 smtClean="0">
                <a:latin typeface="Century Gothic" pitchFamily="34" charset="0"/>
              </a:rPr>
              <a:t>Параметр </a:t>
            </a:r>
            <a:r>
              <a:rPr lang="ru-RU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не</a:t>
            </a:r>
            <a:r>
              <a:rPr lang="ru-RU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-</a:t>
            </a:r>
            <a:r>
              <a:rPr lang="ru-RU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тип</a:t>
            </a:r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(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non-type-template parameter</a:t>
            </a:r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) объявляется как переменная:</a:t>
            </a:r>
          </a:p>
          <a:p>
            <a:pPr algn="just">
              <a:buFontTx/>
              <a:buChar char="-"/>
            </a:pPr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целочисленная;</a:t>
            </a:r>
          </a:p>
          <a:p>
            <a:pPr algn="just">
              <a:buFontTx/>
              <a:buChar char="-"/>
            </a:pPr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перечисление;</a:t>
            </a:r>
          </a:p>
          <a:p>
            <a:pPr algn="just">
              <a:buFontTx/>
              <a:buChar char="-"/>
            </a:pPr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у</a:t>
            </a:r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казатель на объект или функцию;</a:t>
            </a:r>
          </a:p>
          <a:p>
            <a:pPr algn="just">
              <a:buFontTx/>
              <a:buChar char="-"/>
            </a:pPr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с</a:t>
            </a:r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сылка на объект или функцию.</a:t>
            </a:r>
            <a:endParaRPr lang="ru-RU" sz="2800" dirty="0" smtClean="0">
              <a:latin typeface="Century Gothic" pitchFamily="34" charset="0"/>
            </a:endParaRPr>
          </a:p>
          <a:p>
            <a:pPr algn="just"/>
            <a:endParaRPr lang="ru-RU" sz="2800" dirty="0" smtClean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51574" y="142852"/>
            <a:ext cx="7835268" cy="1500198"/>
          </a:xfrm>
          <a:effectLst>
            <a:glow rad="228600">
              <a:schemeClr val="accent3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</p:spPr>
        <p:txBody>
          <a:bodyPr>
            <a:noAutofit/>
          </a:bodyPr>
          <a:lstStyle/>
          <a:p>
            <a:r>
              <a:rPr lang="ru-RU" sz="3800" dirty="0" smtClean="0">
                <a:latin typeface="Century Gothic" pitchFamily="34" charset="0"/>
              </a:rPr>
              <a:t>§</a:t>
            </a:r>
            <a:r>
              <a:rPr lang="ru-RU" sz="3800" dirty="0" smtClean="0">
                <a:latin typeface="Century Gothic" pitchFamily="34" charset="0"/>
              </a:rPr>
              <a:t>18.2 Конкретизация шаблона функции</a:t>
            </a:r>
            <a:endParaRPr lang="be-BY" sz="3800" dirty="0">
              <a:latin typeface="Century Gothic" pitchFamily="34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6085-5C60-413F-BA11-EF5BB151B496}" type="datetime1">
              <a:rPr lang="be-BY" smtClean="0"/>
              <a:pPr/>
              <a:t>17.12.2012</a:t>
            </a:fld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6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dirty="0" smtClean="0"/>
              <a:t>Лекция 24</a:t>
            </a:r>
            <a:endParaRPr lang="be-BY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000100" y="1857364"/>
            <a:ext cx="785818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 smtClean="0">
                <a:latin typeface="Century Gothic" pitchFamily="34" charset="0"/>
              </a:rPr>
              <a:t>Процесс создания из шаблона функции определения </a:t>
            </a:r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конкретной</a:t>
            </a:r>
            <a:r>
              <a:rPr lang="ru-RU" sz="2800" dirty="0" smtClean="0">
                <a:latin typeface="Century Gothic" pitchFamily="34" charset="0"/>
              </a:rPr>
              <a:t> функции называется конкретизацией или </a:t>
            </a:r>
            <a:r>
              <a:rPr lang="ru-RU" sz="2800" dirty="0" err="1" smtClean="0">
                <a:latin typeface="Century Gothic" pitchFamily="34" charset="0"/>
              </a:rPr>
              <a:t>инстанциированием</a:t>
            </a:r>
            <a:r>
              <a:rPr lang="ru-RU" sz="2800" dirty="0" smtClean="0">
                <a:latin typeface="Century Gothic" pitchFamily="34" charset="0"/>
              </a:rPr>
              <a:t> шаблона.</a:t>
            </a:r>
          </a:p>
          <a:p>
            <a:pPr algn="just"/>
            <a:endParaRPr lang="ru-RU" sz="2800" dirty="0" smtClean="0">
              <a:latin typeface="Century Gothic" pitchFamily="34" charset="0"/>
            </a:endParaRPr>
          </a:p>
          <a:p>
            <a:pPr algn="just"/>
            <a:r>
              <a:rPr lang="ru-RU" sz="2800" dirty="0" smtClean="0">
                <a:latin typeface="Century Gothic" pitchFamily="34" charset="0"/>
              </a:rPr>
              <a:t>Может быть явной и неявной.</a:t>
            </a:r>
            <a:endParaRPr lang="ru-RU" sz="2800" dirty="0" smtClean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51574" y="142852"/>
            <a:ext cx="7835268" cy="1500198"/>
          </a:xfrm>
          <a:effectLst>
            <a:glow rad="228600">
              <a:schemeClr val="accent3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</p:spPr>
        <p:txBody>
          <a:bodyPr>
            <a:noAutofit/>
          </a:bodyPr>
          <a:lstStyle/>
          <a:p>
            <a:r>
              <a:rPr lang="ru-RU" sz="3800" dirty="0" smtClean="0">
                <a:latin typeface="Century Gothic" pitchFamily="34" charset="0"/>
              </a:rPr>
              <a:t>§</a:t>
            </a:r>
            <a:r>
              <a:rPr lang="ru-RU" sz="3800" dirty="0" smtClean="0">
                <a:latin typeface="Century Gothic" pitchFamily="34" charset="0"/>
              </a:rPr>
              <a:t>18.2 Конкретизация шаблона функции</a:t>
            </a:r>
            <a:endParaRPr lang="be-BY" sz="3800" dirty="0">
              <a:latin typeface="Century Gothic" pitchFamily="34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6085-5C60-413F-BA11-EF5BB151B496}" type="datetime1">
              <a:rPr lang="be-BY" smtClean="0"/>
              <a:pPr/>
              <a:t>17.12.2012</a:t>
            </a:fld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7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dirty="0" smtClean="0"/>
              <a:t>Лекция 24</a:t>
            </a:r>
            <a:endParaRPr lang="be-BY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000100" y="1857364"/>
            <a:ext cx="785818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 smtClean="0">
                <a:latin typeface="Century Gothic" pitchFamily="34" charset="0"/>
              </a:rPr>
              <a:t>Способность компилятора генерировать из шаблона функции определения различных функций </a:t>
            </a:r>
            <a:r>
              <a:rPr lang="ru-RU" sz="2800" dirty="0" smtClean="0">
                <a:latin typeface="Century Gothic" pitchFamily="34" charset="0"/>
              </a:rPr>
              <a:t>в соответствии с аргументами-типами шаблона</a:t>
            </a:r>
          </a:p>
          <a:p>
            <a:pPr algn="just"/>
            <a:r>
              <a:rPr lang="ru-RU" sz="2800" dirty="0" smtClean="0">
                <a:latin typeface="Century Gothic" pitchFamily="34" charset="0"/>
              </a:rPr>
              <a:t>называется </a:t>
            </a:r>
          </a:p>
          <a:p>
            <a:pPr algn="just"/>
            <a:endParaRPr lang="ru-RU" sz="2800" dirty="0" smtClean="0">
              <a:latin typeface="Century Gothic" pitchFamily="34" charset="0"/>
            </a:endParaRPr>
          </a:p>
          <a:p>
            <a:pPr algn="just"/>
            <a:r>
              <a:rPr lang="ru-RU" sz="2800" dirty="0" smtClean="0">
                <a:solidFill>
                  <a:srgbClr val="FF0000"/>
                </a:solidFill>
                <a:latin typeface="Century Gothic" pitchFamily="34" charset="0"/>
              </a:rPr>
              <a:t>параметрическим полиморфизмом</a:t>
            </a:r>
            <a:r>
              <a:rPr lang="ru-RU" sz="2800" dirty="0" smtClean="0">
                <a:latin typeface="Century Gothic" pitchFamily="34" charset="0"/>
              </a:rPr>
              <a:t>.</a:t>
            </a:r>
            <a:endParaRPr lang="ru-RU" sz="2800" dirty="0" smtClean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28662" y="428604"/>
            <a:ext cx="7835268" cy="3071834"/>
          </a:xfrm>
          <a:effectLst>
            <a:glow rad="228600">
              <a:schemeClr val="accent3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</p:spPr>
        <p:txBody>
          <a:bodyPr>
            <a:noAutofit/>
          </a:bodyPr>
          <a:lstStyle/>
          <a:p>
            <a:r>
              <a:rPr lang="ru-RU" sz="4000" dirty="0" smtClean="0">
                <a:latin typeface="Century Gothic" pitchFamily="34" charset="0"/>
              </a:rPr>
              <a:t>Пример программы</a:t>
            </a:r>
            <a:endParaRPr lang="be-BY" sz="4000" dirty="0">
              <a:latin typeface="Century Gothic" pitchFamily="34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AF57-D2DD-49D7-A267-50BA134304EB}" type="datetime1">
              <a:rPr lang="be-BY" smtClean="0"/>
              <a:pPr/>
              <a:t>17.12.2012</a:t>
            </a:fld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8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dirty="0" smtClean="0"/>
              <a:t>Лекция 24</a:t>
            </a:r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6085-5C60-413F-BA11-EF5BB151B496}" type="datetime1">
              <a:rPr lang="be-BY" smtClean="0"/>
              <a:pPr/>
              <a:t>17.12.2012</a:t>
            </a:fld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9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dirty="0" smtClean="0"/>
              <a:t>Лекция 24</a:t>
            </a:r>
            <a:endParaRPr lang="be-BY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l="30198" t="39062" r="57723" b="45313"/>
          <a:stretch>
            <a:fillRect/>
          </a:stretch>
        </p:blipFill>
        <p:spPr bwMode="auto">
          <a:xfrm>
            <a:off x="5357818" y="785794"/>
            <a:ext cx="3241499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 l="29685" t="32422" r="24195" b="33398"/>
          <a:stretch>
            <a:fillRect/>
          </a:stretch>
        </p:blipFill>
        <p:spPr bwMode="auto">
          <a:xfrm>
            <a:off x="228538" y="2786058"/>
            <a:ext cx="8915462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1645</TotalTime>
  <Words>434</Words>
  <Application>Microsoft Office PowerPoint</Application>
  <PresentationFormat>Экран (4:3)</PresentationFormat>
  <Paragraphs>144</Paragraphs>
  <Slides>21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Солнцестояние</vt:lpstr>
      <vt:lpstr>Раздел 2. Объектный подход к разработке ПО</vt:lpstr>
      <vt:lpstr>§18.1 Определение</vt:lpstr>
      <vt:lpstr>§18.1 Определение</vt:lpstr>
      <vt:lpstr>§18.1 Определение</vt:lpstr>
      <vt:lpstr>§18.1 Определение</vt:lpstr>
      <vt:lpstr>§18.2 Конкретизация шаблона функции</vt:lpstr>
      <vt:lpstr>§18.2 Конкретизация шаблона функции</vt:lpstr>
      <vt:lpstr>Пример программы</vt:lpstr>
      <vt:lpstr>Слайд 9</vt:lpstr>
      <vt:lpstr>Слайд 10</vt:lpstr>
      <vt:lpstr>§18.3 Шаблоны функций как члены класса</vt:lpstr>
      <vt:lpstr>Пример программы</vt:lpstr>
      <vt:lpstr>Описание</vt:lpstr>
      <vt:lpstr>§18.4 Перегрузка шаблонов функций </vt:lpstr>
      <vt:lpstr>Пример программы</vt:lpstr>
      <vt:lpstr>Объявление и описание</vt:lpstr>
      <vt:lpstr>§18.5 Определение шаблона класса</vt:lpstr>
      <vt:lpstr>Пример программы</vt:lpstr>
      <vt:lpstr>Класс Stack</vt:lpstr>
      <vt:lpstr>Главная</vt:lpstr>
      <vt:lpstr>§18.6 Шаблоны функций как члены шаблонов класса**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Типы данных и операторы</dc:title>
  <dc:creator>Надя</dc:creator>
  <cp:lastModifiedBy>Надя</cp:lastModifiedBy>
  <cp:revision>220</cp:revision>
  <dcterms:created xsi:type="dcterms:W3CDTF">2010-11-07T10:30:45Z</dcterms:created>
  <dcterms:modified xsi:type="dcterms:W3CDTF">2012-12-17T07:33:58Z</dcterms:modified>
</cp:coreProperties>
</file>