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21"/>
  </p:notesMasterIdLst>
  <p:sldIdLst>
    <p:sldId id="364" r:id="rId2"/>
    <p:sldId id="385" r:id="rId3"/>
    <p:sldId id="386" r:id="rId4"/>
    <p:sldId id="383" r:id="rId5"/>
    <p:sldId id="388" r:id="rId6"/>
    <p:sldId id="367" r:id="rId7"/>
    <p:sldId id="391" r:id="rId8"/>
    <p:sldId id="390" r:id="rId9"/>
    <p:sldId id="389" r:id="rId10"/>
    <p:sldId id="393" r:id="rId11"/>
    <p:sldId id="402" r:id="rId12"/>
    <p:sldId id="398" r:id="rId13"/>
    <p:sldId id="401" r:id="rId14"/>
    <p:sldId id="392" r:id="rId15"/>
    <p:sldId id="399" r:id="rId16"/>
    <p:sldId id="397" r:id="rId17"/>
    <p:sldId id="395" r:id="rId18"/>
    <p:sldId id="396" r:id="rId19"/>
    <p:sldId id="40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895" autoAdjust="0"/>
  </p:normalViewPr>
  <p:slideViewPr>
    <p:cSldViewPr>
      <p:cViewPr varScale="1">
        <p:scale>
          <a:sx n="64" d="100"/>
          <a:sy n="64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FDD0A-86B7-4A30-B6D3-A0A0E287295F}" type="datetimeFigureOut">
              <a:rPr lang="be-BY" smtClean="0"/>
              <a:pPr/>
              <a:t>14.03.2013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475-6D53-4F21-AA03-C60F0BCC091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B0609-767A-49C2-ABA4-E69B83854110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24AB0F-23A0-4A93-8DB5-5B83BF95CBB2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28B982-B6D1-485A-A16B-E346FCD2AAED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82DCE-2558-46D9-BBB5-4B30FDBD69B8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508BF-6409-4043-89B6-E76632DE0E63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53939-02E5-4B7F-B5AA-36EEA9E3C08C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179E4-8D78-4D65-9836-F6CA7D42E69E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37C7D-2F63-48C7-853D-BE003D4AD4A7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10926-3930-41EA-973C-905BFBA1781E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0EA078-E720-43E3-A1D0-5C7DF9D372D7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F6A22A-9D0D-404C-A81F-C661BDD8AFE8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9E328B-3B01-4298-ACE8-7AEF1851C404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ru-RU" smtClean="0"/>
              <a:t>Раздел 3. Лекция 4.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Темы:</a:t>
            </a:r>
            <a:endParaRPr lang="be-BY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36456"/>
          </a:xfrm>
        </p:spPr>
        <p:txBody>
          <a:bodyPr>
            <a:normAutofit/>
          </a:bodyPr>
          <a:lstStyle/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Технология </a:t>
            </a:r>
            <a:r>
              <a:rPr lang="en-US" dirty="0" err="1" smtClean="0"/>
              <a:t>Drag&amp;Drop</a:t>
            </a:r>
            <a:endParaRPr lang="en-US" dirty="0" smtClean="0"/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Форма-заставка</a:t>
            </a:r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Прокрутка колеса мыши</a:t>
            </a:r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Печать в </a:t>
            </a:r>
            <a:r>
              <a:rPr lang="en-US" dirty="0" smtClean="0"/>
              <a:t>C++ Builder</a:t>
            </a:r>
            <a:endParaRPr lang="ru-RU" dirty="0" smtClean="0"/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Функции </a:t>
            </a:r>
            <a:r>
              <a:rPr lang="en-US" dirty="0" err="1" smtClean="0"/>
              <a:t>ShellExecute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WinExec</a:t>
            </a:r>
            <a:endParaRPr lang="ru-RU" dirty="0" smtClean="0"/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Вкладка </a:t>
            </a:r>
            <a:r>
              <a:rPr lang="en-US" dirty="0" smtClean="0"/>
              <a:t>ActiveX</a:t>
            </a:r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r>
              <a:rPr lang="ru-RU" dirty="0" smtClean="0"/>
              <a:t>Создание многооконных приложений (</a:t>
            </a:r>
            <a:r>
              <a:rPr lang="en-US" dirty="0" smtClean="0"/>
              <a:t>MDI</a:t>
            </a:r>
            <a:r>
              <a:rPr lang="ru-RU" dirty="0" smtClean="0"/>
              <a:t>)</a:t>
            </a:r>
            <a:endParaRPr lang="en-US" dirty="0" smtClean="0"/>
          </a:p>
          <a:p>
            <a:pPr marL="26988" indent="422275">
              <a:buFont typeface="Arial" pitchFamily="34" charset="0"/>
              <a:buChar char="•"/>
              <a:tabLst>
                <a:tab pos="449263" algn="l"/>
                <a:tab pos="539750" algn="l"/>
              </a:tabLs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7141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000" dirty="0" smtClean="0">
                <a:latin typeface="+mn-lt"/>
              </a:rPr>
              <a:t>Некоторые свойства и методы объекта </a:t>
            </a:r>
            <a:r>
              <a:rPr lang="en-US" sz="3000" dirty="0" err="1" smtClean="0">
                <a:latin typeface="+mn-lt"/>
              </a:rPr>
              <a:t>TPrinter</a:t>
            </a:r>
            <a:endParaRPr lang="be-BY" sz="30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943" t="28320" r="18740" b="22851"/>
          <a:stretch>
            <a:fillRect/>
          </a:stretch>
        </p:blipFill>
        <p:spPr bwMode="auto">
          <a:xfrm>
            <a:off x="285719" y="1214422"/>
            <a:ext cx="867543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7141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000" dirty="0" smtClean="0">
                <a:latin typeface="+mn-lt"/>
              </a:rPr>
              <a:t>Печать с помощью </a:t>
            </a:r>
            <a:r>
              <a:rPr lang="en-US" sz="3000" dirty="0" err="1" smtClean="0">
                <a:latin typeface="+mn-lt"/>
              </a:rPr>
              <a:t>TPrinter</a:t>
            </a:r>
            <a:endParaRPr lang="be-BY" sz="30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649" t="32226" r="25878" b="24805"/>
          <a:stretch>
            <a:fillRect/>
          </a:stretch>
        </p:blipFill>
        <p:spPr bwMode="auto">
          <a:xfrm>
            <a:off x="500033" y="1214422"/>
            <a:ext cx="85482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ShellExecute</a:t>
            </a:r>
            <a:r>
              <a:rPr lang="ru-RU" dirty="0" smtClean="0">
                <a:latin typeface="+mn-lt"/>
              </a:rPr>
              <a:t> и </a:t>
            </a:r>
            <a:r>
              <a:rPr lang="en-US" dirty="0" err="1" smtClean="0">
                <a:latin typeface="+mn-lt"/>
              </a:rPr>
              <a:t>WinExec</a:t>
            </a:r>
            <a:endParaRPr lang="be-BY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364886"/>
          </a:xfrm>
        </p:spPr>
        <p:txBody>
          <a:bodyPr>
            <a:normAutofit/>
          </a:bodyPr>
          <a:lstStyle/>
          <a:p>
            <a:pPr marL="0"/>
            <a:r>
              <a:rPr lang="ru-RU" dirty="0" smtClean="0"/>
              <a:t>Функции </a:t>
            </a:r>
            <a:r>
              <a:rPr lang="en-US" dirty="0" smtClean="0"/>
              <a:t>API Windows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-2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О возможностях </a:t>
            </a:r>
            <a:r>
              <a:rPr lang="en-US" sz="3200" dirty="0" err="1" smtClean="0">
                <a:latin typeface="+mn-lt"/>
              </a:rPr>
              <a:t>ShellExecute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57158" y="857232"/>
            <a:ext cx="8576530" cy="5391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 smtClean="0"/>
              <a:t>void </a:t>
            </a:r>
            <a:r>
              <a:rPr lang="en-GB" sz="2200" b="1" dirty="0" err="1" smtClean="0"/>
              <a:t>ShellExecute</a:t>
            </a:r>
            <a:r>
              <a:rPr lang="en-GB" sz="2200" b="1" dirty="0" smtClean="0"/>
              <a:t>(</a:t>
            </a:r>
            <a:r>
              <a:rPr lang="en-GB" sz="2200" b="1" dirty="0" err="1" smtClean="0"/>
              <a:t>HWnd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Wnd</a:t>
            </a:r>
            <a:r>
              <a:rPr lang="en-GB" sz="2200" b="1" dirty="0" smtClean="0"/>
              <a:t>, const char* Operation, </a:t>
            </a:r>
          </a:p>
          <a:p>
            <a:pPr marL="0" indent="1889125" algn="just">
              <a:buNone/>
            </a:pPr>
            <a:r>
              <a:rPr lang="en-GB" sz="2200" b="1" dirty="0" smtClean="0"/>
              <a:t>const char* </a:t>
            </a:r>
            <a:r>
              <a:rPr lang="en-GB" sz="2200" b="1" dirty="0" err="1" smtClean="0"/>
              <a:t>FileName</a:t>
            </a:r>
            <a:r>
              <a:rPr lang="en-GB" sz="2200" b="1" dirty="0" smtClean="0"/>
              <a:t>, const char* Parameters, </a:t>
            </a:r>
          </a:p>
          <a:p>
            <a:pPr marL="0" indent="1889125" algn="just">
              <a:buNone/>
            </a:pPr>
            <a:r>
              <a:rPr lang="en-GB" sz="2200" b="1" dirty="0" smtClean="0"/>
              <a:t>const char* Directory, unsigned </a:t>
            </a:r>
            <a:r>
              <a:rPr lang="en-GB" sz="2200" b="1" dirty="0" err="1" smtClean="0"/>
              <a:t>int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ShowCmd</a:t>
            </a:r>
            <a:r>
              <a:rPr lang="en-GB" sz="2200" b="1" dirty="0" smtClean="0"/>
              <a:t>);</a:t>
            </a:r>
            <a:endParaRPr lang="ru-RU" sz="2200" b="1" dirty="0" smtClean="0"/>
          </a:p>
          <a:p>
            <a:pPr marL="0" indent="1889125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err="1" smtClean="0"/>
              <a:t>Wnd</a:t>
            </a:r>
            <a:r>
              <a:rPr lang="ru-RU" sz="2400" dirty="0" smtClean="0"/>
              <a:t> – дескриптор родительского окна (обычно </a:t>
            </a:r>
            <a:r>
              <a:rPr lang="en-GB" sz="2400" dirty="0" smtClean="0"/>
              <a:t>Handle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r>
              <a:rPr lang="en-GB" sz="2400" dirty="0" smtClean="0"/>
              <a:t>Operation</a:t>
            </a:r>
            <a:r>
              <a:rPr lang="ru-RU" sz="2400" dirty="0" smtClean="0"/>
              <a:t> – выполняемая операция, если </a:t>
            </a:r>
            <a:r>
              <a:rPr lang="en-GB" sz="2400" dirty="0" smtClean="0"/>
              <a:t>NULL</a:t>
            </a:r>
            <a:r>
              <a:rPr lang="ru-RU" sz="2400" dirty="0" smtClean="0"/>
              <a:t>, то по умолчанию «</a:t>
            </a:r>
            <a:r>
              <a:rPr lang="en-GB" sz="2400" dirty="0" smtClean="0"/>
              <a:t>open</a:t>
            </a:r>
            <a:r>
              <a:rPr lang="ru-RU" sz="2400" dirty="0" smtClean="0"/>
              <a:t>».</a:t>
            </a:r>
          </a:p>
          <a:p>
            <a:pPr marL="0" indent="0" algn="just">
              <a:buNone/>
            </a:pPr>
            <a:r>
              <a:rPr lang="en-GB" sz="2400" dirty="0" err="1" smtClean="0"/>
              <a:t>FileName</a:t>
            </a:r>
            <a:r>
              <a:rPr lang="ru-RU" sz="2400" dirty="0" smtClean="0"/>
              <a:t> – имя файла или папки.</a:t>
            </a:r>
          </a:p>
          <a:p>
            <a:pPr marL="0" indent="0" algn="just">
              <a:buNone/>
            </a:pPr>
            <a:r>
              <a:rPr lang="en-GB" sz="2400" dirty="0" smtClean="0"/>
              <a:t>Parameters</a:t>
            </a:r>
            <a:r>
              <a:rPr lang="ru-RU" sz="2400" dirty="0" smtClean="0"/>
              <a:t> – передаваемые в приложение параметры.</a:t>
            </a:r>
          </a:p>
          <a:p>
            <a:pPr marL="0" indent="0" algn="just">
              <a:buNone/>
            </a:pPr>
            <a:r>
              <a:rPr lang="en-GB" sz="2400" dirty="0" smtClean="0"/>
              <a:t>Directory</a:t>
            </a:r>
            <a:r>
              <a:rPr lang="ru-RU" sz="2400" dirty="0" smtClean="0"/>
              <a:t> – каталог по умолчанию.</a:t>
            </a:r>
          </a:p>
          <a:p>
            <a:pPr marL="0" indent="0" algn="just">
              <a:buNone/>
            </a:pPr>
            <a:r>
              <a:rPr lang="en-GB" sz="2400" dirty="0" err="1" smtClean="0"/>
              <a:t>ShowCmd</a:t>
            </a:r>
            <a:r>
              <a:rPr lang="ru-RU" sz="2400" dirty="0" smtClean="0"/>
              <a:t> – режим  открытия указанного файла, обычно используется </a:t>
            </a:r>
            <a:r>
              <a:rPr lang="en-GB" sz="2400" dirty="0" smtClean="0"/>
              <a:t>SW_RESTORE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en-GB" sz="2400" dirty="0" smtClean="0"/>
          </a:p>
          <a:p>
            <a:pPr marL="0" indent="1889125" algn="just">
              <a:buNone/>
            </a:pPr>
            <a:endParaRPr lang="be-B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Примеры: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649" t="32226" r="35761" b="56700"/>
          <a:stretch>
            <a:fillRect/>
          </a:stretch>
        </p:blipFill>
        <p:spPr bwMode="auto">
          <a:xfrm>
            <a:off x="1071538" y="928670"/>
            <a:ext cx="71438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9685" t="37305" r="28953" b="52006"/>
          <a:stretch>
            <a:fillRect/>
          </a:stretch>
        </p:blipFill>
        <p:spPr bwMode="auto">
          <a:xfrm>
            <a:off x="1071537" y="3970590"/>
            <a:ext cx="8072463" cy="11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9649" t="48222" r="35761" b="40430"/>
          <a:stretch>
            <a:fillRect/>
          </a:stretch>
        </p:blipFill>
        <p:spPr bwMode="auto">
          <a:xfrm>
            <a:off x="1071538" y="2468556"/>
            <a:ext cx="7143800" cy="13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29685" t="52270" r="26940" b="36328"/>
          <a:stretch>
            <a:fillRect/>
          </a:stretch>
        </p:blipFill>
        <p:spPr bwMode="auto">
          <a:xfrm>
            <a:off x="1071538" y="5350005"/>
            <a:ext cx="7786742" cy="115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О возможностях </a:t>
            </a:r>
            <a:r>
              <a:rPr lang="en-US" sz="3200" dirty="0" err="1" smtClean="0">
                <a:latin typeface="+mn-lt"/>
              </a:rPr>
              <a:t>WinExec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638940" y="928670"/>
            <a:ext cx="8219340" cy="55007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 smtClean="0"/>
              <a:t>	Позволяет выполнить указанное приложение. Определяется следующим образом: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ctr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WinExec</a:t>
            </a:r>
            <a:r>
              <a:rPr lang="en-US" sz="2400" b="1" dirty="0" smtClean="0"/>
              <a:t>(const char *</a:t>
            </a:r>
            <a:r>
              <a:rPr lang="en-US" sz="2400" b="1" dirty="0" err="1" smtClean="0"/>
              <a:t>CmdLine</a:t>
            </a:r>
            <a:r>
              <a:rPr lang="en-US" sz="2400" b="1" dirty="0" smtClean="0"/>
              <a:t>, unsigned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CmdShow</a:t>
            </a:r>
            <a:r>
              <a:rPr lang="en-US" sz="2400" b="1" dirty="0" smtClean="0"/>
              <a:t>);</a:t>
            </a:r>
            <a:endParaRPr lang="ru-RU" sz="2400" b="1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ru-RU" sz="2800" dirty="0" smtClean="0"/>
              <a:t>	Параметр </a:t>
            </a:r>
            <a:r>
              <a:rPr lang="en-US" sz="2800" dirty="0" err="1" smtClean="0"/>
              <a:t>CmdLine</a:t>
            </a:r>
            <a:r>
              <a:rPr lang="ru-RU" sz="2800" dirty="0" smtClean="0"/>
              <a:t> является указателем на строку с именем файла, С</a:t>
            </a:r>
            <a:r>
              <a:rPr lang="en-US" sz="2800" dirty="0" err="1" smtClean="0"/>
              <a:t>mdShow</a:t>
            </a:r>
            <a:r>
              <a:rPr lang="ru-RU" sz="2800" dirty="0" smtClean="0"/>
              <a:t> – определяет форму представления окна запускаемого приложения. </a:t>
            </a:r>
          </a:p>
          <a:p>
            <a:pPr marL="0" indent="0" algn="just">
              <a:buNone/>
            </a:pPr>
            <a:r>
              <a:rPr lang="ru-RU" sz="2800" dirty="0" smtClean="0"/>
              <a:t>	При успешном выполнении запуска приложения функция возвращает значение, большее 31. При неудаче могут быть обработаны следующие ошибки: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-2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Типы ошибок в </a:t>
            </a:r>
            <a:r>
              <a:rPr lang="en-US" sz="3200" dirty="0" err="1" smtClean="0">
                <a:latin typeface="+mn-lt"/>
              </a:rPr>
              <a:t>WinExec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9649" t="34180" r="26976" b="16015"/>
          <a:stretch>
            <a:fillRect/>
          </a:stretch>
        </p:blipFill>
        <p:spPr bwMode="auto">
          <a:xfrm>
            <a:off x="285720" y="928670"/>
            <a:ext cx="8643966" cy="558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Параметр </a:t>
            </a:r>
            <a:r>
              <a:rPr lang="en-US" sz="3200" dirty="0" err="1" smtClean="0">
                <a:latin typeface="+mn-lt"/>
              </a:rPr>
              <a:t>CmdShow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6903" t="28320" r="15995" b="13086"/>
          <a:stretch>
            <a:fillRect/>
          </a:stretch>
        </p:blipFill>
        <p:spPr bwMode="auto">
          <a:xfrm>
            <a:off x="142844" y="1142984"/>
            <a:ext cx="891546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Параметр </a:t>
            </a:r>
            <a:r>
              <a:rPr lang="en-US" sz="3200" dirty="0" err="1" smtClean="0">
                <a:latin typeface="+mn-lt"/>
              </a:rPr>
              <a:t>CmdShow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903" t="27965" r="16544" b="16992"/>
          <a:stretch>
            <a:fillRect/>
          </a:stretch>
        </p:blipFill>
        <p:spPr bwMode="auto">
          <a:xfrm>
            <a:off x="142844" y="1214422"/>
            <a:ext cx="88770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Примеры: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139" t="41016" r="21486" b="26757"/>
          <a:stretch>
            <a:fillRect/>
          </a:stretch>
        </p:blipFill>
        <p:spPr bwMode="auto">
          <a:xfrm>
            <a:off x="357158" y="1071546"/>
            <a:ext cx="837989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Уменьшение формы и размеров компонент</a:t>
            </a:r>
            <a:endParaRPr lang="be-BY" sz="3200" dirty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41179" t="38086" r="23133" b="34570"/>
          <a:stretch>
            <a:fillRect/>
          </a:stretch>
        </p:blipFill>
        <p:spPr bwMode="auto">
          <a:xfrm>
            <a:off x="1071537" y="3214686"/>
            <a:ext cx="729688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l="41215" t="51953" r="36274" b="34375"/>
          <a:stretch>
            <a:fillRect/>
          </a:stretch>
        </p:blipFill>
        <p:spPr bwMode="auto">
          <a:xfrm>
            <a:off x="1071537" y="1071546"/>
            <a:ext cx="543949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285728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Уменьшение размера шрифта при нажатой клавише </a:t>
            </a:r>
            <a:r>
              <a:rPr lang="en-US" sz="3200" dirty="0" smtClean="0">
                <a:latin typeface="+mn-lt"/>
              </a:rPr>
              <a:t>Ctrl</a:t>
            </a:r>
            <a:endParaRPr lang="be-BY" sz="3200" dirty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41179" t="44922" r="24780" b="21875"/>
          <a:stretch>
            <a:fillRect/>
          </a:stretch>
        </p:blipFill>
        <p:spPr bwMode="auto">
          <a:xfrm>
            <a:off x="1000100" y="1594657"/>
            <a:ext cx="7643866" cy="419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Функция </a:t>
            </a:r>
            <a:r>
              <a:rPr lang="en-US" sz="3200" dirty="0" err="1" smtClean="0">
                <a:latin typeface="+mn-lt"/>
              </a:rPr>
              <a:t>ScaleBy</a:t>
            </a:r>
            <a:r>
              <a:rPr lang="ru-RU" sz="3200" dirty="0" smtClean="0">
                <a:latin typeface="+mn-lt"/>
              </a:rPr>
              <a:t>(</a:t>
            </a:r>
            <a:r>
              <a:rPr lang="en-US" sz="3200" dirty="0" smtClean="0">
                <a:latin typeface="+mn-lt"/>
              </a:rPr>
              <a:t>M,D</a:t>
            </a:r>
            <a:r>
              <a:rPr lang="ru-RU" sz="3200" dirty="0" smtClean="0">
                <a:latin typeface="+mn-lt"/>
              </a:rPr>
              <a:t>)</a:t>
            </a:r>
            <a:endParaRPr lang="be-BY" sz="3200" dirty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571472" y="1000108"/>
            <a:ext cx="8215370" cy="5286412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/>
              <a:t>Масштабирует оконный элемент и все содержащиеся в нем компоненты. При этом свойства </a:t>
            </a:r>
            <a:r>
              <a:rPr lang="en-US" sz="2800" dirty="0" smtClean="0"/>
              <a:t>Top </a:t>
            </a:r>
            <a:r>
              <a:rPr lang="ru-RU" sz="2800" dirty="0" smtClean="0"/>
              <a:t>и </a:t>
            </a:r>
            <a:r>
              <a:rPr lang="en-US" sz="2800" dirty="0" smtClean="0"/>
              <a:t>Left </a:t>
            </a:r>
            <a:r>
              <a:rPr lang="ru-RU" sz="2800" dirty="0" smtClean="0"/>
              <a:t>остаются неизменными. Масштабируется также и размер шрифта.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Параметры </a:t>
            </a:r>
            <a:r>
              <a:rPr lang="en-US" sz="2800" dirty="0" smtClean="0"/>
              <a:t>M </a:t>
            </a:r>
            <a:r>
              <a:rPr lang="ru-RU" sz="2800" dirty="0" smtClean="0"/>
              <a:t>и </a:t>
            </a:r>
            <a:r>
              <a:rPr lang="en-US" sz="2800" dirty="0" smtClean="0"/>
              <a:t>D</a:t>
            </a:r>
            <a:r>
              <a:rPr lang="ru-RU" sz="2800" dirty="0" smtClean="0"/>
              <a:t> определяют соответственно множитель и делитель масштаба.</a:t>
            </a:r>
            <a:endParaRPr lang="en-US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Например, оператор </a:t>
            </a:r>
            <a:r>
              <a:rPr lang="en-US" sz="2800" dirty="0" err="1" smtClean="0"/>
              <a:t>ScaleBy</a:t>
            </a:r>
            <a:r>
              <a:rPr lang="en-US" sz="2800" dirty="0" smtClean="0"/>
              <a:t>(9</a:t>
            </a:r>
            <a:r>
              <a:rPr lang="ru-RU" sz="2800" dirty="0" smtClean="0"/>
              <a:t>,</a:t>
            </a:r>
            <a:r>
              <a:rPr lang="en-US" sz="2800" dirty="0" smtClean="0"/>
              <a:t>10)</a:t>
            </a:r>
            <a:r>
              <a:rPr lang="ru-RU" sz="2800" dirty="0" smtClean="0"/>
              <a:t> уменьшает размеры на 10% от начального значения, а </a:t>
            </a:r>
            <a:r>
              <a:rPr lang="en-US" sz="2800" dirty="0" err="1" smtClean="0"/>
              <a:t>ScaleBy</a:t>
            </a:r>
            <a:r>
              <a:rPr lang="en-US" sz="2800" dirty="0" smtClean="0"/>
              <a:t>(</a:t>
            </a:r>
            <a:r>
              <a:rPr lang="ru-RU" sz="2800" dirty="0" smtClean="0"/>
              <a:t>133,100</a:t>
            </a:r>
            <a:r>
              <a:rPr lang="en-US" sz="2800" dirty="0" smtClean="0"/>
              <a:t>)</a:t>
            </a:r>
            <a:r>
              <a:rPr lang="ru-RU" sz="2800" dirty="0" smtClean="0"/>
              <a:t> – увеличивает размеры всех компонент на 1/3.</a:t>
            </a:r>
            <a:endParaRPr lang="be-BY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Печать в </a:t>
            </a:r>
            <a:r>
              <a:rPr lang="en-US" dirty="0" smtClean="0">
                <a:latin typeface="+mn-lt"/>
              </a:rPr>
              <a:t>C++ Builder</a:t>
            </a:r>
            <a:endParaRPr lang="be-BY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364886"/>
          </a:xfrm>
        </p:spPr>
        <p:txBody>
          <a:bodyPr>
            <a:normAutofit/>
          </a:bodyPr>
          <a:lstStyle/>
          <a:p>
            <a:pPr marL="26988" indent="242888">
              <a:buFont typeface="Arial" pitchFamily="34" charset="0"/>
              <a:buChar char="•"/>
            </a:pPr>
            <a:r>
              <a:rPr lang="ru-RU" dirty="0" smtClean="0"/>
              <a:t>Печать содержимого формы</a:t>
            </a:r>
          </a:p>
          <a:p>
            <a:pPr marL="26988" indent="242888">
              <a:buFont typeface="Arial" pitchFamily="34" charset="0"/>
              <a:buChar char="•"/>
            </a:pPr>
            <a:r>
              <a:rPr lang="ru-RU" dirty="0" smtClean="0"/>
              <a:t>Печать содержимого компонента</a:t>
            </a:r>
          </a:p>
          <a:p>
            <a:pPr marL="26988" indent="242888">
              <a:buFont typeface="Arial" pitchFamily="34" charset="0"/>
              <a:buChar char="•"/>
            </a:pPr>
            <a:r>
              <a:rPr lang="ru-RU" dirty="0" smtClean="0"/>
              <a:t>Печать с помощью метода </a:t>
            </a:r>
            <a:r>
              <a:rPr lang="en-US" dirty="0" err="1" smtClean="0"/>
              <a:t>ShellExecute</a:t>
            </a:r>
            <a:endParaRPr lang="en-US" dirty="0" smtClean="0"/>
          </a:p>
          <a:p>
            <a:pPr marL="26988" indent="242888">
              <a:buFont typeface="Arial" pitchFamily="34" charset="0"/>
              <a:buChar char="•"/>
            </a:pPr>
            <a:r>
              <a:rPr lang="ru-RU" dirty="0" smtClean="0"/>
              <a:t>Печать с помощью класса </a:t>
            </a:r>
            <a:r>
              <a:rPr lang="en-US" dirty="0" err="1" smtClean="0"/>
              <a:t>TPrinters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7141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Печать содержимого формы</a:t>
            </a:r>
            <a:endParaRPr lang="be-BY" sz="3200" dirty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638940" y="928670"/>
            <a:ext cx="8219340" cy="5072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/>
              <a:t>	Формы в </a:t>
            </a:r>
            <a:r>
              <a:rPr lang="en-US" sz="2600" dirty="0" smtClean="0"/>
              <a:t>C++ Builder </a:t>
            </a:r>
            <a:r>
              <a:rPr lang="ru-RU" sz="2600" dirty="0" smtClean="0"/>
              <a:t>имеют метод </a:t>
            </a:r>
            <a:r>
              <a:rPr lang="en-US" sz="2600" dirty="0" smtClean="0"/>
              <a:t>Print</a:t>
            </a:r>
            <a:r>
              <a:rPr lang="ru-RU" sz="2600" dirty="0" smtClean="0"/>
              <a:t>(), который печатает клиентскую область формы. При этом полоса заголовка и меню не печатаются. </a:t>
            </a:r>
          </a:p>
          <a:p>
            <a:pPr marL="0" indent="0" algn="just">
              <a:buNone/>
            </a:pPr>
            <a:endParaRPr lang="ru-RU" sz="2600" dirty="0" smtClean="0"/>
          </a:p>
          <a:p>
            <a:pPr marL="0" indent="0" algn="just">
              <a:buNone/>
            </a:pPr>
            <a:r>
              <a:rPr lang="ru-RU" sz="2600" dirty="0" smtClean="0"/>
              <a:t>	Свойство </a:t>
            </a:r>
            <a:r>
              <a:rPr lang="en-US" sz="2600" dirty="0" err="1" smtClean="0"/>
              <a:t>PrintScale</a:t>
            </a:r>
            <a:r>
              <a:rPr lang="en-US" sz="2600" dirty="0" smtClean="0"/>
              <a:t> </a:t>
            </a:r>
            <a:r>
              <a:rPr lang="ru-RU" sz="2600" dirty="0" smtClean="0"/>
              <a:t>определяет опции масштабирования изображения при печати: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6669" t="34180" r="43997" b="63867"/>
          <a:stretch>
            <a:fillRect/>
          </a:stretch>
        </p:blipFill>
        <p:spPr bwMode="auto">
          <a:xfrm>
            <a:off x="3143240" y="221455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00100" y="3798106"/>
          <a:ext cx="7929618" cy="255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045"/>
                <a:gridCol w="5890573"/>
              </a:tblGrid>
              <a:tr h="517926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Свойство</a:t>
                      </a:r>
                      <a:endParaRPr lang="be-BY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Описание</a:t>
                      </a:r>
                      <a:endParaRPr lang="be-BY" sz="2200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</a:rPr>
                        <a:t>poNone</a:t>
                      </a:r>
                      <a:endParaRPr lang="be-BY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</a:rPr>
                        <a:t>Масштабирование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</a:rPr>
                        <a:t> не используется</a:t>
                      </a:r>
                      <a:endParaRPr lang="be-BY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poProportional</a:t>
                      </a:r>
                      <a:endParaRPr lang="be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</a:rPr>
                        <a:t>Печать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</a:rPr>
                        <a:t> изображения формы того же размера, который виден на экране</a:t>
                      </a:r>
                      <a:endParaRPr lang="be-BY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/>
                        <a:t>poPrintToFit</a:t>
                      </a:r>
                      <a:endParaRPr lang="be-BY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/>
                        <a:t>Подгоняет</a:t>
                      </a:r>
                      <a:r>
                        <a:rPr lang="ru-RU" sz="2200" b="0" baseline="0" dirty="0" smtClean="0"/>
                        <a:t> размер изображения под размер страницы в установках принтера</a:t>
                      </a:r>
                      <a:endParaRPr lang="be-BY" sz="22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Печать содержимого компонента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1000100" y="1142984"/>
            <a:ext cx="7858180" cy="485778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Некоторые компоненты имеют методы, обеспечивающие печать хранящихся в них данных. Например, </a:t>
            </a:r>
            <a:r>
              <a:rPr lang="en-US" dirty="0" err="1" smtClean="0"/>
              <a:t>RichEdit</a:t>
            </a:r>
            <a:r>
              <a:rPr lang="en-US" dirty="0" smtClean="0"/>
              <a:t> </a:t>
            </a:r>
            <a:r>
              <a:rPr lang="ru-RU" dirty="0" smtClean="0"/>
              <a:t>для печати содержимого файла</a:t>
            </a:r>
            <a:r>
              <a:rPr lang="en-US" dirty="0" smtClean="0"/>
              <a:t>,  Chart</a:t>
            </a:r>
            <a:r>
              <a:rPr lang="ru-RU" dirty="0" smtClean="0"/>
              <a:t>, </a:t>
            </a:r>
            <a:r>
              <a:rPr lang="en-US" dirty="0" err="1" smtClean="0"/>
              <a:t>Chartfx</a:t>
            </a:r>
            <a:r>
              <a:rPr lang="ru-RU" dirty="0" smtClean="0"/>
              <a:t> для распечатки графиков и диаграмм.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Единственный параметр типа строка будет появляться при просмотре в </a:t>
            </a:r>
            <a:r>
              <a:rPr lang="en-US" dirty="0" smtClean="0"/>
              <a:t>Windows </a:t>
            </a:r>
            <a:r>
              <a:rPr lang="ru-RU" dirty="0" smtClean="0"/>
              <a:t>очереди печатаемых заданий для принтера.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47804" t="47071" r="31881" b="50976"/>
          <a:stretch>
            <a:fillRect/>
          </a:stretch>
        </p:blipFill>
        <p:spPr bwMode="auto">
          <a:xfrm>
            <a:off x="2000232" y="4143380"/>
            <a:ext cx="528641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142852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Печать с помощью метода </a:t>
            </a:r>
            <a:r>
              <a:rPr lang="en-US" sz="3200" dirty="0" err="1" smtClean="0">
                <a:latin typeface="+mn-lt"/>
              </a:rPr>
              <a:t>ShellExecute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96064" y="1071546"/>
            <a:ext cx="8219340" cy="4929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Используется для печати файлов средствами стандартных офисных приложений </a:t>
            </a:r>
            <a:r>
              <a:rPr lang="en-US" sz="2800" dirty="0" smtClean="0"/>
              <a:t>Windows</a:t>
            </a:r>
            <a:r>
              <a:rPr lang="ru-RU" sz="2800" dirty="0" smtClean="0"/>
              <a:t>. Необходимо подключение модуля </a:t>
            </a:r>
            <a:r>
              <a:rPr lang="en-US" sz="2800" dirty="0" smtClean="0"/>
              <a:t>&lt;</a:t>
            </a:r>
            <a:r>
              <a:rPr lang="en-US" sz="2800" dirty="0" err="1" smtClean="0"/>
              <a:t>ShellApi.h</a:t>
            </a:r>
            <a:r>
              <a:rPr lang="en-US" sz="2800" dirty="0" smtClean="0"/>
              <a:t>&gt;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r>
              <a:rPr lang="ru-RU" sz="2800" dirty="0" smtClean="0"/>
              <a:t>	Следующие операторы вызовут печать файлов с именем </a:t>
            </a:r>
            <a:r>
              <a:rPr lang="en-US" sz="2800" dirty="0" smtClean="0"/>
              <a:t>Test.txt </a:t>
            </a:r>
            <a:r>
              <a:rPr lang="ru-RU" sz="2800" dirty="0" smtClean="0"/>
              <a:t>средствами </a:t>
            </a:r>
            <a:r>
              <a:rPr lang="en-US" sz="2800" dirty="0" err="1" smtClean="0"/>
              <a:t>NodePad</a:t>
            </a:r>
            <a:r>
              <a:rPr lang="en-US" sz="2800" dirty="0" smtClean="0"/>
              <a:t> </a:t>
            </a:r>
            <a:r>
              <a:rPr lang="ru-RU" sz="2800" dirty="0" smtClean="0"/>
              <a:t> и  </a:t>
            </a:r>
            <a:r>
              <a:rPr lang="en-US" sz="2800" dirty="0" smtClean="0"/>
              <a:t>Test.doc </a:t>
            </a:r>
            <a:r>
              <a:rPr lang="ru-RU" sz="2800" dirty="0" smtClean="0"/>
              <a:t>с помощью </a:t>
            </a:r>
            <a:r>
              <a:rPr lang="en-US" sz="2800" dirty="0" smtClean="0"/>
              <a:t>Word</a:t>
            </a:r>
            <a:r>
              <a:rPr lang="ru-RU" sz="28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47767" t="35757" r="17093" b="55228"/>
          <a:stretch>
            <a:fillRect/>
          </a:stretch>
        </p:blipFill>
        <p:spPr bwMode="auto">
          <a:xfrm>
            <a:off x="1142976" y="4286256"/>
            <a:ext cx="742955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47767" t="47175" r="17093" b="44336"/>
          <a:stretch>
            <a:fillRect/>
          </a:stretch>
        </p:blipFill>
        <p:spPr bwMode="auto">
          <a:xfrm>
            <a:off x="1142976" y="5491772"/>
            <a:ext cx="7429552" cy="100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71414"/>
            <a:ext cx="9001156" cy="8572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+mn-lt"/>
              </a:rPr>
              <a:t>Печать с помощью класса </a:t>
            </a:r>
            <a:r>
              <a:rPr lang="en-US" sz="3200" dirty="0" err="1" smtClean="0">
                <a:latin typeface="+mn-lt"/>
              </a:rPr>
              <a:t>TPrinters</a:t>
            </a:r>
            <a:endParaRPr lang="be-BY" sz="3200" dirty="0" smtClean="0"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806B-C37B-490C-AE73-DBE14272AB9D}" type="datetime1">
              <a:rPr lang="ru-RU" smtClean="0"/>
              <a:pPr/>
              <a:t>14.03.2013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Раздел 3. Лекция 4.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1071538" y="1285860"/>
            <a:ext cx="7786742" cy="4929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en-US" dirty="0" smtClean="0"/>
              <a:t>C++ Builder </a:t>
            </a:r>
            <a:r>
              <a:rPr lang="ru-RU" dirty="0" smtClean="0"/>
              <a:t>имеется класс печатающих объектов </a:t>
            </a:r>
            <a:r>
              <a:rPr lang="en-US" dirty="0" err="1" smtClean="0"/>
              <a:t>TPrinter</a:t>
            </a:r>
            <a:r>
              <a:rPr lang="ru-RU" dirty="0" smtClean="0"/>
              <a:t>, который обеспечивает печать текстов, изображений и других объектов, расположенных на его канве.  Основное свойство – </a:t>
            </a:r>
            <a:r>
              <a:rPr lang="en-US" dirty="0" smtClean="0"/>
              <a:t>Canvas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Для работы необходимо подключение модуля </a:t>
            </a:r>
            <a:r>
              <a:rPr lang="en-US" dirty="0" smtClean="0"/>
              <a:t>&lt;Printers.hpp&gt;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415</Words>
  <PresentationFormat>Экран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Солнцестояние</vt:lpstr>
      <vt:lpstr>Темы:</vt:lpstr>
      <vt:lpstr>Уменьшение формы и размеров компонент</vt:lpstr>
      <vt:lpstr>Уменьшение размера шрифта при нажатой клавише Ctrl</vt:lpstr>
      <vt:lpstr>Функция ScaleBy(M,D)</vt:lpstr>
      <vt:lpstr>Печать в C++ Builder</vt:lpstr>
      <vt:lpstr>Печать содержимого формы</vt:lpstr>
      <vt:lpstr>Печать содержимого компонента</vt:lpstr>
      <vt:lpstr>Печать с помощью метода ShellExecute</vt:lpstr>
      <vt:lpstr>Печать с помощью класса TPrinters</vt:lpstr>
      <vt:lpstr>Некоторые свойства и методы объекта TPrinter</vt:lpstr>
      <vt:lpstr>Печать с помощью TPrinter</vt:lpstr>
      <vt:lpstr>ShellExecute и WinExec</vt:lpstr>
      <vt:lpstr>О возможностях ShellExecute</vt:lpstr>
      <vt:lpstr>Примеры:</vt:lpstr>
      <vt:lpstr>О возможностях WinExec</vt:lpstr>
      <vt:lpstr>Типы ошибок в WinExec</vt:lpstr>
      <vt:lpstr>Параметр CmdShow</vt:lpstr>
      <vt:lpstr>Параметр CmdShow</vt:lpstr>
      <vt:lpstr>Примеры: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3</dc:title>
  <cp:lastModifiedBy>Надя</cp:lastModifiedBy>
  <cp:revision>340</cp:revision>
  <dcterms:modified xsi:type="dcterms:W3CDTF">2013-03-14T19:09:51Z</dcterms:modified>
</cp:coreProperties>
</file>