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9"/>
  </p:notesMasterIdLst>
  <p:sldIdLst>
    <p:sldId id="391" r:id="rId2"/>
    <p:sldId id="326" r:id="rId3"/>
    <p:sldId id="400" r:id="rId4"/>
    <p:sldId id="403" r:id="rId5"/>
    <p:sldId id="325" r:id="rId6"/>
    <p:sldId id="396" r:id="rId7"/>
    <p:sldId id="397" r:id="rId8"/>
    <p:sldId id="357" r:id="rId9"/>
    <p:sldId id="358" r:id="rId10"/>
    <p:sldId id="392" r:id="rId11"/>
    <p:sldId id="401" r:id="rId12"/>
    <p:sldId id="402" r:id="rId13"/>
    <p:sldId id="398" r:id="rId14"/>
    <p:sldId id="399" r:id="rId15"/>
    <p:sldId id="404" r:id="rId16"/>
    <p:sldId id="405" r:id="rId17"/>
    <p:sldId id="406" r:id="rId18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9467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C2CC-12D1-4E2B-AA6F-534263603B35}" type="datetimeFigureOut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e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6B9C-4110-4C1C-82C1-BC052E228ECB}" type="slidenum">
              <a:rPr lang="be-BY" smtClean="0"/>
              <a:pPr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7EFD67-7CF0-4D0B-8749-749D22E65919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20E1D7-8F65-4D37-AC55-5727BB57384B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9D613C7-77DB-440D-9497-7BE870121CA1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1016B39-2640-412F-B928-9DA92DCCAF3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C8EA972-95AC-4756-B624-6FD30B6115EE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BACD53-BF10-4768-A61E-0C2FD1A1D60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BA10F0-F9E8-44B0-A8A5-6B2700256389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BAD3-3C06-437E-8463-1981E751AC67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F330DB-BFDF-4D4D-A885-3EA2D087D8C4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F571D0-A928-4FB2-BB03-8C09B0014383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4C4A8E-E210-424F-926C-D5854CA43BC7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C96AB3A-7746-4104-82F9-41E73C39E8A1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6715A3A-5878-4444-ADF4-10697B78999F}" type="slidenum">
              <a:rPr lang="be-BY" smtClean="0"/>
              <a:pPr/>
              <a:t>‹#›</a:t>
            </a:fld>
            <a:endParaRPr lang="be-BY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800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Century Gothic" pitchFamily="34" charset="0"/>
                <a:ea typeface="+mn-ea"/>
                <a:cs typeface="+mn-cs"/>
              </a:rPr>
              <a:t>Раздел 2. Объектный подход к разработке ПО</a:t>
            </a:r>
            <a:endParaRPr lang="ru-RU" sz="3800" dirty="0">
              <a:solidFill>
                <a:schemeClr val="tx2">
                  <a:shade val="30000"/>
                  <a:satMod val="150000"/>
                </a:schemeClr>
              </a:solidFill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1925" y="1849438"/>
            <a:ext cx="7407275" cy="34845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>
              <a:defRPr/>
            </a:pPr>
            <a:r>
              <a:rPr lang="ru-RU" sz="3600" dirty="0" smtClean="0">
                <a:latin typeface="Century Gothic" pitchFamily="34" charset="0"/>
              </a:rPr>
              <a:t>Глава 15. Дополнительные возможности при работе с </a:t>
            </a:r>
            <a:r>
              <a:rPr lang="ru-RU" sz="3600" dirty="0" smtClean="0">
                <a:latin typeface="Century Gothic" pitchFamily="34" charset="0"/>
              </a:rPr>
              <a:t>классами (продолжение)</a:t>
            </a: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 smtClean="0"/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endParaRPr lang="ru-RU" sz="3600" dirty="0"/>
          </a:p>
        </p:txBody>
      </p:sp>
      <p:sp>
        <p:nvSpPr>
          <p:cNvPr id="6" name="Дата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C18CB1-0B61-4A50-BF8D-6E8C5036A35B}" type="datetime1">
              <a:rPr lang="be-BY"/>
              <a:pPr>
                <a:defRPr/>
              </a:pPr>
              <a:t>23.11.2012</a:t>
            </a:fld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3E341-FE3F-4E09-9B59-2C148686C8D0}" type="slidenum">
              <a:rPr lang="ru-RU"/>
              <a:pPr>
                <a:defRPr/>
              </a:pPr>
              <a:t>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Лекция 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15.4 Друзья класса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10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Доступ к закрытым полям класса из другой функции, не принадлежащей классу, допускается только в том случае, если она объявлена как </a:t>
            </a:r>
            <a:r>
              <a:rPr lang="ru-RU" sz="2800" b="1" dirty="0" smtClean="0">
                <a:solidFill>
                  <a:srgbClr val="FF0000"/>
                </a:solidFill>
                <a:latin typeface="Century Gothic" pitchFamily="34" charset="0"/>
              </a:rPr>
              <a:t>друг</a:t>
            </a:r>
            <a:r>
              <a:rPr lang="ru-RU" sz="2800" dirty="0" smtClean="0">
                <a:latin typeface="Century Gothic" pitchFamily="34" charset="0"/>
              </a:rPr>
              <a:t> класса.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Ключевое слово </a:t>
            </a:r>
            <a:r>
              <a:rPr lang="en-US" sz="2800" dirty="0" smtClean="0">
                <a:solidFill>
                  <a:srgbClr val="FF0000"/>
                </a:solidFill>
                <a:latin typeface="Century Gothic" pitchFamily="34" charset="0"/>
              </a:rPr>
              <a:t>friend</a:t>
            </a:r>
            <a:r>
              <a:rPr lang="en-US" sz="2800" dirty="0" smtClean="0">
                <a:latin typeface="Century Gothic" pitchFamily="34" charset="0"/>
              </a:rPr>
              <a:t> </a:t>
            </a:r>
            <a:r>
              <a:rPr lang="ru-RU" sz="2800" dirty="0" smtClean="0">
                <a:latin typeface="Century Gothic" pitchFamily="34" charset="0"/>
              </a:rPr>
              <a:t>используется только внутри класса.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Друзьями могут быть функции или классы.</a:t>
            </a:r>
            <a:endParaRPr lang="ru-RU" sz="28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92869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ru-RU" sz="4000" dirty="0" smtClean="0">
                <a:latin typeface="Century Gothic" pitchFamily="34" charset="0"/>
              </a:rPr>
              <a:t>Правила дружественных отношений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11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Отношение дружбы не симметрично.</a:t>
            </a: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Отношение дружбы не транзитивно.</a:t>
            </a: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514350" indent="-514350" algn="just">
              <a:buAutoNum type="arabicPeriod"/>
            </a:pPr>
            <a:r>
              <a:rPr lang="ru-RU" sz="2800" dirty="0" smtClean="0">
                <a:latin typeface="Century Gothic" pitchFamily="34" charset="0"/>
              </a:rPr>
              <a:t>Отношение дружбы не наследуется. </a:t>
            </a:r>
          </a:p>
          <a:p>
            <a:pPr marL="514350" indent="-514350" algn="just">
              <a:buAutoNum type="arabicPeriod"/>
            </a:pPr>
            <a:endParaRPr lang="ru-RU" sz="2800" dirty="0" smtClean="0">
              <a:latin typeface="Century Gothic" pitchFamily="34" charset="0"/>
            </a:endParaRPr>
          </a:p>
          <a:p>
            <a:pPr marL="6350" indent="-6350" algn="just"/>
            <a:r>
              <a:rPr lang="ru-RU" sz="2600" dirty="0" smtClean="0">
                <a:latin typeface="Century Gothic" pitchFamily="34" charset="0"/>
              </a:rPr>
              <a:t>Примечание. Отношение дружбы нарушает принцип инкапсуляции в ООП, поэтому друзей надо выбирать осторожно.</a:t>
            </a:r>
            <a:endParaRPr lang="ru-RU" sz="2600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785818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15.4 Друзья класса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12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Чтобы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внешняя</a:t>
            </a:r>
            <a:r>
              <a:rPr lang="ru-RU" sz="2800" dirty="0" smtClean="0">
                <a:latin typeface="Century Gothic" pitchFamily="34" charset="0"/>
              </a:rPr>
              <a:t> функция-друг класса имела доступ к его защищенным полям, объект этого класса должен быть передан в функцию как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параметр</a:t>
            </a:r>
            <a:r>
              <a:rPr lang="ru-RU" sz="2800" dirty="0" smtClean="0">
                <a:latin typeface="Century Gothic" pitchFamily="34" charset="0"/>
              </a:rPr>
              <a:t> (обычно через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ссылку</a:t>
            </a:r>
            <a:r>
              <a:rPr lang="ru-RU" sz="2800" dirty="0" smtClean="0">
                <a:latin typeface="Century Gothic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13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9685" t="29492" r="35725" b="13867"/>
          <a:stretch>
            <a:fillRect/>
          </a:stretch>
        </p:blipFill>
        <p:spPr bwMode="auto">
          <a:xfrm>
            <a:off x="1284646" y="71414"/>
            <a:ext cx="7216444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14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6000" dirty="0" smtClean="0">
                <a:latin typeface="Century Gothic" pitchFamily="34" charset="0"/>
              </a:rPr>
              <a:t>Условие:</a:t>
            </a:r>
            <a:endParaRPr lang="be-BY" sz="6000" dirty="0">
              <a:latin typeface="Century Gothic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582340"/>
            <a:ext cx="7715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be-BY" sz="2400" dirty="0" smtClean="0">
                <a:latin typeface="Century Gothic" pitchFamily="34" charset="0"/>
              </a:rPr>
              <a:t>Написать </a:t>
            </a:r>
            <a:r>
              <a:rPr lang="be-BY" sz="2400" dirty="0" smtClean="0">
                <a:latin typeface="Century Gothic" pitchFamily="34" charset="0"/>
              </a:rPr>
              <a:t>программу, реализующую работу с двумя классами - А и В. </a:t>
            </a:r>
            <a:endParaRPr lang="be-BY" sz="2400" dirty="0" smtClean="0">
              <a:latin typeface="Century Gothic" pitchFamily="34" charset="0"/>
            </a:endParaRPr>
          </a:p>
          <a:p>
            <a:pPr algn="just"/>
            <a:r>
              <a:rPr lang="be-BY" sz="2400" dirty="0" smtClean="0">
                <a:latin typeface="Century Gothic" pitchFamily="34" charset="0"/>
              </a:rPr>
              <a:t>В </a:t>
            </a:r>
            <a:r>
              <a:rPr lang="be-BY" sz="2400" dirty="0" smtClean="0">
                <a:latin typeface="Century Gothic" pitchFamily="34" charset="0"/>
              </a:rPr>
              <a:t>классе A описать конструктор для ввода данных, а также защищенное поле ch – символ. </a:t>
            </a:r>
            <a:endParaRPr lang="be-BY" sz="2400" dirty="0" smtClean="0">
              <a:latin typeface="Century Gothic" pitchFamily="34" charset="0"/>
            </a:endParaRPr>
          </a:p>
          <a:p>
            <a:pPr algn="just"/>
            <a:endParaRPr lang="be-BY" sz="2400" dirty="0" smtClean="0">
              <a:latin typeface="Century Gothic" pitchFamily="34" charset="0"/>
            </a:endParaRPr>
          </a:p>
          <a:p>
            <a:pPr algn="just"/>
            <a:r>
              <a:rPr lang="be-BY" sz="2400" dirty="0" smtClean="0">
                <a:latin typeface="Century Gothic" pitchFamily="34" charset="0"/>
              </a:rPr>
              <a:t>Создать </a:t>
            </a:r>
            <a:r>
              <a:rPr lang="be-BY" sz="2400" dirty="0" smtClean="0">
                <a:latin typeface="Century Gothic" pitchFamily="34" charset="0"/>
              </a:rPr>
              <a:t>класс В, который является открытым наследником класса A. </a:t>
            </a:r>
            <a:endParaRPr lang="be-BY" sz="2400" dirty="0" smtClean="0">
              <a:latin typeface="Century Gothic" pitchFamily="34" charset="0"/>
            </a:endParaRPr>
          </a:p>
          <a:p>
            <a:pPr algn="just"/>
            <a:endParaRPr lang="be-BY" sz="2400" dirty="0" smtClean="0">
              <a:latin typeface="Century Gothic" pitchFamily="34" charset="0"/>
            </a:endParaRPr>
          </a:p>
          <a:p>
            <a:pPr algn="just"/>
            <a:r>
              <a:rPr lang="be-BY" sz="2400" dirty="0" smtClean="0">
                <a:latin typeface="Century Gothic" pitchFamily="34" charset="0"/>
              </a:rPr>
              <a:t>В </a:t>
            </a:r>
            <a:r>
              <a:rPr lang="be-BY" sz="2400" dirty="0" smtClean="0">
                <a:latin typeface="Century Gothic" pitchFamily="34" charset="0"/>
              </a:rPr>
              <a:t>классе В описать конструктор для ввода данных, а также целочисленное поле х и </a:t>
            </a:r>
            <a:r>
              <a:rPr lang="be-BY" sz="2400" b="1" dirty="0" smtClean="0">
                <a:latin typeface="Century Gothic" pitchFamily="34" charset="0"/>
              </a:rPr>
              <a:t>дружественную</a:t>
            </a:r>
            <a:r>
              <a:rPr lang="be-BY" sz="2400" dirty="0" smtClean="0">
                <a:latin typeface="Century Gothic" pitchFamily="34" charset="0"/>
              </a:rPr>
              <a:t> функцию Write, которая будет выводить на экран следующую информацию: код символа ch и число x. </a:t>
            </a:r>
            <a:endParaRPr lang="be-BY" sz="2400" dirty="0" smtClean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15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16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rcRect l="29737" t="27865" r="22496" b="20833"/>
          <a:stretch>
            <a:fillRect/>
          </a:stretch>
        </p:blipFill>
        <p:spPr bwMode="auto">
          <a:xfrm>
            <a:off x="0" y="357190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17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 l="29737" t="47656" r="29961" b="32031"/>
          <a:stretch>
            <a:fillRect/>
          </a:stretch>
        </p:blipFill>
        <p:spPr bwMode="auto">
          <a:xfrm>
            <a:off x="142844" y="1643050"/>
            <a:ext cx="9001156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6000" dirty="0" smtClean="0">
                <a:latin typeface="Century Gothic" pitchFamily="34" charset="0"/>
              </a:rPr>
              <a:t>Условие:</a:t>
            </a:r>
            <a:endParaRPr lang="be-BY" sz="6000" dirty="0">
              <a:latin typeface="Century Gothic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1538" y="1582340"/>
            <a:ext cx="77153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Century Gothic" pitchFamily="34" charset="0"/>
              </a:rPr>
              <a:t>На </a:t>
            </a:r>
            <a:r>
              <a:rPr lang="ru-RU" sz="2400" dirty="0" smtClean="0">
                <a:latin typeface="Century Gothic" pitchFamily="34" charset="0"/>
              </a:rPr>
              <a:t>языке программирования С++ написать программу для работы с классами. </a:t>
            </a:r>
            <a:endParaRPr lang="en-US" sz="2400" dirty="0" smtClean="0">
              <a:latin typeface="Century Gothic" pitchFamily="34" charset="0"/>
            </a:endParaRPr>
          </a:p>
          <a:p>
            <a:pPr algn="just"/>
            <a:endParaRPr lang="en-US" sz="2400" dirty="0" smtClean="0">
              <a:latin typeface="Century Gothic" pitchFamily="34" charset="0"/>
            </a:endParaRPr>
          </a:p>
          <a:p>
            <a:pPr algn="just"/>
            <a:r>
              <a:rPr lang="ru-RU" sz="2400" dirty="0" smtClean="0">
                <a:latin typeface="Century Gothic" pitchFamily="34" charset="0"/>
              </a:rPr>
              <a:t>Создать </a:t>
            </a:r>
            <a:r>
              <a:rPr lang="ru-RU" sz="2400" dirty="0" smtClean="0">
                <a:latin typeface="Century Gothic" pitchFamily="34" charset="0"/>
              </a:rPr>
              <a:t>класс </a:t>
            </a:r>
            <a:r>
              <a:rPr lang="en-US" sz="2400" b="1" dirty="0" smtClean="0">
                <a:latin typeface="Century Gothic" pitchFamily="34" charset="0"/>
              </a:rPr>
              <a:t>Rational</a:t>
            </a:r>
            <a:r>
              <a:rPr lang="ru-RU" sz="2400" dirty="0" smtClean="0">
                <a:latin typeface="Century Gothic" pitchFamily="34" charset="0"/>
              </a:rPr>
              <a:t> (дробь), имеющий поля – числитель и знаменатель. </a:t>
            </a:r>
            <a:endParaRPr lang="en-US" sz="2400" dirty="0" smtClean="0">
              <a:latin typeface="Century Gothic" pitchFamily="34" charset="0"/>
            </a:endParaRPr>
          </a:p>
          <a:p>
            <a:pPr algn="just"/>
            <a:endParaRPr lang="en-US" sz="2400" dirty="0" smtClean="0">
              <a:latin typeface="Century Gothic" pitchFamily="34" charset="0"/>
            </a:endParaRP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Определить </a:t>
            </a:r>
            <a:r>
              <a:rPr lang="ru-RU" sz="2400" dirty="0" smtClean="0">
                <a:latin typeface="Century Gothic" pitchFamily="34" charset="0"/>
              </a:rPr>
              <a:t>конструктор, деструктор, метод вывода дроби, а также метод </a:t>
            </a:r>
            <a:r>
              <a:rPr lang="ru-RU" sz="2400" b="1" dirty="0" smtClean="0">
                <a:latin typeface="Century Gothic" pitchFamily="34" charset="0"/>
              </a:rPr>
              <a:t>умножения</a:t>
            </a:r>
            <a:r>
              <a:rPr lang="ru-RU" sz="2400" dirty="0" smtClean="0">
                <a:latin typeface="Century Gothic" pitchFamily="34" charset="0"/>
              </a:rPr>
              <a:t> </a:t>
            </a:r>
            <a:r>
              <a:rPr lang="ru-RU" sz="2400" dirty="0" smtClean="0">
                <a:latin typeface="Century Gothic" pitchFamily="34" charset="0"/>
              </a:rPr>
              <a:t>дробей. </a:t>
            </a:r>
            <a:endParaRPr lang="en-US" sz="2400" dirty="0" smtClean="0">
              <a:latin typeface="Century Gothic" pitchFamily="34" charset="0"/>
            </a:endParaRPr>
          </a:p>
          <a:p>
            <a:pPr algn="just"/>
            <a:endParaRPr lang="en-US" sz="2400" dirty="0" smtClean="0">
              <a:latin typeface="Century Gothic" pitchFamily="34" charset="0"/>
            </a:endParaRPr>
          </a:p>
          <a:p>
            <a:pPr algn="just"/>
            <a:r>
              <a:rPr lang="ru-RU" sz="2400" dirty="0" smtClean="0">
                <a:latin typeface="Century Gothic" pitchFamily="34" charset="0"/>
              </a:rPr>
              <a:t>Написать </a:t>
            </a:r>
            <a:r>
              <a:rPr lang="ru-RU" sz="2400" dirty="0" smtClean="0">
                <a:latin typeface="Century Gothic" pitchFamily="34" charset="0"/>
              </a:rPr>
              <a:t>программу, иллюстрирующую использование объектов класса </a:t>
            </a:r>
            <a:r>
              <a:rPr lang="en-US" sz="2400" dirty="0" smtClean="0">
                <a:latin typeface="Century Gothic" pitchFamily="34" charset="0"/>
              </a:rPr>
              <a:t>Rational</a:t>
            </a:r>
            <a:r>
              <a:rPr lang="ru-RU" sz="2400" dirty="0" smtClean="0">
                <a:latin typeface="Century Gothic" pitchFamily="34" charset="0"/>
              </a:rPr>
              <a:t> и его методов.</a:t>
            </a:r>
            <a:endParaRPr lang="be-BY" sz="2400" dirty="0" smtClean="0">
              <a:latin typeface="Century Gothic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2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/>
          <p:nvPr/>
        </p:nvPicPr>
        <p:blipFill>
          <a:blip r:embed="rId2"/>
          <a:srcRect l="29884" t="18229" r="25863" b="17188"/>
          <a:stretch>
            <a:fillRect/>
          </a:stretch>
        </p:blipFill>
        <p:spPr bwMode="auto">
          <a:xfrm>
            <a:off x="357158" y="142876"/>
            <a:ext cx="8643998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3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27D6-244D-42F1-80DF-138036C0066A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4</a:t>
            </a:fld>
            <a:endParaRPr lang="be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rcRect l="29737" t="42969" r="37572" b="19271"/>
          <a:stretch>
            <a:fillRect/>
          </a:stretch>
        </p:blipFill>
        <p:spPr bwMode="auto">
          <a:xfrm>
            <a:off x="214282" y="214290"/>
            <a:ext cx="8715436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15.</a:t>
            </a:r>
            <a:r>
              <a:rPr lang="en-US" sz="4000" dirty="0" smtClean="0">
                <a:latin typeface="Century Gothic" pitchFamily="34" charset="0"/>
              </a:rPr>
              <a:t>3</a:t>
            </a:r>
            <a:r>
              <a:rPr lang="ru-RU" sz="4000" dirty="0" smtClean="0">
                <a:latin typeface="Century Gothic" pitchFamily="34" charset="0"/>
              </a:rPr>
              <a:t> </a:t>
            </a:r>
            <a:r>
              <a:rPr lang="ru-RU" sz="4000" dirty="0" smtClean="0">
                <a:latin typeface="Century Gothic" pitchFamily="34" charset="0"/>
              </a:rPr>
              <a:t>Статические переменные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5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Обычно каждый объект класса имеет свою копию данных-элементов класса.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Но в некоторых случаях должна быть </a:t>
            </a:r>
            <a:r>
              <a:rPr lang="ru-RU" sz="2800" b="1" dirty="0" smtClean="0">
                <a:latin typeface="Century Gothic" pitchFamily="34" charset="0"/>
              </a:rPr>
              <a:t>только одна</a:t>
            </a:r>
            <a:r>
              <a:rPr lang="ru-RU" sz="2800" dirty="0" smtClean="0">
                <a:latin typeface="Century Gothic" pitchFamily="34" charset="0"/>
              </a:rPr>
              <a:t> копия данных. 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Для этого используются статические поля класса.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15.</a:t>
            </a:r>
            <a:r>
              <a:rPr lang="en-US" sz="4000" dirty="0" smtClean="0">
                <a:latin typeface="Century Gothic" pitchFamily="34" charset="0"/>
              </a:rPr>
              <a:t>3</a:t>
            </a:r>
            <a:r>
              <a:rPr lang="ru-RU" sz="4000" dirty="0" smtClean="0">
                <a:latin typeface="Century Gothic" pitchFamily="34" charset="0"/>
              </a:rPr>
              <a:t> </a:t>
            </a:r>
            <a:r>
              <a:rPr lang="ru-RU" sz="4000" dirty="0" smtClean="0">
                <a:latin typeface="Century Gothic" pitchFamily="34" charset="0"/>
              </a:rPr>
              <a:t>Статические переменные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6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Tx/>
              <a:buChar char="-"/>
            </a:pPr>
            <a:r>
              <a:rPr lang="ru-RU" sz="2800" dirty="0" smtClean="0">
                <a:latin typeface="Century Gothic" pitchFamily="34" charset="0"/>
              </a:rPr>
              <a:t> глобальные объекты, которые принадлежат </a:t>
            </a:r>
            <a:r>
              <a:rPr lang="ru-RU" sz="2800" b="1" dirty="0" smtClean="0">
                <a:latin typeface="Century Gothic" pitchFamily="34" charset="0"/>
              </a:rPr>
              <a:t>всему классу</a:t>
            </a:r>
            <a:r>
              <a:rPr lang="ru-RU" sz="2800" dirty="0" smtClean="0">
                <a:latin typeface="Century Gothic" pitchFamily="34" charset="0"/>
              </a:rPr>
              <a:t> и существуют в </a:t>
            </a:r>
            <a:r>
              <a:rPr lang="ru-RU" sz="2800" b="1" dirty="0" smtClean="0">
                <a:latin typeface="Century Gothic" pitchFamily="34" charset="0"/>
              </a:rPr>
              <a:t>единственном</a:t>
            </a:r>
            <a:r>
              <a:rPr lang="ru-RU" sz="2800" dirty="0" smtClean="0">
                <a:latin typeface="Century Gothic" pitchFamily="34" charset="0"/>
              </a:rPr>
              <a:t> экземпляре, т.е. </a:t>
            </a:r>
            <a:r>
              <a:rPr lang="ru-RU" sz="2800" b="1" dirty="0" smtClean="0">
                <a:latin typeface="Century Gothic" pitchFamily="34" charset="0"/>
              </a:rPr>
              <a:t>не</a:t>
            </a:r>
            <a:r>
              <a:rPr lang="ru-RU" sz="2800" dirty="0" smtClean="0">
                <a:latin typeface="Century Gothic" pitchFamily="34" charset="0"/>
              </a:rPr>
              <a:t> создаются для каждого объекта класса.</a:t>
            </a:r>
          </a:p>
          <a:p>
            <a:pPr algn="just">
              <a:buFontTx/>
              <a:buChar char="-"/>
            </a:pPr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Доступ – через имя класса и ::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Статические переменные существуют даже тогда, когда не существует объектов класса.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1071570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§</a:t>
            </a:r>
            <a:r>
              <a:rPr lang="ru-RU" sz="4000" dirty="0" smtClean="0">
                <a:latin typeface="Century Gothic" pitchFamily="34" charset="0"/>
              </a:rPr>
              <a:t>15.</a:t>
            </a:r>
            <a:r>
              <a:rPr lang="en-US" sz="4000" dirty="0" smtClean="0">
                <a:latin typeface="Century Gothic" pitchFamily="34" charset="0"/>
              </a:rPr>
              <a:t>3</a:t>
            </a:r>
            <a:r>
              <a:rPr lang="ru-RU" sz="4000" dirty="0" smtClean="0">
                <a:latin typeface="Century Gothic" pitchFamily="34" charset="0"/>
              </a:rPr>
              <a:t> </a:t>
            </a:r>
            <a:r>
              <a:rPr lang="ru-RU" sz="4000" dirty="0" smtClean="0">
                <a:latin typeface="Century Gothic" pitchFamily="34" charset="0"/>
              </a:rPr>
              <a:t>Статические переменные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46085-5C60-413F-BA11-EF5BB151B496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7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1857364"/>
            <a:ext cx="78581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latin typeface="Century Gothic" pitchFamily="34" charset="0"/>
              </a:rPr>
              <a:t>Статические данные объявляются в классе, а инициализируются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вне</a:t>
            </a:r>
            <a:r>
              <a:rPr lang="ru-RU" sz="2800" dirty="0" smtClean="0">
                <a:latin typeface="Century Gothic" pitchFamily="34" charset="0"/>
              </a:rPr>
              <a:t> класса.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имеют доступ </a:t>
            </a:r>
            <a:r>
              <a:rPr lang="ru-RU" sz="2800" dirty="0" smtClean="0">
                <a:solidFill>
                  <a:srgbClr val="FF0000"/>
                </a:solidFill>
                <a:latin typeface="Century Gothic" pitchFamily="34" charset="0"/>
              </a:rPr>
              <a:t>только к статическим Статические функции данным</a:t>
            </a:r>
            <a:r>
              <a:rPr lang="ru-RU" sz="2800" dirty="0" smtClean="0">
                <a:latin typeface="Century Gothic" pitchFamily="34" charset="0"/>
              </a:rPr>
              <a:t> и не имеют доступ к указателю </a:t>
            </a:r>
            <a:r>
              <a:rPr lang="en-US" sz="2800" dirty="0" smtClean="0">
                <a:latin typeface="Century Gothic" pitchFamily="34" charset="0"/>
              </a:rPr>
              <a:t>*this</a:t>
            </a:r>
            <a:r>
              <a:rPr lang="ru-RU" sz="2800" dirty="0" smtClean="0">
                <a:latin typeface="Century Gothic" pitchFamily="34" charset="0"/>
              </a:rPr>
              <a:t>.</a:t>
            </a:r>
          </a:p>
          <a:p>
            <a:pPr algn="just"/>
            <a:endParaRPr lang="ru-RU" sz="2800" dirty="0" smtClean="0">
              <a:latin typeface="Century Gothic" pitchFamily="34" charset="0"/>
            </a:endParaRPr>
          </a:p>
          <a:p>
            <a:pPr algn="just"/>
            <a:r>
              <a:rPr lang="ru-RU" sz="2800" dirty="0" smtClean="0">
                <a:latin typeface="Century Gothic" pitchFamily="34" charset="0"/>
              </a:rPr>
              <a:t>Чтобы работать с </a:t>
            </a:r>
            <a:r>
              <a:rPr lang="ru-RU" sz="2800" smtClean="0">
                <a:latin typeface="Century Gothic" pitchFamily="34" charset="0"/>
              </a:rPr>
              <a:t>нестатическими перем, </a:t>
            </a:r>
            <a:r>
              <a:rPr lang="ru-RU" sz="2800" dirty="0" smtClean="0">
                <a:latin typeface="Century Gothic" pitchFamily="34" charset="0"/>
              </a:rPr>
              <a:t>они должны получить адрес объекта класса как параметр.</a:t>
            </a:r>
            <a:endParaRPr lang="be-BY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835268" cy="3071834"/>
          </a:xfrm>
          <a:effectLst>
            <a:glow rad="228600">
              <a:schemeClr val="accent3">
                <a:satMod val="175000"/>
                <a:alpha val="40000"/>
              </a:schemeClr>
            </a:glow>
            <a:reflection blurRad="6350" stA="50000" endA="300" endPos="38500" dist="50800" dir="5400000" sy="-100000" algn="bl" rotWithShape="0"/>
          </a:effectLst>
        </p:spPr>
        <p:txBody>
          <a:bodyPr>
            <a:noAutofit/>
          </a:bodyPr>
          <a:lstStyle/>
          <a:p>
            <a:r>
              <a:rPr lang="ru-RU" sz="4000" dirty="0" smtClean="0">
                <a:latin typeface="Century Gothic" pitchFamily="34" charset="0"/>
              </a:rPr>
              <a:t>Пример программы</a:t>
            </a:r>
            <a:endParaRPr lang="be-BY" sz="4000" dirty="0">
              <a:latin typeface="Century Gothic" pitchFamily="34" charset="0"/>
            </a:endParaRP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FAF57-D2DD-49D7-A267-50BA134304EB}" type="datetime1">
              <a:rPr lang="be-BY" smtClean="0"/>
              <a:pPr/>
              <a:t>23.11.2012</a:t>
            </a:fld>
            <a:endParaRPr lang="be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15A3A-5878-4444-ADF4-10697B78999F}" type="slidenum">
              <a:rPr lang="be-BY" smtClean="0"/>
              <a:pPr/>
              <a:t>8</a:t>
            </a:fld>
            <a:endParaRPr lang="be-BY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e-BY" dirty="0" smtClean="0"/>
              <a:t>Лекция 19</a:t>
            </a:r>
            <a:endParaRPr lang="be-B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9649" t="32226" r="22584" b="10156"/>
          <a:stretch>
            <a:fillRect/>
          </a:stretch>
        </p:blipFill>
        <p:spPr bwMode="auto">
          <a:xfrm>
            <a:off x="0" y="357190"/>
            <a:ext cx="9144000" cy="6201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874</TotalTime>
  <Words>456</Words>
  <Application>Microsoft Office PowerPoint</Application>
  <PresentationFormat>Экран (4:3)</PresentationFormat>
  <Paragraphs>106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Солнцестояние</vt:lpstr>
      <vt:lpstr>Раздел 2. Объектный подход к разработке ПО</vt:lpstr>
      <vt:lpstr>Условие:</vt:lpstr>
      <vt:lpstr>Слайд 3</vt:lpstr>
      <vt:lpstr>Слайд 4</vt:lpstr>
      <vt:lpstr>§15.3 Статические переменные</vt:lpstr>
      <vt:lpstr>§15.3 Статические переменные</vt:lpstr>
      <vt:lpstr>§15.3 Статические переменные</vt:lpstr>
      <vt:lpstr>Пример программы</vt:lpstr>
      <vt:lpstr>Слайд 9</vt:lpstr>
      <vt:lpstr>§15.4 Друзья класса</vt:lpstr>
      <vt:lpstr>Правила дружественных отношений</vt:lpstr>
      <vt:lpstr>§15.4 Друзья класса</vt:lpstr>
      <vt:lpstr>Пример программы</vt:lpstr>
      <vt:lpstr>Слайд 14</vt:lpstr>
      <vt:lpstr>Условие: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и операторы</dc:title>
  <dc:creator>Надя</dc:creator>
  <cp:lastModifiedBy>Надя</cp:lastModifiedBy>
  <cp:revision>145</cp:revision>
  <dcterms:created xsi:type="dcterms:W3CDTF">2010-11-07T10:30:45Z</dcterms:created>
  <dcterms:modified xsi:type="dcterms:W3CDTF">2012-11-23T20:35:10Z</dcterms:modified>
</cp:coreProperties>
</file>