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7"/>
  </p:notesMasterIdLst>
  <p:sldIdLst>
    <p:sldId id="391" r:id="rId2"/>
    <p:sldId id="410" r:id="rId3"/>
    <p:sldId id="411" r:id="rId4"/>
    <p:sldId id="420" r:id="rId5"/>
    <p:sldId id="325" r:id="rId6"/>
    <p:sldId id="392" r:id="rId7"/>
    <p:sldId id="412" r:id="rId8"/>
    <p:sldId id="413" r:id="rId9"/>
    <p:sldId id="398" r:id="rId10"/>
    <p:sldId id="399" r:id="rId11"/>
    <p:sldId id="408" r:id="rId12"/>
    <p:sldId id="409" r:id="rId13"/>
    <p:sldId id="404" r:id="rId14"/>
    <p:sldId id="414" r:id="rId15"/>
    <p:sldId id="415" r:id="rId16"/>
    <p:sldId id="416" r:id="rId17"/>
    <p:sldId id="403" r:id="rId18"/>
    <p:sldId id="417" r:id="rId19"/>
    <p:sldId id="400" r:id="rId20"/>
    <p:sldId id="401" r:id="rId21"/>
    <p:sldId id="405" r:id="rId22"/>
    <p:sldId id="418" r:id="rId23"/>
    <p:sldId id="419" r:id="rId24"/>
    <p:sldId id="406" r:id="rId25"/>
    <p:sldId id="407" r:id="rId2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Раздел 2. Объектный подход к разработке ПО</a:t>
            </a:r>
            <a:endParaRPr lang="ru-RU" sz="3800" dirty="0">
              <a:solidFill>
                <a:schemeClr val="tx2">
                  <a:shade val="30000"/>
                  <a:satMod val="1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>
              <a:defRPr/>
            </a:pPr>
            <a:r>
              <a:rPr lang="ru-RU" sz="3600" dirty="0" smtClean="0">
                <a:latin typeface="Century Gothic" pitchFamily="34" charset="0"/>
              </a:rPr>
              <a:t>Глава 1</a:t>
            </a:r>
            <a:r>
              <a:rPr lang="en-US" sz="3600" dirty="0" smtClean="0">
                <a:latin typeface="Century Gothic" pitchFamily="34" charset="0"/>
              </a:rPr>
              <a:t>6</a:t>
            </a:r>
            <a:r>
              <a:rPr lang="ru-RU" sz="3600" dirty="0" smtClean="0">
                <a:latin typeface="Century Gothic" pitchFamily="34" charset="0"/>
              </a:rPr>
              <a:t>. Полиморфизм и виртуальные функции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07.01.2000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428728" y="214290"/>
            <a:ext cx="6286544" cy="6129380"/>
            <a:chOff x="1428728" y="214290"/>
            <a:chExt cx="6286544" cy="61293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9649" t="34180" r="48389" b="27734"/>
            <a:stretch>
              <a:fillRect/>
            </a:stretch>
          </p:blipFill>
          <p:spPr bwMode="auto">
            <a:xfrm>
              <a:off x="1428728" y="214290"/>
              <a:ext cx="6286544" cy="6129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8832" t="41223" r="49920" b="56558"/>
            <a:stretch>
              <a:fillRect/>
            </a:stretch>
          </p:blipFill>
          <p:spPr bwMode="auto">
            <a:xfrm>
              <a:off x="6929454" y="3143248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2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29649" t="39062" r="51134" b="29688"/>
          <a:stretch>
            <a:fillRect/>
          </a:stretch>
        </p:blipFill>
        <p:spPr bwMode="auto">
          <a:xfrm>
            <a:off x="5000628" y="1643050"/>
            <a:ext cx="5357818" cy="48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649" t="37109" r="36310" b="18945"/>
          <a:stretch>
            <a:fillRect/>
          </a:stretch>
        </p:blipFill>
        <p:spPr bwMode="auto">
          <a:xfrm>
            <a:off x="0" y="0"/>
            <a:ext cx="6215106" cy="451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428604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§16.3 Полиморфизм и позднее связывание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113184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Статический и динамический варианты полиморфизма относят к следующим понятиям – раннее и позднее связывание.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428604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§16.3 Полиморфизм и позднее связывание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 smtClean="0">
                <a:latin typeface="Century Gothic" pitchFamily="34" charset="0"/>
              </a:rPr>
              <a:t>Ранее</a:t>
            </a:r>
            <a:r>
              <a:rPr lang="ru-RU" sz="2800" dirty="0" smtClean="0">
                <a:latin typeface="Century Gothic" pitchFamily="34" charset="0"/>
              </a:rPr>
              <a:t> связывание касается событий этапа </a:t>
            </a:r>
            <a:r>
              <a:rPr lang="ru-RU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компиляции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программы, таких как: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настройка при вызове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обычных</a:t>
            </a:r>
            <a:r>
              <a:rPr lang="ru-RU" sz="2800" dirty="0" smtClean="0">
                <a:latin typeface="Century Gothic" pitchFamily="34" charset="0"/>
              </a:rPr>
              <a:t>,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перегружаемых</a:t>
            </a:r>
            <a:r>
              <a:rPr lang="ru-RU" sz="2800" dirty="0" smtClean="0">
                <a:latin typeface="Century Gothic" pitchFamily="34" charset="0"/>
              </a:rPr>
              <a:t>, </a:t>
            </a:r>
            <a:r>
              <a:rPr lang="ru-RU" sz="2800" dirty="0" err="1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невиртуальных</a:t>
            </a:r>
            <a:r>
              <a:rPr lang="ru-RU" sz="2800" dirty="0" smtClean="0">
                <a:latin typeface="Century Gothic" pitchFamily="34" charset="0"/>
              </a:rPr>
              <a:t> или </a:t>
            </a: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  <a:latin typeface="Century Gothic" pitchFamily="34" charset="0"/>
              </a:rPr>
              <a:t>дружественных</a:t>
            </a:r>
            <a:r>
              <a:rPr lang="ru-RU" sz="2800" dirty="0" smtClean="0">
                <a:latin typeface="Century Gothic" pitchFamily="34" charset="0"/>
              </a:rPr>
              <a:t> функций. </a:t>
            </a:r>
          </a:p>
          <a:p>
            <a:pPr algn="just"/>
            <a:r>
              <a:rPr lang="ru-RU" sz="2800" b="1" dirty="0" smtClean="0">
                <a:solidFill>
                  <a:srgbClr val="FF0000"/>
                </a:solidFill>
                <a:latin typeface="Century Gothic" pitchFamily="34" charset="0"/>
              </a:rPr>
              <a:t>Вся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адресная информация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известна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 при компиляции.</a:t>
            </a:r>
            <a:r>
              <a:rPr lang="ru-RU" sz="2800" dirty="0" smtClean="0">
                <a:latin typeface="Century Gothic" pitchFamily="34" charset="0"/>
              </a:rPr>
              <a:t>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Достоинством является высокое быстродействие выполнимых программ.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428604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§16.3 Полиморфизм и позднее связывание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 smtClean="0">
                <a:latin typeface="Century Gothic" pitchFamily="34" charset="0"/>
              </a:rPr>
              <a:t>Позднее</a:t>
            </a:r>
            <a:r>
              <a:rPr lang="ru-RU" sz="2800" dirty="0" smtClean="0">
                <a:latin typeface="Century Gothic" pitchFamily="34" charset="0"/>
              </a:rPr>
              <a:t> связывание (отложенное, динамическое) касается событий, происходящих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в процессе выполнения </a:t>
            </a:r>
            <a:r>
              <a:rPr lang="ru-RU" sz="2800" dirty="0" smtClean="0">
                <a:latin typeface="Century Gothic" pitchFamily="34" charset="0"/>
              </a:rPr>
              <a:t>программы. </a:t>
            </a:r>
          </a:p>
          <a:p>
            <a:pPr algn="just"/>
            <a:endParaRPr lang="ru-RU" sz="2800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algn="just"/>
            <a:endParaRPr lang="ru-RU" sz="2800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Адреса вызываемых функций до начала выполнения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неизвестны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428604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§16.3 Полиморфизм и позднее связывание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Реализация: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1. Строится таблица адресов виртуальных методов (ТВМ).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2. Каждый объект класса содержит скрытый указатель на эту таблицу.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3. Компилятор автоматически вставляет в конструктор класса фрагмент кода, который инициализирует этот указатель.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4. При вызове виртуальной функции ее адрес извлекается из таблицы.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450" y="428604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§16.4 Виртуальные деструкторы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Если класс содержит виртуальную функцию, то его деструктор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обязан</a:t>
            </a:r>
            <a:r>
              <a:rPr lang="ru-RU" sz="2800" dirty="0" smtClean="0">
                <a:latin typeface="Century Gothic" pitchFamily="34" charset="0"/>
              </a:rPr>
              <a:t> быть виртуальным и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иметь реализацию</a:t>
            </a:r>
            <a:r>
              <a:rPr lang="ru-RU" sz="2800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Поэтому все деструкторы производных классов станут виртуальными.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Конструкторы объявлять виртуальными нельзя.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450" y="428604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§16.4 Виртуальные деструкторы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При этом если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явно</a:t>
            </a:r>
            <a:r>
              <a:rPr lang="ru-RU" sz="2800" dirty="0" smtClean="0">
                <a:latin typeface="Century Gothic" pitchFamily="34" charset="0"/>
              </a:rPr>
              <a:t> вызвать оператор 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delete</a:t>
            </a:r>
            <a:r>
              <a:rPr lang="ru-RU" sz="2800" dirty="0" smtClean="0">
                <a:latin typeface="Century Gothic" pitchFamily="34" charset="0"/>
              </a:rPr>
              <a:t> для разрушения указателя базового класса на объект производного, то будет вызван деструктор производного класса, а не базового.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Деструктор базового класса автоматически выполнится после производного.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Условие: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285860"/>
            <a:ext cx="7858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000" dirty="0" smtClean="0">
                <a:latin typeface="Century Gothic" pitchFamily="34" charset="0"/>
              </a:rPr>
              <a:t>Написать программу, реализующую работу с двумя классами - 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be-BY" sz="2000" dirty="0" smtClean="0">
                <a:latin typeface="Century Gothic" pitchFamily="34" charset="0"/>
              </a:rPr>
              <a:t> и </a:t>
            </a:r>
            <a:r>
              <a:rPr lang="en-US" sz="2000" dirty="0" smtClean="0">
                <a:latin typeface="Century Gothic" pitchFamily="34" charset="0"/>
              </a:rPr>
              <a:t>Y</a:t>
            </a:r>
            <a:r>
              <a:rPr lang="be-BY" sz="2000" dirty="0" smtClean="0">
                <a:latin typeface="Century Gothic" pitchFamily="34" charset="0"/>
              </a:rPr>
              <a:t>. </a:t>
            </a:r>
          </a:p>
          <a:p>
            <a:pPr algn="just"/>
            <a:endParaRPr lang="be-BY" sz="2000" dirty="0" smtClean="0">
              <a:latin typeface="Century Gothic" pitchFamily="34" charset="0"/>
            </a:endParaRPr>
          </a:p>
          <a:p>
            <a:pPr algn="just"/>
            <a:r>
              <a:rPr lang="be-BY" sz="2000" dirty="0" smtClean="0">
                <a:latin typeface="Century Gothic" pitchFamily="34" charset="0"/>
              </a:rPr>
              <a:t>В классе 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be-BY" sz="2000" dirty="0" smtClean="0">
                <a:latin typeface="Century Gothic" pitchFamily="34" charset="0"/>
              </a:rPr>
              <a:t> описать конструктор для ввода данных, а также защищенное </a:t>
            </a:r>
            <a:r>
              <a:rPr lang="ru-RU" sz="2000" dirty="0" smtClean="0">
                <a:latin typeface="Century Gothic" pitchFamily="34" charset="0"/>
              </a:rPr>
              <a:t>вещественное </a:t>
            </a:r>
            <a:r>
              <a:rPr lang="be-BY" sz="2000" dirty="0" smtClean="0">
                <a:latin typeface="Century Gothic" pitchFamily="34" charset="0"/>
              </a:rPr>
              <a:t>поле </a:t>
            </a:r>
            <a:r>
              <a:rPr lang="en-US" sz="2000" dirty="0" smtClean="0">
                <a:latin typeface="Century Gothic" pitchFamily="34" charset="0"/>
              </a:rPr>
              <a:t>k</a:t>
            </a:r>
            <a:r>
              <a:rPr lang="be-BY" sz="2000" dirty="0" smtClean="0">
                <a:latin typeface="Century Gothic" pitchFamily="34" charset="0"/>
              </a:rPr>
              <a:t>. </a:t>
            </a:r>
          </a:p>
          <a:p>
            <a:pPr algn="just"/>
            <a:endParaRPr lang="be-BY" sz="2000" dirty="0" smtClean="0">
              <a:latin typeface="Century Gothic" pitchFamily="34" charset="0"/>
            </a:endParaRPr>
          </a:p>
          <a:p>
            <a:pPr algn="just"/>
            <a:r>
              <a:rPr lang="be-BY" sz="2000" dirty="0" smtClean="0">
                <a:latin typeface="Century Gothic" pitchFamily="34" charset="0"/>
              </a:rPr>
              <a:t>Создать класс </a:t>
            </a:r>
            <a:r>
              <a:rPr lang="en-US" sz="2000" dirty="0" smtClean="0">
                <a:latin typeface="Century Gothic" pitchFamily="34" charset="0"/>
              </a:rPr>
              <a:t>Y</a:t>
            </a:r>
            <a:r>
              <a:rPr lang="be-BY" sz="2000" dirty="0" smtClean="0">
                <a:latin typeface="Century Gothic" pitchFamily="34" charset="0"/>
              </a:rPr>
              <a:t>, который является открытым наследником класса 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be-BY" sz="2000" dirty="0" smtClean="0">
                <a:latin typeface="Century Gothic" pitchFamily="34" charset="0"/>
              </a:rPr>
              <a:t>. В классе </a:t>
            </a:r>
            <a:r>
              <a:rPr lang="en-US" sz="2000" dirty="0" smtClean="0">
                <a:latin typeface="Century Gothic" pitchFamily="34" charset="0"/>
              </a:rPr>
              <a:t>Y</a:t>
            </a:r>
            <a:r>
              <a:rPr lang="be-BY" sz="2000" dirty="0" smtClean="0">
                <a:latin typeface="Century Gothic" pitchFamily="34" charset="0"/>
              </a:rPr>
              <a:t> описать конструктор для ввода данных, а также </a:t>
            </a:r>
            <a:r>
              <a:rPr lang="ru-RU" sz="2000" dirty="0" smtClean="0">
                <a:latin typeface="Century Gothic" pitchFamily="34" charset="0"/>
              </a:rPr>
              <a:t>вещественное</a:t>
            </a:r>
            <a:r>
              <a:rPr lang="be-BY" sz="2000" dirty="0" smtClean="0">
                <a:latin typeface="Century Gothic" pitchFamily="34" charset="0"/>
              </a:rPr>
              <a:t> поле </a:t>
            </a:r>
            <a:r>
              <a:rPr lang="en-US" sz="2000" dirty="0" smtClean="0">
                <a:latin typeface="Century Gothic" pitchFamily="34" charset="0"/>
              </a:rPr>
              <a:t>z</a:t>
            </a:r>
            <a:r>
              <a:rPr lang="be-BY" sz="2000" dirty="0" smtClean="0">
                <a:latin typeface="Century Gothic" pitchFamily="34" charset="0"/>
              </a:rPr>
              <a:t> и </a:t>
            </a:r>
            <a:r>
              <a:rPr lang="be-BY" sz="2000" b="1" dirty="0" smtClean="0">
                <a:latin typeface="Century Gothic" pitchFamily="34" charset="0"/>
              </a:rPr>
              <a:t>дружественную</a:t>
            </a:r>
            <a:r>
              <a:rPr lang="be-BY" sz="2000" dirty="0" smtClean="0">
                <a:latin typeface="Century Gothic" pitchFamily="34" charset="0"/>
              </a:rPr>
              <a:t> функцию Write, которая будет выводить на экран следующую информацию: </a:t>
            </a:r>
            <a:r>
              <a:rPr lang="ru-RU" sz="2000" dirty="0" smtClean="0">
                <a:latin typeface="Century Gothic" pitchFamily="34" charset="0"/>
              </a:rPr>
              <a:t>числа </a:t>
            </a:r>
            <a:r>
              <a:rPr lang="en-US" sz="2000" dirty="0" smtClean="0">
                <a:latin typeface="Century Gothic" pitchFamily="34" charset="0"/>
              </a:rPr>
              <a:t>k</a:t>
            </a:r>
            <a:r>
              <a:rPr lang="ru-RU" sz="2000" dirty="0" smtClean="0">
                <a:latin typeface="Century Gothic" pitchFamily="34" charset="0"/>
              </a:rPr>
              <a:t>, </a:t>
            </a:r>
            <a:r>
              <a:rPr lang="en-US" sz="2000" dirty="0" smtClean="0">
                <a:latin typeface="Century Gothic" pitchFamily="34" charset="0"/>
              </a:rPr>
              <a:t>z</a:t>
            </a:r>
            <a:r>
              <a:rPr lang="ru-RU" sz="2000" dirty="0" smtClean="0">
                <a:latin typeface="Century Gothic" pitchFamily="34" charset="0"/>
              </a:rPr>
              <a:t>, и их сумму с тремя знаками после запятой</a:t>
            </a:r>
            <a:r>
              <a:rPr lang="be-BY" sz="2000" dirty="0" smtClean="0">
                <a:latin typeface="Century Gothic" pitchFamily="34" charset="0"/>
              </a:rPr>
              <a:t>. </a:t>
            </a:r>
          </a:p>
          <a:p>
            <a:pPr algn="just"/>
            <a:endParaRPr lang="be-BY" sz="2000" dirty="0" smtClean="0">
              <a:latin typeface="Century Gothic" pitchFamily="34" charset="0"/>
            </a:endParaRPr>
          </a:p>
          <a:p>
            <a:pPr algn="just"/>
            <a:r>
              <a:rPr lang="be-BY" sz="2000" dirty="0" smtClean="0">
                <a:latin typeface="Century Gothic" pitchFamily="34" charset="0"/>
              </a:rPr>
              <a:t>В главной программе произвести ввод/вывод данных объекта класса </a:t>
            </a:r>
            <a:r>
              <a:rPr lang="en-US" sz="2000" dirty="0" smtClean="0">
                <a:latin typeface="Century Gothic" pitchFamily="34" charset="0"/>
              </a:rPr>
              <a:t>Y</a:t>
            </a:r>
            <a:r>
              <a:rPr lang="be-BY" sz="2000" dirty="0" smtClean="0">
                <a:latin typeface="Century Gothic" pitchFamily="34" charset="0"/>
              </a:rPr>
              <a:t>.</a:t>
            </a:r>
            <a:endParaRPr lang="be-BY" sz="2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649" t="41016" r="40702" b="31640"/>
          <a:stretch>
            <a:fillRect/>
          </a:stretch>
        </p:blipFill>
        <p:spPr bwMode="auto">
          <a:xfrm>
            <a:off x="0" y="0"/>
            <a:ext cx="6500827" cy="337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30155" t="42969" r="50585" b="36523"/>
          <a:stretch>
            <a:fillRect/>
          </a:stretch>
        </p:blipFill>
        <p:spPr bwMode="auto">
          <a:xfrm>
            <a:off x="3714744" y="3256378"/>
            <a:ext cx="5429256" cy="325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643702" y="507207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~Derived ~Base</a:t>
            </a:r>
            <a:endParaRPr lang="ru-RU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-214338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§16.5 Абстрактные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714488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Виртуальная функция называется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чистой</a:t>
            </a:r>
            <a:r>
              <a:rPr lang="ru-RU" sz="2800" dirty="0" smtClean="0">
                <a:latin typeface="Century Gothic" pitchFamily="34" charset="0"/>
              </a:rPr>
              <a:t> </a:t>
            </a:r>
            <a:r>
              <a:rPr lang="be-BY" sz="2800" dirty="0" smtClean="0">
                <a:latin typeface="Century Gothic" pitchFamily="34" charset="0"/>
              </a:rPr>
              <a:t>(</a:t>
            </a:r>
            <a:r>
              <a:rPr lang="en-US" sz="2800" dirty="0" smtClean="0">
                <a:latin typeface="Century Gothic" pitchFamily="34" charset="0"/>
              </a:rPr>
              <a:t>pure</a:t>
            </a:r>
            <a:r>
              <a:rPr lang="be-BY" sz="2800" dirty="0" smtClean="0">
                <a:latin typeface="Century Gothic" pitchFamily="34" charset="0"/>
              </a:rPr>
              <a:t>)</a:t>
            </a:r>
            <a:r>
              <a:rPr lang="ru-RU" sz="2800" dirty="0" smtClean="0">
                <a:latin typeface="Century Gothic" pitchFamily="34" charset="0"/>
              </a:rPr>
              <a:t>, если она определена только как спецификатор интерфейса, 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т.е.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не имеет реализации</a:t>
            </a:r>
            <a:r>
              <a:rPr lang="ru-RU" sz="2800" dirty="0" smtClean="0">
                <a:latin typeface="Century Gothic" pitchFamily="34" charset="0"/>
              </a:rPr>
              <a:t>. Прототип: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virtual </a:t>
            </a:r>
            <a:r>
              <a:rPr lang="ru-RU" sz="2800" dirty="0" smtClean="0">
                <a:latin typeface="Century Gothic" pitchFamily="34" charset="0"/>
              </a:rPr>
              <a:t> тип  </a:t>
            </a:r>
            <a:r>
              <a:rPr lang="ru-RU" sz="2800" dirty="0" err="1" smtClean="0">
                <a:latin typeface="Century Gothic" pitchFamily="34" charset="0"/>
              </a:rPr>
              <a:t>Имя_функции</a:t>
            </a:r>
            <a:r>
              <a:rPr lang="ru-RU" sz="2800" dirty="0" smtClean="0">
                <a:latin typeface="Century Gothic" pitchFamily="34" charset="0"/>
              </a:rPr>
              <a:t>(параметры) = 0;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Предполагается, что чисто виртуальная функция определяется в производных классах.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-214338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§16.5 Абстрактные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714488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Класс, который содержит хотя бы одну чисто виртуальную функцию, называется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абстрактным</a:t>
            </a:r>
            <a:r>
              <a:rPr lang="ru-RU" sz="2800" dirty="0" smtClean="0">
                <a:latin typeface="Century Gothic" pitchFamily="34" charset="0"/>
              </a:rPr>
              <a:t>. </a:t>
            </a:r>
          </a:p>
          <a:p>
            <a:pPr algn="just"/>
            <a:endParaRPr lang="ru-RU" sz="28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Он может использоваться только как базовый класс для производных.</a:t>
            </a:r>
            <a:endParaRPr lang="en-US" sz="28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just"/>
            <a:endParaRPr lang="en-US" sz="28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Например: 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Фигура </a:t>
            </a:r>
            <a:r>
              <a:rPr lang="be-BY" sz="2800" dirty="0" smtClean="0">
                <a:latin typeface="Century Gothic" pitchFamily="34" charset="0"/>
              </a:rPr>
              <a:t>-</a:t>
            </a:r>
            <a:r>
              <a:rPr lang="en-US" sz="2800" dirty="0" smtClean="0">
                <a:latin typeface="Century Gothic" pitchFamily="34" charset="0"/>
              </a:rPr>
              <a:t>&gt; </a:t>
            </a:r>
            <a:r>
              <a:rPr lang="ru-RU" sz="2800" dirty="0" smtClean="0">
                <a:latin typeface="Century Gothic" pitchFamily="34" charset="0"/>
              </a:rPr>
              <a:t>Квадрат 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Фигура </a:t>
            </a:r>
            <a:r>
              <a:rPr lang="be-BY" sz="2800" dirty="0" smtClean="0">
                <a:latin typeface="Century Gothic" pitchFamily="34" charset="0"/>
              </a:rPr>
              <a:t>-</a:t>
            </a:r>
            <a:r>
              <a:rPr lang="en-US" sz="2800" dirty="0" smtClean="0">
                <a:latin typeface="Century Gothic" pitchFamily="34" charset="0"/>
              </a:rPr>
              <a:t>&gt; </a:t>
            </a:r>
            <a:r>
              <a:rPr lang="ru-RU" sz="2800" dirty="0" smtClean="0">
                <a:latin typeface="Century Gothic" pitchFamily="34" charset="0"/>
              </a:rPr>
              <a:t>Окружность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Фигура </a:t>
            </a:r>
            <a:r>
              <a:rPr lang="be-BY" sz="2800" dirty="0" smtClean="0">
                <a:latin typeface="Century Gothic" pitchFamily="34" charset="0"/>
              </a:rPr>
              <a:t>-</a:t>
            </a:r>
            <a:r>
              <a:rPr lang="en-US" sz="2800" dirty="0" smtClean="0">
                <a:latin typeface="Century Gothic" pitchFamily="34" charset="0"/>
              </a:rPr>
              <a:t>&gt; </a:t>
            </a:r>
            <a:r>
              <a:rPr lang="ru-RU" sz="2800" dirty="0" smtClean="0">
                <a:latin typeface="Century Gothic" pitchFamily="34" charset="0"/>
              </a:rPr>
              <a:t>Треугольник</a:t>
            </a:r>
          </a:p>
          <a:p>
            <a:pPr algn="just"/>
            <a:endParaRPr lang="ru-RU" sz="2800" dirty="0" smtClean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3012" y="-214338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§16.5 Абстрактные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23607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u="sng" dirty="0" smtClean="0">
                <a:latin typeface="Century Gothic" pitchFamily="34" charset="0"/>
              </a:rPr>
              <a:t>Невозможно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создать </a:t>
            </a:r>
            <a:r>
              <a:rPr lang="ru-RU" sz="2800" dirty="0" smtClean="0">
                <a:latin typeface="Century Gothic" pitchFamily="34" charset="0"/>
              </a:rPr>
              <a:t>объект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абстрактного класса.</a:t>
            </a:r>
          </a:p>
          <a:p>
            <a:pPr algn="just"/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А.К. </a:t>
            </a:r>
            <a:r>
              <a:rPr lang="ru-RU" sz="2800" dirty="0" smtClean="0">
                <a:latin typeface="Century Gothic" pitchFamily="34" charset="0"/>
              </a:rPr>
              <a:t>не может 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использоваться в качестве </a:t>
            </a:r>
            <a:r>
              <a:rPr lang="ru-RU" sz="2800" dirty="0" smtClean="0">
                <a:latin typeface="Century Gothic" pitchFamily="34" charset="0"/>
              </a:rPr>
              <a:t>аргумента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или </a:t>
            </a:r>
            <a:r>
              <a:rPr lang="ru-RU" sz="2800" dirty="0" smtClean="0">
                <a:latin typeface="Century Gothic" pitchFamily="34" charset="0"/>
              </a:rPr>
              <a:t>типа возврата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.</a:t>
            </a:r>
          </a:p>
          <a:p>
            <a:pPr algn="just"/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А.К. </a:t>
            </a:r>
            <a:r>
              <a:rPr lang="ru-RU" sz="2800" dirty="0" smtClean="0">
                <a:latin typeface="Century Gothic" pitchFamily="34" charset="0"/>
              </a:rPr>
              <a:t>нельзя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использовать в </a:t>
            </a:r>
            <a:r>
              <a:rPr lang="ru-RU" sz="2800" dirty="0" smtClean="0">
                <a:latin typeface="Century Gothic" pitchFamily="34" charset="0"/>
              </a:rPr>
              <a:t>явном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преобразовании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типов. 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Можно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использовать </a:t>
            </a:r>
            <a:r>
              <a:rPr lang="ru-RU" sz="2800" dirty="0" smtClean="0">
                <a:latin typeface="Century Gothic" pitchFamily="34" charset="0"/>
              </a:rPr>
              <a:t>ссылку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на А.К.</a:t>
            </a:r>
          </a:p>
          <a:p>
            <a:pPr algn="just"/>
            <a:endParaRPr lang="ru-RU" sz="28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Класс, производный от А.К. (конкретный) должен определить </a:t>
            </a:r>
            <a:r>
              <a:rPr lang="ru-RU" sz="2800" dirty="0" smtClean="0">
                <a:latin typeface="Century Gothic" pitchFamily="34" charset="0"/>
              </a:rPr>
              <a:t>все</a:t>
            </a:r>
            <a:r>
              <a:rPr lang="ru-RU" sz="2800" dirty="0" smtClean="0">
                <a:solidFill>
                  <a:srgbClr val="C00000"/>
                </a:solidFill>
                <a:latin typeface="Century Gothic" pitchFamily="34" charset="0"/>
              </a:rPr>
              <a:t> чисто виртуальные функции.</a:t>
            </a:r>
          </a:p>
          <a:p>
            <a:pPr algn="just"/>
            <a:endParaRPr lang="ru-RU" sz="2800" dirty="0" smtClean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29685" t="50000" r="34078" b="34375"/>
          <a:stretch>
            <a:fillRect/>
          </a:stretch>
        </p:blipFill>
        <p:spPr bwMode="auto">
          <a:xfrm>
            <a:off x="1643042" y="5056920"/>
            <a:ext cx="7429552" cy="180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29649" t="30273" r="33016" b="33594"/>
          <a:stretch>
            <a:fillRect/>
          </a:stretch>
        </p:blipFill>
        <p:spPr bwMode="auto">
          <a:xfrm>
            <a:off x="0" y="0"/>
            <a:ext cx="8927775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§16.1 Перегрузка функций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В С++ допускается наличие нескольких одноименных функций, выполняющих аналогичные действия над данными разных типов. Например: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err="1" smtClean="0">
                <a:latin typeface="Century Gothic" pitchFamily="34" charset="0"/>
              </a:rPr>
              <a:t>int</a:t>
            </a:r>
            <a:r>
              <a:rPr lang="en-US" sz="2800" dirty="0" smtClean="0">
                <a:latin typeface="Century Gothic" pitchFamily="34" charset="0"/>
              </a:rPr>
              <a:t> max (</a:t>
            </a:r>
            <a:r>
              <a:rPr lang="en-US" sz="2800" dirty="0" err="1" smtClean="0">
                <a:latin typeface="Century Gothic" pitchFamily="34" charset="0"/>
              </a:rPr>
              <a:t>int,int</a:t>
            </a:r>
            <a:r>
              <a:rPr lang="en-US" sz="2800" dirty="0" smtClean="0">
                <a:latin typeface="Century Gothic" pitchFamily="34" charset="0"/>
              </a:rPr>
              <a:t>);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float max(</a:t>
            </a:r>
            <a:r>
              <a:rPr lang="en-US" sz="2800" dirty="0" err="1" smtClean="0">
                <a:latin typeface="Century Gothic" pitchFamily="34" charset="0"/>
              </a:rPr>
              <a:t>float,float</a:t>
            </a:r>
            <a:r>
              <a:rPr lang="en-US" sz="2800" dirty="0" smtClean="0">
                <a:latin typeface="Century Gothic" pitchFamily="34" charset="0"/>
              </a:rPr>
              <a:t>);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…</a:t>
            </a:r>
          </a:p>
          <a:p>
            <a:pPr algn="just"/>
            <a:r>
              <a:rPr lang="en-US" sz="2800" dirty="0" err="1" smtClean="0">
                <a:latin typeface="Century Gothic" pitchFamily="34" charset="0"/>
              </a:rPr>
              <a:t>cout</a:t>
            </a:r>
            <a:r>
              <a:rPr lang="en-US" sz="2800" dirty="0" smtClean="0">
                <a:latin typeface="Century Gothic" pitchFamily="34" charset="0"/>
              </a:rPr>
              <a:t>&lt;&lt;max(5,8)&lt;&lt;“   “&lt;&lt;max(12.5,10.8);</a:t>
            </a:r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§16.1 Перегрузка функций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Полиморфизм – свойство, позволяющее использовать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одно</a:t>
            </a:r>
            <a:r>
              <a:rPr lang="ru-RU" sz="2800" dirty="0" smtClean="0">
                <a:latin typeface="Century Gothic" pitchFamily="34" charset="0"/>
              </a:rPr>
              <a:t> имя для обозначения действий, общих для родственных классов (многообразие форм).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1. Статический полиморфизм – 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перегрузка функций.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2. Динамический полиморфизм –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виртуальные функции. 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§16.2 Виртуальные функции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Язык С++ обеспечивает механизм для вызова функции производного класса в случае, если доступ к объекту осуществляется через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указатель</a:t>
            </a:r>
            <a:r>
              <a:rPr lang="ru-RU" sz="2800" dirty="0" smtClean="0">
                <a:latin typeface="Century Gothic" pitchFamily="34" charset="0"/>
              </a:rPr>
              <a:t> или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ссылку</a:t>
            </a:r>
            <a:r>
              <a:rPr lang="ru-RU" sz="2800" dirty="0" smtClean="0">
                <a:latin typeface="Century Gothic" pitchFamily="34" charset="0"/>
              </a:rPr>
              <a:t> на базовый класс.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Для этого используются виртуальные функции (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virtual</a:t>
            </a:r>
            <a:r>
              <a:rPr lang="ru-RU" sz="2800" dirty="0" smtClean="0">
                <a:latin typeface="Century Gothic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§16.2 Виртуальные функции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Функция производного класса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замещает</a:t>
            </a:r>
            <a:r>
              <a:rPr lang="ru-RU" sz="2800" dirty="0" smtClean="0">
                <a:latin typeface="Century Gothic" pitchFamily="34" charset="0"/>
              </a:rPr>
              <a:t> (</a:t>
            </a:r>
            <a:r>
              <a:rPr lang="en-US" sz="2800" dirty="0" smtClean="0">
                <a:latin typeface="Century Gothic" pitchFamily="34" charset="0"/>
              </a:rPr>
              <a:t>overriding</a:t>
            </a:r>
            <a:r>
              <a:rPr lang="ru-RU" sz="2800" dirty="0" smtClean="0">
                <a:latin typeface="Century Gothic" pitchFamily="34" charset="0"/>
              </a:rPr>
              <a:t>) функцию базового класса.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Если функция однажды была объявлена как </a:t>
            </a:r>
            <a:r>
              <a:rPr lang="en-US" sz="2800" dirty="0" smtClean="0">
                <a:latin typeface="Century Gothic" pitchFamily="34" charset="0"/>
              </a:rPr>
              <a:t>virtual</a:t>
            </a:r>
            <a:r>
              <a:rPr lang="ru-RU" sz="2800" dirty="0" smtClean="0">
                <a:latin typeface="Century Gothic" pitchFamily="34" charset="0"/>
              </a:rPr>
              <a:t>, то она остается такой на любом более низком уровне иерархии.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Виртуальная функция не может быть статической.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§16.2 Виртуальные функции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Переопределенная функция должна иметь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тот же прототип</a:t>
            </a:r>
            <a:r>
              <a:rPr lang="ru-RU" sz="2800" dirty="0" smtClean="0">
                <a:latin typeface="Century Gothic" pitchFamily="34" charset="0"/>
              </a:rPr>
              <a:t>, что и виртуальная функция базового класса.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Иначе она скрывает соответствующую функцию базового класса.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1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07.01.2000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1075</TotalTime>
  <Words>771</Words>
  <Application>Microsoft Office PowerPoint</Application>
  <PresentationFormat>Экран (4:3)</PresentationFormat>
  <Paragraphs>173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Солнцестояние</vt:lpstr>
      <vt:lpstr>Раздел 2. Объектный подход к разработке ПО</vt:lpstr>
      <vt:lpstr>Условие:</vt:lpstr>
      <vt:lpstr>§16.1 Перегрузка функций</vt:lpstr>
      <vt:lpstr>Слайд 4</vt:lpstr>
      <vt:lpstr>§16.1 Перегрузка функций</vt:lpstr>
      <vt:lpstr>§16.2 Виртуальные функции</vt:lpstr>
      <vt:lpstr>§16.2 Виртуальные функции</vt:lpstr>
      <vt:lpstr>§16.2 Виртуальные функции</vt:lpstr>
      <vt:lpstr>Пример 1</vt:lpstr>
      <vt:lpstr>Слайд 10</vt:lpstr>
      <vt:lpstr>Пример 2</vt:lpstr>
      <vt:lpstr>Слайд 12</vt:lpstr>
      <vt:lpstr>§16.3 Полиморфизм и позднее связывание</vt:lpstr>
      <vt:lpstr>§16.3 Полиморфизм и позднее связывание</vt:lpstr>
      <vt:lpstr>§16.3 Полиморфизм и позднее связывание</vt:lpstr>
      <vt:lpstr>§16.3 Полиморфизм и позднее связывание</vt:lpstr>
      <vt:lpstr>§16.4 Виртуальные деструкторы</vt:lpstr>
      <vt:lpstr>§16.4 Виртуальные деструкторы</vt:lpstr>
      <vt:lpstr>Пример программы</vt:lpstr>
      <vt:lpstr>Слайд 20</vt:lpstr>
      <vt:lpstr>§16.5 Абстрактные классы</vt:lpstr>
      <vt:lpstr>§16.5 Абстрактные классы</vt:lpstr>
      <vt:lpstr>§16.5 Абстрактные классы</vt:lpstr>
      <vt:lpstr>Пример программы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user</cp:lastModifiedBy>
  <cp:revision>167</cp:revision>
  <dcterms:created xsi:type="dcterms:W3CDTF">2010-11-07T10:30:45Z</dcterms:created>
  <dcterms:modified xsi:type="dcterms:W3CDTF">2000-01-07T08:55:59Z</dcterms:modified>
</cp:coreProperties>
</file>