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8"/>
  </p:notesMasterIdLst>
  <p:sldIdLst>
    <p:sldId id="391" r:id="rId2"/>
    <p:sldId id="325" r:id="rId3"/>
    <p:sldId id="415" r:id="rId4"/>
    <p:sldId id="416" r:id="rId5"/>
    <p:sldId id="414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0C2CC-12D1-4E2B-AA6F-534263603B35}" type="datetimeFigureOut">
              <a:rPr lang="be-BY" smtClean="0"/>
              <a:pPr/>
              <a:t>20.12.2012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76B9C-4110-4C1C-82C1-BC052E228ECB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EFD67-7CF0-4D0B-8749-749D22E65919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25</a:t>
            </a:r>
            <a:endParaRPr lang="be-BY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20E1D7-8F65-4D37-AC55-5727BB57384B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25</a:t>
            </a:r>
            <a:endParaRPr lang="be-BY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D613C7-77DB-440D-9497-7BE870121CA1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25</a:t>
            </a:r>
            <a:endParaRPr lang="be-BY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16B39-2640-412F-B928-9DA92DCCAF36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25</a:t>
            </a:r>
            <a:endParaRPr lang="be-BY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8EA972-95AC-4756-B624-6FD30B6115EE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25</a:t>
            </a:r>
            <a:endParaRPr lang="be-BY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ACD53-BF10-4768-A61E-0C2FD1A1D606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25</a:t>
            </a:r>
            <a:endParaRPr lang="be-BY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BA10F0-F9E8-44B0-A8A5-6B2700256389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25</a:t>
            </a:r>
            <a:endParaRPr lang="be-BY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7CBAD3-3C06-437E-8463-1981E751AC67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25</a:t>
            </a:r>
            <a:endParaRPr lang="be-BY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330DB-BFDF-4D4D-A885-3EA2D087D8C4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25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F571D0-A928-4FB2-BB03-8C09B0014383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25</a:t>
            </a:r>
            <a:endParaRPr lang="be-BY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4C4A8E-E210-424F-926C-D5854CA43BC7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25</a:t>
            </a:r>
            <a:endParaRPr lang="be-BY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C96AB3A-7746-4104-82F9-41E73C39E8A1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be-BY" dirty="0" smtClean="0"/>
              <a:t>Лекция 25</a:t>
            </a:r>
            <a:endParaRPr lang="be-BY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Раздел 2. Объектный подход к разработке ПО</a:t>
            </a:r>
            <a:endParaRPr lang="ru-RU" sz="3800" dirty="0">
              <a:solidFill>
                <a:schemeClr val="tx2">
                  <a:shade val="30000"/>
                  <a:satMod val="150000"/>
                </a:schemeClr>
              </a:solidFill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1925" y="1849438"/>
            <a:ext cx="7407275" cy="34845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 smtClean="0"/>
          </a:p>
          <a:p>
            <a:pPr>
              <a:defRPr/>
            </a:pPr>
            <a:r>
              <a:rPr lang="ru-RU" sz="3600" dirty="0" smtClean="0">
                <a:latin typeface="Century Gothic" pitchFamily="34" charset="0"/>
              </a:rPr>
              <a:t>Глава 19. Обработка исключений</a:t>
            </a:r>
            <a:endParaRPr lang="ru-RU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/>
          </a:p>
        </p:txBody>
      </p:sp>
      <p:sp>
        <p:nvSpPr>
          <p:cNvPr id="6" name="Дата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C18CB1-0B61-4A50-BF8D-6E8C5036A35B}" type="datetime1">
              <a:rPr lang="be-BY"/>
              <a:pPr>
                <a:defRPr/>
              </a:pPr>
              <a:t>20.12.2012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E341-FE3F-4E09-9B59-2C148686C8D0}" type="slidenum">
              <a:rPr lang="ru-RU"/>
              <a:pPr>
                <a:defRPr/>
              </a:pPr>
              <a:t>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Лекция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программы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25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25</a:t>
            </a:r>
            <a:endParaRPr lang="be-BY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8818" t="30273" r="21631" b="43359"/>
          <a:stretch>
            <a:fillRect/>
          </a:stretch>
        </p:blipFill>
        <p:spPr bwMode="auto">
          <a:xfrm>
            <a:off x="214282" y="214290"/>
            <a:ext cx="871543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25</a:t>
            </a:r>
            <a:endParaRPr lang="be-B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9551" t="30273" r="20898" b="17969"/>
          <a:stretch>
            <a:fillRect/>
          </a:stretch>
        </p:blipFill>
        <p:spPr bwMode="auto">
          <a:xfrm>
            <a:off x="1428728" y="142852"/>
            <a:ext cx="6572296" cy="645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-214338"/>
            <a:ext cx="7835268" cy="178595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</a:t>
            </a:r>
            <a:r>
              <a:rPr lang="ru-RU" sz="4000" dirty="0" smtClean="0">
                <a:latin typeface="Century Gothic" pitchFamily="34" charset="0"/>
              </a:rPr>
              <a:t>19.3 Перехват всех исключений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25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928802"/>
            <a:ext cx="78581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Для перехвата исключений любого типа используется следующий обработчик: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en-US" sz="2800" dirty="0" smtClean="0">
                <a:latin typeface="Century Gothic" pitchFamily="34" charset="0"/>
              </a:rPr>
              <a:t>catch(…)</a:t>
            </a:r>
          </a:p>
          <a:p>
            <a:pPr algn="just"/>
            <a:r>
              <a:rPr lang="en-US" sz="2800" dirty="0" smtClean="0">
                <a:latin typeface="Century Gothic" pitchFamily="34" charset="0"/>
              </a:rPr>
              <a:t>{</a:t>
            </a:r>
          </a:p>
          <a:p>
            <a:pPr algn="just"/>
            <a:r>
              <a:rPr lang="en-US" sz="2800" dirty="0" smtClean="0">
                <a:latin typeface="Century Gothic" pitchFamily="34" charset="0"/>
              </a:rPr>
              <a:t>	//</a:t>
            </a:r>
            <a:r>
              <a:rPr lang="ru-RU" sz="2800" dirty="0" smtClean="0">
                <a:latin typeface="Century Gothic" pitchFamily="34" charset="0"/>
              </a:rPr>
              <a:t>тело</a:t>
            </a:r>
            <a:endParaRPr lang="en-US" sz="2800" dirty="0" smtClean="0">
              <a:latin typeface="Century Gothic" pitchFamily="34" charset="0"/>
            </a:endParaRPr>
          </a:p>
          <a:p>
            <a:pPr algn="just"/>
            <a:r>
              <a:rPr lang="en-US" sz="2800" dirty="0" smtClean="0">
                <a:latin typeface="Century Gothic" pitchFamily="34" charset="0"/>
              </a:rPr>
              <a:t>}</a:t>
            </a:r>
            <a:endParaRPr lang="ru-RU" sz="2800" dirty="0" smtClean="0">
              <a:latin typeface="Century Gothic" pitchFamily="34" charset="0"/>
            </a:endParaRPr>
          </a:p>
          <a:p>
            <a:pPr algn="just"/>
            <a:endParaRPr lang="ru-RU" sz="2800" dirty="0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-214338"/>
            <a:ext cx="7835268" cy="178595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</a:t>
            </a:r>
            <a:r>
              <a:rPr lang="ru-RU" sz="4000" dirty="0" smtClean="0">
                <a:latin typeface="Century Gothic" pitchFamily="34" charset="0"/>
              </a:rPr>
              <a:t>19.3 Перехват всех исключений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25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928802"/>
            <a:ext cx="78581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Очевидно, что если такой обработчик используется, то он должен быть последним в последовательности обработчиков, иначе он будет перехватывать все исключения.</a:t>
            </a:r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программы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25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25</a:t>
            </a:r>
            <a:endParaRPr lang="be-BY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8818" t="30273" r="34082" b="29687"/>
          <a:stretch>
            <a:fillRect/>
          </a:stretch>
        </p:blipFill>
        <p:spPr bwMode="auto">
          <a:xfrm>
            <a:off x="1214414" y="285728"/>
            <a:ext cx="5429288" cy="601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-214338"/>
            <a:ext cx="7835268" cy="1571636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§19.1 Механизм обработки исключений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25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500174"/>
            <a:ext cx="7858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e-BY" sz="2800" dirty="0" smtClean="0">
                <a:latin typeface="Century Gothic" pitchFamily="34" charset="0"/>
              </a:rPr>
              <a:t>Построен на базе четырех компонентов:</a:t>
            </a:r>
          </a:p>
          <a:p>
            <a:pPr algn="just">
              <a:buFontTx/>
              <a:buChar char="-"/>
            </a:pPr>
            <a:r>
              <a:rPr lang="be-BY" sz="2800" dirty="0" smtClean="0">
                <a:latin typeface="Century Gothic" pitchFamily="34" charset="0"/>
              </a:rPr>
              <a:t> исключение;</a:t>
            </a:r>
          </a:p>
          <a:p>
            <a:pPr algn="just">
              <a:buFontTx/>
              <a:buChar char="-"/>
            </a:pPr>
            <a:r>
              <a:rPr lang="be-BY" sz="2800" dirty="0" smtClean="0">
                <a:latin typeface="Century Gothic" pitchFamily="34" charset="0"/>
              </a:rPr>
              <a:t> выражение </a:t>
            </a:r>
            <a:r>
              <a:rPr lang="en-US" sz="2800" dirty="0" smtClean="0">
                <a:latin typeface="Century Gothic" pitchFamily="34" charset="0"/>
              </a:rPr>
              <a:t>throw</a:t>
            </a:r>
            <a:r>
              <a:rPr lang="ru-RU" sz="2800" dirty="0" smtClean="0">
                <a:latin typeface="Century Gothic" pitchFamily="34" charset="0"/>
              </a:rPr>
              <a:t>;</a:t>
            </a:r>
          </a:p>
          <a:p>
            <a:pPr algn="just">
              <a:buFontTx/>
              <a:buChar char="-"/>
            </a:pPr>
            <a:r>
              <a:rPr lang="ru-RU" sz="2800" dirty="0" smtClean="0">
                <a:latin typeface="Century Gothic" pitchFamily="34" charset="0"/>
              </a:rPr>
              <a:t> блок </a:t>
            </a:r>
            <a:r>
              <a:rPr lang="en-US" sz="2800" dirty="0" smtClean="0">
                <a:latin typeface="Century Gothic" pitchFamily="34" charset="0"/>
              </a:rPr>
              <a:t>try</a:t>
            </a:r>
            <a:r>
              <a:rPr lang="ru-RU" sz="2800" dirty="0" smtClean="0">
                <a:latin typeface="Century Gothic" pitchFamily="34" charset="0"/>
              </a:rPr>
              <a:t>;</a:t>
            </a:r>
          </a:p>
          <a:p>
            <a:pPr algn="just">
              <a:buFontTx/>
              <a:buChar char="-"/>
            </a:pPr>
            <a:r>
              <a:rPr lang="ru-RU" sz="2800" dirty="0" smtClean="0">
                <a:latin typeface="Century Gothic" pitchFamily="34" charset="0"/>
              </a:rPr>
              <a:t> блок </a:t>
            </a:r>
            <a:r>
              <a:rPr lang="en-US" sz="2800" dirty="0" smtClean="0">
                <a:latin typeface="Century Gothic" pitchFamily="34" charset="0"/>
              </a:rPr>
              <a:t>catch</a:t>
            </a:r>
            <a:r>
              <a:rPr lang="ru-RU" sz="2800" dirty="0" smtClean="0">
                <a:latin typeface="Century Gothic" pitchFamily="34" charset="0"/>
              </a:rPr>
              <a:t>.</a:t>
            </a:r>
          </a:p>
          <a:p>
            <a:pPr algn="just">
              <a:buFontTx/>
              <a:buChar char="-"/>
            </a:pPr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Синтаксически исключение (</a:t>
            </a:r>
            <a:r>
              <a:rPr lang="en-US" sz="2800" dirty="0" smtClean="0">
                <a:latin typeface="Century Gothic" pitchFamily="34" charset="0"/>
              </a:rPr>
              <a:t>exception</a:t>
            </a:r>
            <a:r>
              <a:rPr lang="ru-RU" sz="2800" dirty="0" smtClean="0">
                <a:latin typeface="Century Gothic" pitchFamily="34" charset="0"/>
              </a:rPr>
              <a:t>) представляет собой объект произвольного типа.</a:t>
            </a:r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-214338"/>
            <a:ext cx="7835268" cy="1571636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§19.1 Механизм обработки исключений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25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500174"/>
            <a:ext cx="78581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Исключение генерируется выражением </a:t>
            </a:r>
            <a:r>
              <a:rPr lang="en-US" sz="2800" dirty="0" smtClean="0">
                <a:latin typeface="Century Gothic" pitchFamily="34" charset="0"/>
              </a:rPr>
              <a:t>throw</a:t>
            </a:r>
            <a:r>
              <a:rPr lang="ru-RU" sz="2800" dirty="0" smtClean="0">
                <a:latin typeface="Century Gothic" pitchFamily="34" charset="0"/>
              </a:rPr>
              <a:t>. Блоки </a:t>
            </a:r>
            <a:r>
              <a:rPr lang="en-US" sz="2800" dirty="0" smtClean="0">
                <a:latin typeface="Century Gothic" pitchFamily="34" charset="0"/>
              </a:rPr>
              <a:t>try </a:t>
            </a:r>
            <a:r>
              <a:rPr lang="ru-RU" sz="2800" dirty="0" smtClean="0">
                <a:latin typeface="Century Gothic" pitchFamily="34" charset="0"/>
              </a:rPr>
              <a:t>и </a:t>
            </a:r>
            <a:r>
              <a:rPr lang="en-US" sz="2800" dirty="0" smtClean="0">
                <a:latin typeface="Century Gothic" pitchFamily="34" charset="0"/>
              </a:rPr>
              <a:t>catch</a:t>
            </a:r>
            <a:r>
              <a:rPr lang="be-BY" sz="2800" dirty="0" smtClean="0">
                <a:latin typeface="Century Gothic" pitchFamily="34" charset="0"/>
              </a:rPr>
              <a:t> организованы следующим образом:</a:t>
            </a:r>
          </a:p>
          <a:p>
            <a:pPr algn="just"/>
            <a:r>
              <a:rPr lang="en-US" sz="2800" dirty="0" smtClean="0">
                <a:latin typeface="Century Gothic" pitchFamily="34" charset="0"/>
              </a:rPr>
              <a:t>try</a:t>
            </a:r>
          </a:p>
          <a:p>
            <a:pPr algn="just"/>
            <a:r>
              <a:rPr lang="en-US" sz="2800" dirty="0" smtClean="0">
                <a:latin typeface="Century Gothic" pitchFamily="34" charset="0"/>
              </a:rPr>
              <a:t>{</a:t>
            </a:r>
          </a:p>
          <a:p>
            <a:pPr algn="just"/>
            <a:r>
              <a:rPr lang="en-US" sz="2800" dirty="0" smtClean="0">
                <a:latin typeface="Century Gothic" pitchFamily="34" charset="0"/>
              </a:rPr>
              <a:t>	//</a:t>
            </a:r>
            <a:r>
              <a:rPr lang="ru-RU" sz="2800" dirty="0" smtClean="0">
                <a:latin typeface="Century Gothic" pitchFamily="34" charset="0"/>
              </a:rPr>
              <a:t>тело блока</a:t>
            </a:r>
            <a:endParaRPr lang="en-US" sz="2800" dirty="0" smtClean="0">
              <a:latin typeface="Century Gothic" pitchFamily="34" charset="0"/>
            </a:endParaRPr>
          </a:p>
          <a:p>
            <a:pPr algn="just"/>
            <a:r>
              <a:rPr lang="en-US" sz="2800" dirty="0" smtClean="0">
                <a:latin typeface="Century Gothic" pitchFamily="34" charset="0"/>
              </a:rPr>
              <a:t>}</a:t>
            </a:r>
          </a:p>
          <a:p>
            <a:pPr algn="just"/>
            <a:r>
              <a:rPr lang="en-US" sz="2800" dirty="0" smtClean="0">
                <a:latin typeface="Century Gothic" pitchFamily="34" charset="0"/>
              </a:rPr>
              <a:t>catch</a:t>
            </a:r>
          </a:p>
          <a:p>
            <a:pPr algn="just"/>
            <a:r>
              <a:rPr lang="en-US" sz="2800" dirty="0" smtClean="0">
                <a:latin typeface="Century Gothic" pitchFamily="34" charset="0"/>
              </a:rPr>
              <a:t>{</a:t>
            </a:r>
          </a:p>
          <a:p>
            <a:pPr algn="just"/>
            <a:r>
              <a:rPr lang="en-US" sz="2800" dirty="0" smtClean="0">
                <a:latin typeface="Century Gothic" pitchFamily="34" charset="0"/>
              </a:rPr>
              <a:t>	//</a:t>
            </a:r>
            <a:r>
              <a:rPr lang="ru-RU" sz="2800" dirty="0" smtClean="0">
                <a:latin typeface="Century Gothic" pitchFamily="34" charset="0"/>
              </a:rPr>
              <a:t>тело блока</a:t>
            </a:r>
            <a:endParaRPr lang="en-US" sz="2800" dirty="0" smtClean="0">
              <a:latin typeface="Century Gothic" pitchFamily="34" charset="0"/>
            </a:endParaRPr>
          </a:p>
          <a:p>
            <a:pPr algn="just"/>
            <a:r>
              <a:rPr lang="en-US" sz="2800" dirty="0" smtClean="0">
                <a:latin typeface="Century Gothic" pitchFamily="34" charset="0"/>
              </a:rPr>
              <a:t>}</a:t>
            </a:r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-214338"/>
            <a:ext cx="7835268" cy="1571636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§19.1 Механизм обработки исключений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25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2249283"/>
            <a:ext cx="78581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Тело блока </a:t>
            </a:r>
            <a:r>
              <a:rPr lang="en-US" sz="2800" dirty="0" smtClean="0">
                <a:latin typeface="Century Gothic" pitchFamily="34" charset="0"/>
              </a:rPr>
              <a:t>try</a:t>
            </a:r>
            <a:r>
              <a:rPr lang="ru-RU" sz="2800" dirty="0" smtClean="0">
                <a:latin typeface="Century Gothic" pitchFamily="34" charset="0"/>
              </a:rPr>
              <a:t> содержит код, при исполнении которого может произойти выброс исключения, а тело блока </a:t>
            </a:r>
            <a:r>
              <a:rPr lang="en-US" sz="2800" dirty="0" smtClean="0">
                <a:latin typeface="Century Gothic" pitchFamily="34" charset="0"/>
              </a:rPr>
              <a:t>catch</a:t>
            </a:r>
            <a:r>
              <a:rPr lang="ru-RU" sz="2800" dirty="0" smtClean="0">
                <a:latin typeface="Century Gothic" pitchFamily="34" charset="0"/>
              </a:rPr>
              <a:t> содержит обработчик исключения. 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Блок </a:t>
            </a:r>
            <a:r>
              <a:rPr lang="en-US" sz="2800" dirty="0" smtClean="0">
                <a:latin typeface="Century Gothic" pitchFamily="34" charset="0"/>
              </a:rPr>
              <a:t>catch</a:t>
            </a:r>
            <a:r>
              <a:rPr lang="ru-RU" sz="2800" dirty="0" smtClean="0">
                <a:latin typeface="Century Gothic" pitchFamily="34" charset="0"/>
              </a:rPr>
              <a:t> должен следовать непосредственно за блоком </a:t>
            </a:r>
            <a:r>
              <a:rPr lang="en-US" sz="2800" dirty="0" smtClean="0">
                <a:latin typeface="Century Gothic" pitchFamily="34" charset="0"/>
              </a:rPr>
              <a:t>try</a:t>
            </a:r>
            <a:r>
              <a:rPr lang="ru-RU" sz="2800" dirty="0" smtClean="0">
                <a:latin typeface="Century Gothic" pitchFamily="34" charset="0"/>
              </a:rPr>
              <a:t>.</a:t>
            </a:r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программы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25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0508" t="21484" r="39209" b="25781"/>
          <a:stretch>
            <a:fillRect/>
          </a:stretch>
        </p:blipFill>
        <p:spPr bwMode="auto">
          <a:xfrm>
            <a:off x="500034" y="142851"/>
            <a:ext cx="6786610" cy="666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25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-214338"/>
            <a:ext cx="7835268" cy="1571636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§19.1 Механизм обработки исключений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25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928802"/>
            <a:ext cx="78581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Часто для типа исключения используют пустые структуры. Например: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en-US" sz="2800" dirty="0" err="1" smtClean="0">
                <a:latin typeface="Century Gothic" pitchFamily="34" charset="0"/>
              </a:rPr>
              <a:t>struct</a:t>
            </a:r>
            <a:r>
              <a:rPr lang="en-US" sz="2800" dirty="0" smtClean="0">
                <a:latin typeface="Century Gothic" pitchFamily="34" charset="0"/>
              </a:rPr>
              <a:t> </a:t>
            </a:r>
            <a:r>
              <a:rPr lang="en-US" sz="2800" dirty="0" err="1" smtClean="0">
                <a:latin typeface="Century Gothic" pitchFamily="34" charset="0"/>
              </a:rPr>
              <a:t>ZeroDivide</a:t>
            </a:r>
            <a:r>
              <a:rPr lang="en-US" sz="2800" dirty="0" smtClean="0">
                <a:latin typeface="Century Gothic" pitchFamily="34" charset="0"/>
              </a:rPr>
              <a:t>{};</a:t>
            </a:r>
          </a:p>
          <a:p>
            <a:pPr algn="just"/>
            <a:endParaRPr lang="en-US" sz="2800" dirty="0" smtClean="0">
              <a:latin typeface="Century Gothic" pitchFamily="34" charset="0"/>
            </a:endParaRPr>
          </a:p>
          <a:p>
            <a:pPr algn="just"/>
            <a:r>
              <a:rPr lang="en-US" sz="2800" dirty="0" smtClean="0">
                <a:latin typeface="Century Gothic" pitchFamily="34" charset="0"/>
              </a:rPr>
              <a:t>throw </a:t>
            </a:r>
            <a:r>
              <a:rPr lang="en-US" sz="2800" dirty="0" err="1" smtClean="0">
                <a:latin typeface="Century Gothic" pitchFamily="34" charset="0"/>
              </a:rPr>
              <a:t>ZeroDivide</a:t>
            </a:r>
            <a:r>
              <a:rPr lang="en-US" sz="2800" dirty="0" smtClean="0">
                <a:latin typeface="Century Gothic" pitchFamily="34" charset="0"/>
              </a:rPr>
              <a:t>();</a:t>
            </a:r>
          </a:p>
          <a:p>
            <a:pPr algn="just"/>
            <a:endParaRPr lang="en-US" sz="2800" dirty="0" smtClean="0">
              <a:latin typeface="Century Gothic" pitchFamily="34" charset="0"/>
            </a:endParaRPr>
          </a:p>
          <a:p>
            <a:pPr algn="just"/>
            <a:r>
              <a:rPr lang="en-US" sz="2800" dirty="0" smtClean="0">
                <a:latin typeface="Century Gothic" pitchFamily="34" charset="0"/>
              </a:rPr>
              <a:t>catch(</a:t>
            </a:r>
            <a:r>
              <a:rPr lang="en-US" sz="2800" dirty="0" err="1" smtClean="0">
                <a:latin typeface="Century Gothic" pitchFamily="34" charset="0"/>
              </a:rPr>
              <a:t>ZeroDivide</a:t>
            </a:r>
            <a:r>
              <a:rPr lang="en-US" sz="2800" dirty="0" smtClean="0">
                <a:latin typeface="Century Gothic" pitchFamily="34" charset="0"/>
              </a:rPr>
              <a:t>)</a:t>
            </a:r>
          </a:p>
          <a:p>
            <a:pPr algn="just"/>
            <a:r>
              <a:rPr lang="en-US" sz="2800" dirty="0" smtClean="0">
                <a:latin typeface="Century Gothic" pitchFamily="34" charset="0"/>
              </a:rPr>
              <a:t>{</a:t>
            </a:r>
            <a:r>
              <a:rPr lang="en-US" sz="2800" dirty="0" err="1" smtClean="0">
                <a:latin typeface="Century Gothic" pitchFamily="34" charset="0"/>
              </a:rPr>
              <a:t>cout</a:t>
            </a:r>
            <a:r>
              <a:rPr lang="en-US" sz="2800" dirty="0" smtClean="0">
                <a:latin typeface="Century Gothic" pitchFamily="34" charset="0"/>
              </a:rPr>
              <a:t>&lt;&lt;“Zero!”&lt;&lt;</a:t>
            </a:r>
            <a:r>
              <a:rPr lang="en-US" sz="2800" dirty="0" err="1" smtClean="0">
                <a:latin typeface="Century Gothic" pitchFamily="34" charset="0"/>
              </a:rPr>
              <a:t>endl</a:t>
            </a:r>
            <a:r>
              <a:rPr lang="en-US" sz="2800" dirty="0" smtClean="0">
                <a:latin typeface="Century Gothic" pitchFamily="34" charset="0"/>
              </a:rPr>
              <a:t>;}</a:t>
            </a:r>
          </a:p>
          <a:p>
            <a:pPr algn="just"/>
            <a:endParaRPr lang="en-US" sz="2800" dirty="0" smtClean="0">
              <a:latin typeface="Century Gothic" pitchFamily="34" charset="0"/>
            </a:endParaRPr>
          </a:p>
          <a:p>
            <a:pPr algn="just"/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-214338"/>
            <a:ext cx="7835268" cy="178595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§19.</a:t>
            </a:r>
            <a:r>
              <a:rPr lang="en-US" sz="4000" dirty="0" smtClean="0">
                <a:latin typeface="Century Gothic" pitchFamily="34" charset="0"/>
              </a:rPr>
              <a:t>2</a:t>
            </a:r>
            <a:r>
              <a:rPr lang="ru-RU" sz="4000" dirty="0" smtClean="0">
                <a:latin typeface="Century Gothic" pitchFamily="34" charset="0"/>
              </a:rPr>
              <a:t> Обработка нескольких исключений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8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25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928802"/>
            <a:ext cx="78581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Для обработки исключений разных типов допускается использование нескольких последовательных блоков </a:t>
            </a:r>
            <a:r>
              <a:rPr lang="en-US" sz="2800" dirty="0" smtClean="0">
                <a:latin typeface="Century Gothic" pitchFamily="34" charset="0"/>
              </a:rPr>
              <a:t>catch</a:t>
            </a:r>
            <a:r>
              <a:rPr lang="ru-RU" sz="2800" dirty="0" smtClean="0">
                <a:latin typeface="Century Gothic" pitchFamily="34" charset="0"/>
              </a:rPr>
              <a:t>. </a:t>
            </a:r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-214338"/>
            <a:ext cx="7835268" cy="178595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§19.</a:t>
            </a:r>
            <a:r>
              <a:rPr lang="en-US" sz="4000" dirty="0" smtClean="0">
                <a:latin typeface="Century Gothic" pitchFamily="34" charset="0"/>
              </a:rPr>
              <a:t>2</a:t>
            </a:r>
            <a:r>
              <a:rPr lang="ru-RU" sz="4000" dirty="0" smtClean="0">
                <a:latin typeface="Century Gothic" pitchFamily="34" charset="0"/>
              </a:rPr>
              <a:t> Обработка нескольких исключений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20.12.2012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9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25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928802"/>
            <a:ext cx="7858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Если внутри блока </a:t>
            </a:r>
            <a:r>
              <a:rPr lang="en-US" sz="2800" dirty="0" smtClean="0">
                <a:latin typeface="Century Gothic" pitchFamily="34" charset="0"/>
              </a:rPr>
              <a:t>try</a:t>
            </a:r>
            <a:r>
              <a:rPr lang="ru-RU" sz="2800" dirty="0" smtClean="0">
                <a:latin typeface="Century Gothic" pitchFamily="34" charset="0"/>
              </a:rPr>
              <a:t> произошел выброс исключения, то управление передается первому обработчику, тип которого соответствует </a:t>
            </a:r>
            <a:r>
              <a:rPr lang="ru-RU" sz="2800" dirty="0" smtClean="0">
                <a:latin typeface="Century Gothic" pitchFamily="34" charset="0"/>
              </a:rPr>
              <a:t>типу выброшенного исключения.</a:t>
            </a: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После обработки управление передается на первую инструкцию, которая следует за последним обработчиком исключения.</a:t>
            </a:r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1699</TotalTime>
  <Words>312</Words>
  <Application>Microsoft Office PowerPoint</Application>
  <PresentationFormat>Экран (4:3)</PresentationFormat>
  <Paragraphs>101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Солнцестояние</vt:lpstr>
      <vt:lpstr>Раздел 2. Объектный подход к разработке ПО</vt:lpstr>
      <vt:lpstr>§19.1 Механизм обработки исключений</vt:lpstr>
      <vt:lpstr>§19.1 Механизм обработки исключений</vt:lpstr>
      <vt:lpstr>§19.1 Механизм обработки исключений</vt:lpstr>
      <vt:lpstr>Пример программы</vt:lpstr>
      <vt:lpstr>Слайд 6</vt:lpstr>
      <vt:lpstr>§19.1 Механизм обработки исключений</vt:lpstr>
      <vt:lpstr>§19.2 Обработка нескольких исключений</vt:lpstr>
      <vt:lpstr>§19.2 Обработка нескольких исключений</vt:lpstr>
      <vt:lpstr>Пример программы</vt:lpstr>
      <vt:lpstr>Слайд 11</vt:lpstr>
      <vt:lpstr>Слайд 12</vt:lpstr>
      <vt:lpstr>§19.3 Перехват всех исключений</vt:lpstr>
      <vt:lpstr>§19.3 Перехват всех исключений</vt:lpstr>
      <vt:lpstr>Пример программы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данных и операторы</dc:title>
  <dc:creator>Надя</dc:creator>
  <cp:lastModifiedBy>prepod</cp:lastModifiedBy>
  <cp:revision>228</cp:revision>
  <dcterms:created xsi:type="dcterms:W3CDTF">2010-11-07T10:30:45Z</dcterms:created>
  <dcterms:modified xsi:type="dcterms:W3CDTF">2012-12-20T14:46:15Z</dcterms:modified>
</cp:coreProperties>
</file>