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9144000" cy="6858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6"/>
    <p:restoredTop sz="94646"/>
  </p:normalViewPr>
  <p:slideViewPr>
    <p:cSldViewPr>
      <p:cViewPr varScale="1">
        <p:scale>
          <a:sx n="84" d="100"/>
          <a:sy n="84" d="100"/>
        </p:scale>
        <p:origin x="104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99872" y="5945123"/>
            <a:ext cx="4898390" cy="913130"/>
          </a:xfrm>
          <a:custGeom>
            <a:avLst/>
            <a:gdLst/>
            <a:ahLst/>
            <a:cxnLst/>
            <a:rect l="l" t="t" r="r" b="b"/>
            <a:pathLst>
              <a:path w="4898390" h="913129">
                <a:moveTo>
                  <a:pt x="85556" y="21310"/>
                </a:moveTo>
                <a:lnTo>
                  <a:pt x="3637272" y="912874"/>
                </a:lnTo>
                <a:lnTo>
                  <a:pt x="4898144" y="912874"/>
                </a:lnTo>
                <a:lnTo>
                  <a:pt x="85556" y="21310"/>
                </a:lnTo>
                <a:close/>
              </a:path>
              <a:path w="4898390" h="913129">
                <a:moveTo>
                  <a:pt x="660" y="0"/>
                </a:moveTo>
                <a:lnTo>
                  <a:pt x="0" y="5460"/>
                </a:lnTo>
                <a:lnTo>
                  <a:pt x="85556" y="21310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155" y="5939027"/>
            <a:ext cx="3654425" cy="919480"/>
          </a:xfrm>
          <a:custGeom>
            <a:avLst/>
            <a:gdLst/>
            <a:ahLst/>
            <a:cxnLst/>
            <a:rect l="l" t="t" r="r" b="b"/>
            <a:pathLst>
              <a:path w="3654425" h="919479">
                <a:moveTo>
                  <a:pt x="0" y="0"/>
                </a:moveTo>
                <a:lnTo>
                  <a:pt x="7924" y="6350"/>
                </a:lnTo>
                <a:lnTo>
                  <a:pt x="2870480" y="918970"/>
                </a:lnTo>
                <a:lnTo>
                  <a:pt x="3653984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4"/>
            <a:ext cx="3398520" cy="10683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670"/>
            <a:ext cx="3370852" cy="10733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iulia.stanica@gmail.com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hristian.hohmann.free.fr/index.php/lean-en-conception-et-developpement/les-basiques-du-lean-en-conception-et-developpement/272-la-matrice-rasci" TargetMode="External"/><Relationship Id="rId2" Type="http://schemas.openxmlformats.org/officeDocument/2006/relationships/hyperlink" Target="https://idogrants.org/2018/04/20/how-to-use-a-r-a-s-i-c-roles-accountability-and-responsibility-matrix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53000"/>
            <a:ext cx="9144000" cy="1905000"/>
            <a:chOff x="0" y="4953000"/>
            <a:chExt cx="9144000" cy="1905000"/>
          </a:xfrm>
        </p:grpSpPr>
        <p:sp>
          <p:nvSpPr>
            <p:cNvPr id="3" name="object 3"/>
            <p:cNvSpPr/>
            <p:nvPr/>
          </p:nvSpPr>
          <p:spPr>
            <a:xfrm>
              <a:off x="1687067" y="4953000"/>
              <a:ext cx="7457440" cy="487680"/>
            </a:xfrm>
            <a:custGeom>
              <a:avLst/>
              <a:gdLst/>
              <a:ahLst/>
              <a:cxnLst/>
              <a:rect l="l" t="t" r="r" b="b"/>
              <a:pathLst>
                <a:path w="7457440" h="487679">
                  <a:moveTo>
                    <a:pt x="7456932" y="0"/>
                  </a:moveTo>
                  <a:lnTo>
                    <a:pt x="0" y="289687"/>
                  </a:lnTo>
                  <a:lnTo>
                    <a:pt x="7456932" y="487680"/>
                  </a:lnTo>
                  <a:lnTo>
                    <a:pt x="7456932" y="0"/>
                  </a:lnTo>
                  <a:close/>
                </a:path>
              </a:pathLst>
            </a:custGeom>
            <a:solidFill>
              <a:srgbClr val="9FCAD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59" y="5237988"/>
              <a:ext cx="9033510" cy="788035"/>
            </a:xfrm>
            <a:custGeom>
              <a:avLst/>
              <a:gdLst/>
              <a:ahLst/>
              <a:cxnLst/>
              <a:rect l="l" t="t" r="r" b="b"/>
              <a:pathLst>
                <a:path w="9033510" h="788035">
                  <a:moveTo>
                    <a:pt x="9033040" y="0"/>
                  </a:moveTo>
                  <a:lnTo>
                    <a:pt x="0" y="0"/>
                  </a:lnTo>
                  <a:lnTo>
                    <a:pt x="9033040" y="787908"/>
                  </a:lnTo>
                  <a:lnTo>
                    <a:pt x="903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8"/>
              <a:ext cx="9144000" cy="18592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991318"/>
              <a:ext cx="9143999" cy="80223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5170" y="1452372"/>
            <a:ext cx="7298439" cy="188366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62400" y="3940214"/>
            <a:ext cx="4626990" cy="11179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156845" algn="r">
              <a:lnSpc>
                <a:spcPct val="93400"/>
              </a:lnSpc>
              <a:spcBef>
                <a:spcPts val="295"/>
              </a:spcBef>
            </a:pPr>
            <a:r>
              <a:rPr lang="ro-RO" sz="25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Prof</a:t>
            </a:r>
            <a:r>
              <a:rPr sz="25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.</a:t>
            </a:r>
            <a:r>
              <a:rPr sz="2500" spc="-10" dirty="0">
                <a:solidFill>
                  <a:srgbClr val="464646"/>
                </a:solidFill>
                <a:latin typeface="Lucida Sans Unicode"/>
                <a:cs typeface="Lucida Sans Unicode"/>
              </a:rPr>
              <a:t> Maria-Iuliana</a:t>
            </a:r>
            <a:r>
              <a:rPr sz="2500" spc="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 err="1">
                <a:solidFill>
                  <a:srgbClr val="464646"/>
                </a:solidFill>
                <a:latin typeface="Lucida Sans Unicode"/>
                <a:cs typeface="Lucida Sans Unicode"/>
              </a:rPr>
              <a:t>Dascălu</a:t>
            </a:r>
            <a:r>
              <a:rPr sz="25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7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lang="ro-RO" sz="2500" spc="-5" dirty="0" err="1">
                <a:solidFill>
                  <a:srgbClr val="464646"/>
                </a:solidFill>
                <a:latin typeface="Lucida Sans Unicode"/>
                <a:cs typeface="Lucida Sans Unicode"/>
              </a:rPr>
              <a:t>S.l</a:t>
            </a:r>
            <a:r>
              <a:rPr sz="25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.</a:t>
            </a:r>
            <a:r>
              <a:rPr sz="2500" spc="-1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Iulia-Cristina</a:t>
            </a:r>
            <a:r>
              <a:rPr sz="2500" spc="10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rgbClr val="464646"/>
                </a:solidFill>
                <a:latin typeface="Lucida Sans Unicode"/>
                <a:cs typeface="Lucida Sans Unicode"/>
              </a:rPr>
              <a:t>Stănică </a:t>
            </a:r>
            <a:r>
              <a:rPr sz="2500" spc="-775" dirty="0">
                <a:solidFill>
                  <a:srgbClr val="464646"/>
                </a:solidFill>
                <a:latin typeface="Lucida Sans Unicode"/>
                <a:cs typeface="Lucida Sans Unicode"/>
              </a:rPr>
              <a:t> </a:t>
            </a:r>
            <a:r>
              <a:rPr sz="2500" spc="-5" dirty="0">
                <a:solidFill>
                  <a:srgbClr val="464646"/>
                </a:solidFill>
                <a:latin typeface="Lucida Sans Unicode"/>
                <a:cs typeface="Lucida Sans Unicode"/>
                <a:hlinkClick r:id="rId5"/>
              </a:rPr>
              <a:t>iulia.stanica@gmail.com</a:t>
            </a:r>
            <a:endParaRPr sz="2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696" y="1501901"/>
            <a:ext cx="7524115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31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dirty="0">
                <a:latin typeface="Lucida Sans Unicode"/>
                <a:cs typeface="Lucida Sans Unicode"/>
              </a:rPr>
              <a:t>Première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page: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Titre,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équipe</a:t>
            </a:r>
          </a:p>
          <a:p>
            <a:pPr marL="241300" indent="-228600">
              <a:lnSpc>
                <a:spcPts val="222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dirty="0">
                <a:latin typeface="Lucida Sans Unicode"/>
                <a:cs typeface="Lucida Sans Unicode"/>
              </a:rPr>
              <a:t>Énoncé</a:t>
            </a:r>
            <a:r>
              <a:rPr sz="2000" spc="-6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du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problème</a:t>
            </a:r>
          </a:p>
          <a:p>
            <a:pPr marL="240665" marR="5080" indent="-228600">
              <a:lnSpc>
                <a:spcPct val="80000"/>
              </a:lnSpc>
              <a:spcBef>
                <a:spcPts val="390"/>
              </a:spcBef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Identification</a:t>
            </a:r>
            <a:r>
              <a:rPr sz="2000" spc="33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des</a:t>
            </a:r>
            <a:r>
              <a:rPr sz="2000" spc="33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acteurs,</a:t>
            </a:r>
            <a:r>
              <a:rPr sz="2000" spc="33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opérations</a:t>
            </a:r>
            <a:r>
              <a:rPr sz="2000" spc="33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(fonctionnalités)</a:t>
            </a:r>
            <a:r>
              <a:rPr sz="2000" spc="33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du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système,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dirty="0" err="1">
                <a:latin typeface="Lucida Sans Unicode"/>
                <a:cs typeface="Lucida Sans Unicode"/>
              </a:rPr>
              <a:t>règles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métier</a:t>
            </a:r>
            <a:r>
              <a:rPr lang="en-US" sz="2000" dirty="0">
                <a:latin typeface="Lucida Sans Unicode"/>
                <a:cs typeface="Lucida Sans Unicode"/>
              </a:rPr>
              <a:t> – au </a:t>
            </a:r>
            <a:r>
              <a:rPr lang="en-US" sz="2000" dirty="0" err="1">
                <a:latin typeface="Lucida Sans Unicode"/>
                <a:cs typeface="Lucida Sans Unicode"/>
              </a:rPr>
              <a:t>moins</a:t>
            </a:r>
            <a:r>
              <a:rPr lang="en-US" sz="2000" dirty="0">
                <a:latin typeface="Lucida Sans Unicode"/>
                <a:cs typeface="Lucida Sans Unicode"/>
              </a:rPr>
              <a:t> 10</a:t>
            </a:r>
            <a:r>
              <a:rPr sz="2000" spc="-4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(business</a:t>
            </a:r>
            <a:r>
              <a:rPr sz="2000" spc="-2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rules)</a:t>
            </a:r>
          </a:p>
          <a:p>
            <a:pPr marL="241300" indent="-228600">
              <a:lnSpc>
                <a:spcPts val="213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dirty="0">
                <a:latin typeface="Lucida Sans Unicode"/>
                <a:cs typeface="Lucida Sans Unicode"/>
              </a:rPr>
              <a:t>Matrice</a:t>
            </a:r>
            <a:r>
              <a:rPr sz="2000" spc="-6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RASIC</a:t>
            </a:r>
          </a:p>
          <a:p>
            <a:pPr marL="241300" indent="-228600">
              <a:lnSpc>
                <a:spcPts val="231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Diagrammes</a:t>
            </a:r>
            <a:r>
              <a:rPr sz="2000" spc="-5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2000" dirty="0">
                <a:solidFill>
                  <a:srgbClr val="909090"/>
                </a:solidFill>
                <a:latin typeface="Lucida Sans Unicode"/>
                <a:cs typeface="Lucida Sans Unicode"/>
              </a:rPr>
              <a:t>UML: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1440" y="3177032"/>
            <a:ext cx="504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  <a:tab pos="913130" algn="l"/>
                <a:tab pos="2577465" algn="l"/>
                <a:tab pos="4091304" algn="l"/>
              </a:tabLst>
            </a:pPr>
            <a:r>
              <a:rPr sz="1800" spc="-340" dirty="0">
                <a:solidFill>
                  <a:srgbClr val="DA1F28"/>
                </a:solidFill>
                <a:latin typeface="Microsoft Sans Serif"/>
                <a:cs typeface="Microsoft Sans Serif"/>
              </a:rPr>
              <a:t>🞄	</a:t>
            </a:r>
            <a:r>
              <a:rPr sz="1800" dirty="0">
                <a:solidFill>
                  <a:srgbClr val="909090"/>
                </a:solidFill>
                <a:latin typeface="Lucida Sans Unicode"/>
                <a:cs typeface="Lucida Sans Unicode"/>
              </a:rPr>
              <a:t>Cas	</a:t>
            </a:r>
            <a:r>
              <a:rPr sz="18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d’utilisation,	description	détaillée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0304" y="3177032"/>
            <a:ext cx="199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  <a:tab pos="1623695" algn="l"/>
              </a:tabLst>
            </a:pPr>
            <a:r>
              <a:rPr sz="18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</a:t>
            </a:r>
            <a:r>
              <a:rPr sz="1800" dirty="0">
                <a:solidFill>
                  <a:srgbClr val="909090"/>
                </a:solidFill>
                <a:latin typeface="Lucida Sans Unicode"/>
                <a:cs typeface="Lucida Sans Unicode"/>
              </a:rPr>
              <a:t>e	</a:t>
            </a:r>
            <a:r>
              <a:rPr sz="18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ch</a:t>
            </a:r>
            <a:r>
              <a:rPr sz="1800" spc="10" dirty="0">
                <a:solidFill>
                  <a:srgbClr val="909090"/>
                </a:solidFill>
                <a:latin typeface="Lucida Sans Unicode"/>
                <a:cs typeface="Lucida Sans Unicode"/>
              </a:rPr>
              <a:t>a</a:t>
            </a:r>
            <a:r>
              <a:rPr sz="18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q</a:t>
            </a:r>
            <a:r>
              <a:rPr sz="1800" spc="-10" dirty="0">
                <a:solidFill>
                  <a:srgbClr val="909090"/>
                </a:solidFill>
                <a:latin typeface="Lucida Sans Unicode"/>
                <a:cs typeface="Lucida Sans Unicode"/>
              </a:rPr>
              <a:t>u</a:t>
            </a:r>
            <a:r>
              <a:rPr sz="1800" dirty="0">
                <a:solidFill>
                  <a:srgbClr val="909090"/>
                </a:solidFill>
                <a:latin typeface="Lucida Sans Unicode"/>
                <a:cs typeface="Lucida Sans Unicode"/>
              </a:rPr>
              <a:t>e	cas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696" y="3396488"/>
            <a:ext cx="7027545" cy="254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>
              <a:lnSpc>
                <a:spcPts val="2140"/>
              </a:lnSpc>
              <a:spcBef>
                <a:spcPts val="100"/>
              </a:spcBef>
            </a:pPr>
            <a:r>
              <a:rPr sz="1800" spc="-10" dirty="0">
                <a:solidFill>
                  <a:srgbClr val="909090"/>
                </a:solidFill>
                <a:latin typeface="Lucida Sans Unicode"/>
                <a:cs typeface="Lucida Sans Unicode"/>
              </a:rPr>
              <a:t>d’utilisation</a:t>
            </a:r>
            <a:endParaRPr sz="1800" dirty="0">
              <a:latin typeface="Lucida Sans Unicode"/>
              <a:cs typeface="Lucida Sans Unicode"/>
            </a:endParaRPr>
          </a:p>
          <a:p>
            <a:pPr marL="250190">
              <a:lnSpc>
                <a:spcPts val="2125"/>
              </a:lnSpc>
              <a:tabLst>
                <a:tab pos="478790" algn="l"/>
              </a:tabLst>
            </a:pPr>
            <a:r>
              <a:rPr sz="1800" spc="-340" dirty="0">
                <a:solidFill>
                  <a:srgbClr val="DA1F28"/>
                </a:solidFill>
                <a:latin typeface="Microsoft Sans Serif"/>
                <a:cs typeface="Microsoft Sans Serif"/>
              </a:rPr>
              <a:t>🞄	</a:t>
            </a:r>
            <a:r>
              <a:rPr sz="18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Diagrammes</a:t>
            </a:r>
            <a:r>
              <a:rPr sz="180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d’activités</a:t>
            </a:r>
            <a:r>
              <a:rPr sz="1800" spc="2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909090"/>
                </a:solidFill>
                <a:latin typeface="Lucida Sans Unicode"/>
                <a:cs typeface="Lucida Sans Unicode"/>
              </a:rPr>
              <a:t>(au</a:t>
            </a:r>
            <a:r>
              <a:rPr sz="1800" spc="-1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moins</a:t>
            </a:r>
            <a:r>
              <a:rPr sz="1800" spc="-2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909090"/>
                </a:solidFill>
                <a:latin typeface="Lucida Sans Unicode"/>
                <a:cs typeface="Lucida Sans Unicode"/>
              </a:rPr>
              <a:t>3)</a:t>
            </a:r>
            <a:endParaRPr sz="1800" dirty="0">
              <a:latin typeface="Lucida Sans Unicode"/>
              <a:cs typeface="Lucida Sans Unicode"/>
            </a:endParaRPr>
          </a:p>
          <a:p>
            <a:pPr marL="250190">
              <a:lnSpc>
                <a:spcPts val="2130"/>
              </a:lnSpc>
              <a:tabLst>
                <a:tab pos="478790" algn="l"/>
              </a:tabLst>
            </a:pPr>
            <a:r>
              <a:rPr sz="1800" spc="-340" dirty="0">
                <a:solidFill>
                  <a:srgbClr val="DA1F28"/>
                </a:solidFill>
                <a:latin typeface="Microsoft Sans Serif"/>
                <a:cs typeface="Microsoft Sans Serif"/>
              </a:rPr>
              <a:t>🞄	</a:t>
            </a:r>
            <a:r>
              <a:rPr sz="18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Diagrammes</a:t>
            </a:r>
            <a:r>
              <a:rPr sz="1800" spc="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de</a:t>
            </a:r>
            <a:r>
              <a:rPr sz="180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séquence</a:t>
            </a:r>
            <a:r>
              <a:rPr sz="1800" spc="-2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909090"/>
                </a:solidFill>
                <a:latin typeface="Lucida Sans Unicode"/>
                <a:cs typeface="Lucida Sans Unicode"/>
              </a:rPr>
              <a:t>(au</a:t>
            </a:r>
            <a:r>
              <a:rPr sz="1800" spc="-1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909090"/>
                </a:solidFill>
                <a:latin typeface="Lucida Sans Unicode"/>
                <a:cs typeface="Lucida Sans Unicode"/>
              </a:rPr>
              <a:t>moins</a:t>
            </a:r>
            <a:r>
              <a:rPr sz="1800" spc="-3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909090"/>
                </a:solidFill>
                <a:latin typeface="Lucida Sans Unicode"/>
                <a:cs typeface="Lucida Sans Unicode"/>
              </a:rPr>
              <a:t>3)</a:t>
            </a:r>
            <a:endParaRPr sz="1800" dirty="0">
              <a:latin typeface="Lucida Sans Unicode"/>
              <a:cs typeface="Lucida Sans Unicode"/>
            </a:endParaRPr>
          </a:p>
          <a:p>
            <a:pPr marL="250190">
              <a:lnSpc>
                <a:spcPts val="2095"/>
              </a:lnSpc>
              <a:tabLst>
                <a:tab pos="478790" algn="l"/>
              </a:tabLst>
            </a:pPr>
            <a:r>
              <a:rPr sz="1800" spc="-340" dirty="0">
                <a:solidFill>
                  <a:srgbClr val="DA1F28"/>
                </a:solidFill>
                <a:latin typeface="Microsoft Sans Serif"/>
                <a:cs typeface="Microsoft Sans Serif"/>
              </a:rPr>
              <a:t>🞄	</a:t>
            </a:r>
            <a:r>
              <a:rPr sz="18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Diagramme</a:t>
            </a:r>
            <a:r>
              <a:rPr sz="180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8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de</a:t>
            </a:r>
            <a:r>
              <a:rPr sz="1800" spc="-10" dirty="0">
                <a:solidFill>
                  <a:srgbClr val="909090"/>
                </a:solidFill>
                <a:latin typeface="Lucida Sans Unicode"/>
                <a:cs typeface="Lucida Sans Unicode"/>
              </a:rPr>
              <a:t> paquets</a:t>
            </a:r>
            <a:endParaRPr sz="18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ts val="1989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700" dirty="0">
                <a:solidFill>
                  <a:srgbClr val="909090"/>
                </a:solidFill>
                <a:latin typeface="Lucida Sans Unicode"/>
                <a:cs typeface="Lucida Sans Unicode"/>
              </a:rPr>
              <a:t>Description</a:t>
            </a:r>
            <a:r>
              <a:rPr sz="1700" spc="-2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700" dirty="0">
                <a:solidFill>
                  <a:srgbClr val="909090"/>
                </a:solidFill>
                <a:latin typeface="Lucida Sans Unicode"/>
                <a:cs typeface="Lucida Sans Unicode"/>
              </a:rPr>
              <a:t>du</a:t>
            </a:r>
            <a:r>
              <a:rPr sz="1700" spc="-1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modèle</a:t>
            </a:r>
            <a:r>
              <a:rPr sz="1700" spc="-1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architecturale:</a:t>
            </a:r>
            <a:endParaRPr sz="1700" dirty="0">
              <a:latin typeface="Lucida Sans Unicode"/>
              <a:cs typeface="Lucida Sans Unicode"/>
            </a:endParaRPr>
          </a:p>
          <a:p>
            <a:pPr marL="250190">
              <a:lnSpc>
                <a:spcPct val="100000"/>
              </a:lnSpc>
              <a:spcBef>
                <a:spcPts val="55"/>
              </a:spcBef>
              <a:tabLst>
                <a:tab pos="478790" algn="l"/>
              </a:tabLst>
            </a:pPr>
            <a:r>
              <a:rPr sz="1500" spc="-285" dirty="0">
                <a:solidFill>
                  <a:srgbClr val="DA1F28"/>
                </a:solidFill>
                <a:latin typeface="Microsoft Sans Serif"/>
                <a:cs typeface="Microsoft Sans Serif"/>
              </a:rPr>
              <a:t>🞄	</a:t>
            </a:r>
            <a:r>
              <a:rPr sz="15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Identification</a:t>
            </a:r>
            <a:r>
              <a:rPr sz="1500" spc="-4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909090"/>
                </a:solidFill>
                <a:latin typeface="Lucida Sans Unicode"/>
                <a:cs typeface="Lucida Sans Unicode"/>
              </a:rPr>
              <a:t>des</a:t>
            </a:r>
            <a:r>
              <a:rPr sz="1500" spc="-1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909090"/>
                </a:solidFill>
                <a:latin typeface="Lucida Sans Unicode"/>
                <a:cs typeface="Lucida Sans Unicode"/>
              </a:rPr>
              <a:t>composantes</a:t>
            </a:r>
            <a:endParaRPr sz="1500" dirty="0">
              <a:latin typeface="Lucida Sans Unicode"/>
              <a:cs typeface="Lucida Sans Unicode"/>
            </a:endParaRPr>
          </a:p>
          <a:p>
            <a:pPr marL="250190">
              <a:lnSpc>
                <a:spcPct val="100000"/>
              </a:lnSpc>
              <a:spcBef>
                <a:spcPts val="50"/>
              </a:spcBef>
              <a:tabLst>
                <a:tab pos="478790" algn="l"/>
              </a:tabLst>
            </a:pPr>
            <a:r>
              <a:rPr sz="1500" spc="-285" dirty="0">
                <a:solidFill>
                  <a:srgbClr val="DA1F28"/>
                </a:solidFill>
                <a:latin typeface="Microsoft Sans Serif"/>
                <a:cs typeface="Microsoft Sans Serif"/>
              </a:rPr>
              <a:t>🞄	</a:t>
            </a:r>
            <a:r>
              <a:rPr sz="1500" dirty="0">
                <a:solidFill>
                  <a:srgbClr val="909090"/>
                </a:solidFill>
                <a:latin typeface="Lucida Sans Unicode"/>
                <a:cs typeface="Lucida Sans Unicode"/>
              </a:rPr>
              <a:t>Diagramme</a:t>
            </a:r>
            <a:r>
              <a:rPr sz="1500" spc="-1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909090"/>
                </a:solidFill>
                <a:latin typeface="Lucida Sans Unicode"/>
                <a:cs typeface="Lucida Sans Unicode"/>
              </a:rPr>
              <a:t>de</a:t>
            </a:r>
            <a:r>
              <a:rPr sz="15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 classes</a:t>
            </a:r>
            <a:r>
              <a:rPr sz="1500" spc="-1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909090"/>
                </a:solidFill>
                <a:latin typeface="Lucida Sans Unicode"/>
                <a:cs typeface="Lucida Sans Unicode"/>
              </a:rPr>
              <a:t>et</a:t>
            </a:r>
            <a:r>
              <a:rPr sz="1500" spc="-1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909090"/>
                </a:solidFill>
                <a:latin typeface="Lucida Sans Unicode"/>
                <a:cs typeface="Lucida Sans Unicode"/>
              </a:rPr>
              <a:t>–</a:t>
            </a:r>
            <a:r>
              <a:rPr sz="15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909090"/>
                </a:solidFill>
                <a:latin typeface="Lucida Sans Unicode"/>
                <a:cs typeface="Lucida Sans Unicode"/>
              </a:rPr>
              <a:t>si</a:t>
            </a:r>
            <a:r>
              <a:rPr sz="15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 nécessaire</a:t>
            </a:r>
            <a:r>
              <a:rPr sz="1500" spc="-2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909090"/>
                </a:solidFill>
                <a:latin typeface="Lucida Sans Unicode"/>
                <a:cs typeface="Lucida Sans Unicode"/>
              </a:rPr>
              <a:t>–</a:t>
            </a:r>
            <a:r>
              <a:rPr sz="1500" spc="-1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diagramme </a:t>
            </a:r>
            <a:r>
              <a:rPr sz="1500" dirty="0">
                <a:solidFill>
                  <a:srgbClr val="909090"/>
                </a:solidFill>
                <a:latin typeface="Lucida Sans Unicode"/>
                <a:cs typeface="Lucida Sans Unicode"/>
              </a:rPr>
              <a:t>de</a:t>
            </a:r>
            <a:r>
              <a:rPr sz="15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909090"/>
                </a:solidFill>
                <a:latin typeface="Lucida Sans Unicode"/>
                <a:cs typeface="Lucida Sans Unicode"/>
              </a:rPr>
              <a:t>composantes</a:t>
            </a:r>
            <a:endParaRPr sz="1500" dirty="0">
              <a:latin typeface="Lucida Sans Unicode"/>
              <a:cs typeface="Lucida Sans Unicode"/>
            </a:endParaRPr>
          </a:p>
          <a:p>
            <a:pPr marL="250190">
              <a:lnSpc>
                <a:spcPts val="1735"/>
              </a:lnSpc>
              <a:spcBef>
                <a:spcPts val="35"/>
              </a:spcBef>
              <a:tabLst>
                <a:tab pos="478790" algn="l"/>
              </a:tabLst>
            </a:pPr>
            <a:r>
              <a:rPr sz="1500" spc="-285" dirty="0">
                <a:solidFill>
                  <a:srgbClr val="DA1F28"/>
                </a:solidFill>
                <a:latin typeface="Microsoft Sans Serif"/>
                <a:cs typeface="Microsoft Sans Serif"/>
              </a:rPr>
              <a:t>🞄	</a:t>
            </a:r>
            <a:r>
              <a:rPr sz="1500" dirty="0">
                <a:solidFill>
                  <a:srgbClr val="909090"/>
                </a:solidFill>
                <a:latin typeface="Lucida Sans Unicode"/>
                <a:cs typeface="Lucida Sans Unicode"/>
              </a:rPr>
              <a:t>Design</a:t>
            </a:r>
            <a:r>
              <a:rPr sz="1500" spc="-2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patterns</a:t>
            </a:r>
            <a:r>
              <a:rPr sz="1500" spc="-1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909090"/>
                </a:solidFill>
                <a:latin typeface="Lucida Sans Unicode"/>
                <a:cs typeface="Lucida Sans Unicode"/>
              </a:rPr>
              <a:t>–</a:t>
            </a:r>
            <a:r>
              <a:rPr sz="1500" spc="-1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au</a:t>
            </a:r>
            <a:r>
              <a:rPr sz="1500" spc="-1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moins</a:t>
            </a:r>
            <a:r>
              <a:rPr sz="1500" spc="-2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2,</a:t>
            </a:r>
            <a:endParaRPr sz="15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ts val="1920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700" dirty="0">
                <a:solidFill>
                  <a:srgbClr val="909090"/>
                </a:solidFill>
                <a:latin typeface="Lucida Sans Unicode"/>
                <a:cs typeface="Lucida Sans Unicode"/>
              </a:rPr>
              <a:t>Diagramme</a:t>
            </a:r>
            <a:r>
              <a:rPr sz="1700" spc="-2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(schéma)</a:t>
            </a:r>
            <a:r>
              <a:rPr sz="1700" spc="-2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de</a:t>
            </a:r>
            <a:r>
              <a:rPr sz="170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la base</a:t>
            </a:r>
            <a:r>
              <a:rPr sz="1700" spc="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de</a:t>
            </a:r>
            <a:r>
              <a:rPr sz="170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données</a:t>
            </a:r>
            <a:endParaRPr sz="1700" dirty="0">
              <a:latin typeface="Lucida Sans Unicode"/>
              <a:cs typeface="Lucida Sans Unicode"/>
            </a:endParaRPr>
          </a:p>
          <a:p>
            <a:pPr marL="241300" indent="-228600">
              <a:lnSpc>
                <a:spcPts val="1985"/>
              </a:lnSpc>
              <a:buClr>
                <a:srgbClr val="2CA1BE"/>
              </a:buClr>
              <a:buFont typeface="Verdana"/>
              <a:buChar char="◦"/>
              <a:tabLst>
                <a:tab pos="240665" algn="l"/>
                <a:tab pos="241300" algn="l"/>
              </a:tabLst>
            </a:pPr>
            <a:r>
              <a:rPr sz="17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Description</a:t>
            </a:r>
            <a:r>
              <a:rPr sz="1700" spc="-15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des </a:t>
            </a:r>
            <a:r>
              <a:rPr sz="1700" dirty="0">
                <a:solidFill>
                  <a:srgbClr val="909090"/>
                </a:solidFill>
                <a:latin typeface="Lucida Sans Unicode"/>
                <a:cs typeface="Lucida Sans Unicode"/>
              </a:rPr>
              <a:t>tests</a:t>
            </a:r>
            <a:r>
              <a:rPr sz="1700" spc="-20" dirty="0">
                <a:solidFill>
                  <a:srgbClr val="909090"/>
                </a:solidFill>
                <a:latin typeface="Lucida Sans Unicode"/>
                <a:cs typeface="Lucida Sans Unicode"/>
              </a:rPr>
              <a:t> </a:t>
            </a:r>
            <a:r>
              <a:rPr sz="1700" spc="-5" dirty="0">
                <a:solidFill>
                  <a:srgbClr val="909090"/>
                </a:solidFill>
                <a:latin typeface="Lucida Sans Unicode"/>
                <a:cs typeface="Lucida Sans Unicode"/>
              </a:rPr>
              <a:t>unitaires</a:t>
            </a:r>
            <a:endParaRPr sz="1700" dirty="0">
              <a:latin typeface="Lucida Sans Unicode"/>
              <a:cs typeface="Lucida Sans Unicod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285BB-E159-FD41-96D5-2522D77A4F42}"/>
              </a:ext>
            </a:extLst>
          </p:cNvPr>
          <p:cNvSpPr txBox="1"/>
          <p:nvPr/>
        </p:nvSpPr>
        <p:spPr>
          <a:xfrm>
            <a:off x="961440" y="84325"/>
            <a:ext cx="772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sz="3600" dirty="0"/>
              <a:t>Etape 1 – Presentation projet (semaines 6 – 7, par sous-groupes)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2979" y="3357371"/>
            <a:ext cx="3534155" cy="28544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822" y="1608582"/>
            <a:ext cx="7584440" cy="4490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895" marR="5080" indent="-22860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302895" algn="l"/>
                <a:tab pos="303530" algn="l"/>
                <a:tab pos="1005205" algn="l"/>
                <a:tab pos="2412365" algn="l"/>
                <a:tab pos="3566160" algn="l"/>
                <a:tab pos="5303520" algn="l"/>
                <a:tab pos="6574790" algn="l"/>
                <a:tab pos="735965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Def</a:t>
            </a:r>
            <a:r>
              <a:rPr sz="2000" dirty="0">
                <a:latin typeface="Lucida Sans Unicode"/>
                <a:cs typeface="Lucida Sans Unicode"/>
              </a:rPr>
              <a:t>:	</a:t>
            </a:r>
            <a:r>
              <a:rPr sz="2000" spc="5" dirty="0">
                <a:latin typeface="Lucida Sans Unicode"/>
                <a:cs typeface="Lucida Sans Unicode"/>
              </a:rPr>
              <a:t>P</a:t>
            </a:r>
            <a:r>
              <a:rPr sz="2000" spc="-5" dirty="0">
                <a:latin typeface="Lucida Sans Unicode"/>
                <a:cs typeface="Lucida Sans Unicode"/>
              </a:rPr>
              <a:t>ers</a:t>
            </a:r>
            <a:r>
              <a:rPr sz="2000" spc="-15" dirty="0">
                <a:latin typeface="Lucida Sans Unicode"/>
                <a:cs typeface="Lucida Sans Unicode"/>
              </a:rPr>
              <a:t>o</a:t>
            </a:r>
            <a:r>
              <a:rPr sz="2000" spc="-10" dirty="0">
                <a:latin typeface="Lucida Sans Unicode"/>
                <a:cs typeface="Lucida Sans Unicode"/>
              </a:rPr>
              <a:t>n</a:t>
            </a:r>
            <a:r>
              <a:rPr sz="2000" dirty="0">
                <a:latin typeface="Lucida Sans Unicode"/>
                <a:cs typeface="Lucida Sans Unicode"/>
              </a:rPr>
              <a:t>ne,	g</a:t>
            </a:r>
            <a:r>
              <a:rPr sz="2000" spc="-10" dirty="0">
                <a:latin typeface="Lucida Sans Unicode"/>
                <a:cs typeface="Lucida Sans Unicode"/>
              </a:rPr>
              <a:t>ro</a:t>
            </a:r>
            <a:r>
              <a:rPr sz="2000" dirty="0">
                <a:latin typeface="Lucida Sans Unicode"/>
                <a:cs typeface="Lucida Sans Unicode"/>
              </a:rPr>
              <a:t>upe,	</a:t>
            </a:r>
            <a:r>
              <a:rPr sz="2000" spc="-5" dirty="0">
                <a:latin typeface="Lucida Sans Unicode"/>
                <a:cs typeface="Lucida Sans Unicode"/>
              </a:rPr>
              <a:t>organis</a:t>
            </a:r>
            <a:r>
              <a:rPr sz="2000" spc="-10" dirty="0">
                <a:latin typeface="Lucida Sans Unicode"/>
                <a:cs typeface="Lucida Sans Unicode"/>
              </a:rPr>
              <a:t>a</a:t>
            </a:r>
            <a:r>
              <a:rPr sz="2000" dirty="0">
                <a:latin typeface="Lucida Sans Unicode"/>
                <a:cs typeface="Lucida Sans Unicode"/>
              </a:rPr>
              <a:t>t</a:t>
            </a:r>
            <a:r>
              <a:rPr sz="2000" spc="-25" dirty="0">
                <a:latin typeface="Lucida Sans Unicode"/>
                <a:cs typeface="Lucida Sans Unicode"/>
              </a:rPr>
              <a:t>i</a:t>
            </a:r>
            <a:r>
              <a:rPr sz="2000" spc="-10" dirty="0">
                <a:latin typeface="Lucida Sans Unicode"/>
                <a:cs typeface="Lucida Sans Unicode"/>
              </a:rPr>
              <a:t>o</a:t>
            </a:r>
            <a:r>
              <a:rPr sz="2000" dirty="0">
                <a:latin typeface="Lucida Sans Unicode"/>
                <a:cs typeface="Lucida Sans Unicode"/>
              </a:rPr>
              <a:t>n	</a:t>
            </a:r>
            <a:r>
              <a:rPr sz="2000" spc="-20" dirty="0">
                <a:latin typeface="Lucida Sans Unicode"/>
                <a:cs typeface="Lucida Sans Unicode"/>
              </a:rPr>
              <a:t>i</a:t>
            </a:r>
            <a:r>
              <a:rPr sz="2000" dirty="0">
                <a:latin typeface="Lucida Sans Unicode"/>
                <a:cs typeface="Lucida Sans Unicode"/>
              </a:rPr>
              <a:t>mpl</a:t>
            </a:r>
            <a:r>
              <a:rPr sz="2000" spc="-10" dirty="0">
                <a:latin typeface="Lucida Sans Unicode"/>
                <a:cs typeface="Lucida Sans Unicode"/>
              </a:rPr>
              <a:t>i</a:t>
            </a:r>
            <a:r>
              <a:rPr sz="2000" spc="-5" dirty="0">
                <a:latin typeface="Lucida Sans Unicode"/>
                <a:cs typeface="Lucida Sans Unicode"/>
              </a:rPr>
              <a:t>q</a:t>
            </a:r>
            <a:r>
              <a:rPr sz="2000" spc="-10" dirty="0">
                <a:latin typeface="Lucida Sans Unicode"/>
                <a:cs typeface="Lucida Sans Unicode"/>
              </a:rPr>
              <a:t>u</a:t>
            </a:r>
            <a:r>
              <a:rPr sz="2000" dirty="0">
                <a:latin typeface="Lucida Sans Unicode"/>
                <a:cs typeface="Lucida Sans Unicode"/>
              </a:rPr>
              <a:t>é	</a:t>
            </a:r>
            <a:r>
              <a:rPr sz="2000" spc="-5" dirty="0">
                <a:latin typeface="Lucida Sans Unicode"/>
                <a:cs typeface="Lucida Sans Unicode"/>
              </a:rPr>
              <a:t>dan</a:t>
            </a:r>
            <a:r>
              <a:rPr sz="2000" dirty="0">
                <a:latin typeface="Lucida Sans Unicode"/>
                <a:cs typeface="Lucida Sans Unicode"/>
              </a:rPr>
              <a:t>s	</a:t>
            </a:r>
            <a:r>
              <a:rPr sz="2000" spc="-20" dirty="0">
                <a:latin typeface="Lucida Sans Unicode"/>
                <a:cs typeface="Lucida Sans Unicode"/>
              </a:rPr>
              <a:t>le  </a:t>
            </a:r>
            <a:r>
              <a:rPr sz="2000" dirty="0">
                <a:latin typeface="Lucida Sans Unicode"/>
                <a:cs typeface="Lucida Sans Unicode"/>
              </a:rPr>
              <a:t>projet</a:t>
            </a:r>
            <a:endParaRPr sz="2000">
              <a:latin typeface="Lucida Sans Unicode"/>
              <a:cs typeface="Lucida Sans Unicode"/>
            </a:endParaRPr>
          </a:p>
          <a:p>
            <a:pPr marL="302895" indent="-229235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302895" algn="l"/>
                <a:tab pos="303530" algn="l"/>
              </a:tabLst>
            </a:pPr>
            <a:r>
              <a:rPr sz="2000" dirty="0">
                <a:latin typeface="Lucida Sans Unicode"/>
                <a:cs typeface="Lucida Sans Unicode"/>
              </a:rPr>
              <a:t>Exemples:</a:t>
            </a:r>
            <a:r>
              <a:rPr sz="2000" spc="-5" dirty="0">
                <a:latin typeface="Lucida Sans Unicode"/>
                <a:cs typeface="Lucida Sans Unicode"/>
              </a:rPr>
              <a:t> utilisateur,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client, </a:t>
            </a:r>
            <a:r>
              <a:rPr sz="2000" dirty="0">
                <a:latin typeface="Lucida Sans Unicode"/>
                <a:cs typeface="Lucida Sans Unicode"/>
              </a:rPr>
              <a:t>sponsor,</a:t>
            </a:r>
            <a:r>
              <a:rPr sz="2000" spc="-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gouvernement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etc.</a:t>
            </a:r>
            <a:endParaRPr sz="2000">
              <a:latin typeface="Lucida Sans Unicode"/>
              <a:cs typeface="Lucida Sans Unicode"/>
            </a:endParaRPr>
          </a:p>
          <a:p>
            <a:pPr marL="74295" marR="4002404">
              <a:lnSpc>
                <a:spcPct val="112500"/>
              </a:lnSpc>
              <a:spcBef>
                <a:spcPts val="2700"/>
              </a:spcBef>
              <a:buClr>
                <a:srgbClr val="2CA1BE"/>
              </a:buClr>
              <a:buFont typeface="Verdana"/>
              <a:buChar char="◦"/>
              <a:tabLst>
                <a:tab pos="302895" algn="l"/>
                <a:tab pos="303530" algn="l"/>
              </a:tabLst>
            </a:pPr>
            <a:r>
              <a:rPr sz="2000" dirty="0">
                <a:latin typeface="Lucida Sans Unicode"/>
                <a:cs typeface="Lucida Sans Unicode"/>
              </a:rPr>
              <a:t>Hint:</a:t>
            </a:r>
            <a:r>
              <a:rPr sz="2000" spc="-3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-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Questions</a:t>
            </a:r>
            <a:r>
              <a:rPr sz="2000" spc="-4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qui</a:t>
            </a:r>
            <a:r>
              <a:rPr sz="2000" spc="-3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vous </a:t>
            </a:r>
            <a:r>
              <a:rPr sz="2000" spc="-62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aident</a:t>
            </a:r>
            <a:r>
              <a:rPr sz="2000" spc="-35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a</a:t>
            </a:r>
            <a:r>
              <a:rPr sz="2000" spc="-5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les</a:t>
            </a:r>
            <a:r>
              <a:rPr sz="2000" spc="-2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identifier:</a:t>
            </a:r>
            <a:endParaRPr sz="2000">
              <a:latin typeface="Lucida Sans Unicode"/>
              <a:cs typeface="Lucida Sans Unicode"/>
            </a:endParaRPr>
          </a:p>
          <a:p>
            <a:pPr marL="12700" marR="3566795" algn="just">
              <a:lnSpc>
                <a:spcPct val="100000"/>
              </a:lnSpc>
              <a:spcBef>
                <a:spcPts val="1070"/>
              </a:spcBef>
              <a:buChar char="•"/>
              <a:tabLst>
                <a:tab pos="235585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Quels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groupes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d'utilisateurs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utiliseront</a:t>
            </a:r>
            <a:r>
              <a:rPr sz="1400" dirty="0">
                <a:latin typeface="Lucida Sans Unicode"/>
                <a:cs typeface="Lucida Sans Unicode"/>
              </a:rPr>
              <a:t> le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nouveau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système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directement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dans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leur </a:t>
            </a:r>
            <a:r>
              <a:rPr sz="1400" dirty="0">
                <a:latin typeface="Lucida Sans Unicode"/>
                <a:cs typeface="Lucida Sans Unicode"/>
              </a:rPr>
              <a:t> travail?</a:t>
            </a:r>
            <a:endParaRPr sz="1400">
              <a:latin typeface="Lucida Sans Unicode"/>
              <a:cs typeface="Lucida Sans Unicode"/>
            </a:endParaRPr>
          </a:p>
          <a:p>
            <a:pPr marL="12700" marR="3569335" algn="just">
              <a:lnSpc>
                <a:spcPct val="100000"/>
              </a:lnSpc>
              <a:buChar char="•"/>
              <a:tabLst>
                <a:tab pos="21844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Quels groupes d'utilisateurs utiliseront les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principales</a:t>
            </a:r>
            <a:r>
              <a:rPr sz="1400" spc="-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fonctionnalités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du</a:t>
            </a:r>
            <a:r>
              <a:rPr sz="1400" spc="-2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système?</a:t>
            </a:r>
            <a:endParaRPr sz="1400">
              <a:latin typeface="Lucida Sans Unicode"/>
              <a:cs typeface="Lucida Sans Unicode"/>
            </a:endParaRPr>
          </a:p>
          <a:p>
            <a:pPr marL="12700" marR="3568065" algn="just">
              <a:lnSpc>
                <a:spcPct val="100000"/>
              </a:lnSpc>
              <a:buChar char="•"/>
              <a:tabLst>
                <a:tab pos="25654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Quels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groupes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d'utilisateurs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effectueront 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des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opérations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secondaires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telles</a:t>
            </a:r>
            <a:r>
              <a:rPr sz="1400" spc="-5" dirty="0">
                <a:latin typeface="Lucida Sans Unicode"/>
                <a:cs typeface="Lucida Sans Unicode"/>
              </a:rPr>
              <a:t> que</a:t>
            </a:r>
            <a:r>
              <a:rPr sz="1400" dirty="0">
                <a:latin typeface="Lucida Sans Unicode"/>
                <a:cs typeface="Lucida Sans Unicode"/>
              </a:rPr>
              <a:t> la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maintenance</a:t>
            </a:r>
            <a:r>
              <a:rPr sz="1400" spc="-5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ou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l'administration?</a:t>
            </a:r>
            <a:endParaRPr sz="1400">
              <a:latin typeface="Lucida Sans Unicode"/>
              <a:cs typeface="Lucida Sans Unicode"/>
            </a:endParaRPr>
          </a:p>
          <a:p>
            <a:pPr marL="12700" marR="3567429" algn="just">
              <a:lnSpc>
                <a:spcPct val="100000"/>
              </a:lnSpc>
              <a:buChar char="•"/>
              <a:tabLst>
                <a:tab pos="287020" algn="l"/>
              </a:tabLst>
            </a:pPr>
            <a:r>
              <a:rPr sz="1400" spc="-5" dirty="0">
                <a:latin typeface="Lucida Sans Unicode"/>
                <a:cs typeface="Lucida Sans Unicode"/>
              </a:rPr>
              <a:t>Quels</a:t>
            </a:r>
            <a:r>
              <a:rPr sz="1400" dirty="0">
                <a:latin typeface="Lucida Sans Unicode"/>
                <a:cs typeface="Lucida Sans Unicode"/>
              </a:rPr>
              <a:t> sont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les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systèmes</a:t>
            </a:r>
            <a:r>
              <a:rPr sz="140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matériels</a:t>
            </a:r>
            <a:r>
              <a:rPr sz="1400" dirty="0">
                <a:latin typeface="Lucida Sans Unicode"/>
                <a:cs typeface="Lucida Sans Unicode"/>
              </a:rPr>
              <a:t> ou </a:t>
            </a:r>
            <a:r>
              <a:rPr sz="1400" spc="5" dirty="0">
                <a:latin typeface="Lucida Sans Unicode"/>
                <a:cs typeface="Lucida Sans Unicode"/>
              </a:rPr>
              <a:t> </a:t>
            </a:r>
            <a:r>
              <a:rPr sz="1400" spc="-10" dirty="0">
                <a:latin typeface="Lucida Sans Unicode"/>
                <a:cs typeface="Lucida Sans Unicode"/>
              </a:rPr>
              <a:t>logiciels</a:t>
            </a:r>
            <a:r>
              <a:rPr sz="1400" spc="-5" dirty="0">
                <a:latin typeface="Lucida Sans Unicode"/>
                <a:cs typeface="Lucida Sans Unicode"/>
              </a:rPr>
              <a:t> externes </a:t>
            </a:r>
            <a:r>
              <a:rPr sz="1400" dirty="0">
                <a:latin typeface="Lucida Sans Unicode"/>
                <a:cs typeface="Lucida Sans Unicode"/>
              </a:rPr>
              <a:t>qui</a:t>
            </a:r>
            <a:r>
              <a:rPr sz="1400" spc="440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communiqueront</a:t>
            </a:r>
            <a:r>
              <a:rPr sz="1400" spc="434" dirty="0">
                <a:latin typeface="Lucida Sans Unicode"/>
                <a:cs typeface="Lucida Sans Unicode"/>
              </a:rPr>
              <a:t> </a:t>
            </a:r>
            <a:r>
              <a:rPr sz="1400" spc="-5" dirty="0">
                <a:latin typeface="Lucida Sans Unicode"/>
                <a:cs typeface="Lucida Sans Unicode"/>
              </a:rPr>
              <a:t>avec </a:t>
            </a:r>
            <a:r>
              <a:rPr sz="1400" spc="-430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le</a:t>
            </a:r>
            <a:r>
              <a:rPr sz="1400" spc="-35" dirty="0">
                <a:latin typeface="Lucida Sans Unicode"/>
                <a:cs typeface="Lucida Sans Unicode"/>
              </a:rPr>
              <a:t> </a:t>
            </a:r>
            <a:r>
              <a:rPr sz="1400" dirty="0">
                <a:latin typeface="Lucida Sans Unicode"/>
                <a:cs typeface="Lucida Sans Unicode"/>
              </a:rPr>
              <a:t>système?</a:t>
            </a:r>
            <a:endParaRPr sz="14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8733" y="566902"/>
            <a:ext cx="4959101" cy="5410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495" y="2224277"/>
            <a:ext cx="7526655" cy="30681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800" dirty="0">
                <a:latin typeface="Lucida Sans Unicode"/>
                <a:cs typeface="Lucida Sans Unicode"/>
              </a:rPr>
              <a:t>Def:</a:t>
            </a:r>
            <a:r>
              <a:rPr sz="2800" spc="30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Ce</a:t>
            </a:r>
            <a:r>
              <a:rPr sz="2800" spc="315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que</a:t>
            </a:r>
            <a:r>
              <a:rPr sz="2800" spc="31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le</a:t>
            </a:r>
            <a:r>
              <a:rPr sz="2800" spc="315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système</a:t>
            </a:r>
            <a:r>
              <a:rPr sz="2800" spc="31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doit</a:t>
            </a:r>
            <a:r>
              <a:rPr sz="2800" spc="325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faire</a:t>
            </a:r>
            <a:r>
              <a:rPr sz="2800" spc="315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(en</a:t>
            </a:r>
            <a:r>
              <a:rPr sz="2800" spc="31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détail)</a:t>
            </a:r>
            <a:r>
              <a:rPr sz="2800" spc="31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+</a:t>
            </a:r>
            <a:r>
              <a:rPr sz="2800" spc="320" dirty="0">
                <a:latin typeface="Lucida Sans Unicode"/>
                <a:cs typeface="Lucida Sans Unicode"/>
              </a:rPr>
              <a:t> </a:t>
            </a:r>
            <a:r>
              <a:rPr sz="2800" spc="-5" dirty="0" err="1">
                <a:latin typeface="Lucida Sans Unicode"/>
                <a:cs typeface="Lucida Sans Unicode"/>
              </a:rPr>
              <a:t>ce</a:t>
            </a:r>
            <a:r>
              <a:rPr lang="en-US" sz="2800" spc="-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que</a:t>
            </a:r>
            <a:r>
              <a:rPr sz="2800" spc="-1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chaque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acteur</a:t>
            </a:r>
            <a:r>
              <a:rPr sz="2800" spc="-15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peut </a:t>
            </a:r>
            <a:r>
              <a:rPr sz="2800" dirty="0">
                <a:latin typeface="Lucida Sans Unicode"/>
                <a:cs typeface="Lucida Sans Unicode"/>
              </a:rPr>
              <a:t>faire</a:t>
            </a:r>
            <a:r>
              <a:rPr sz="2800" spc="-15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dans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le</a:t>
            </a:r>
            <a:r>
              <a:rPr sz="2800" spc="-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système</a:t>
            </a:r>
          </a:p>
          <a:p>
            <a:pPr marL="241300" marR="5080" indent="-229235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935" algn="l"/>
              </a:tabLst>
            </a:pPr>
            <a:r>
              <a:rPr sz="2800" dirty="0">
                <a:latin typeface="Lucida Sans Unicode"/>
                <a:cs typeface="Lucida Sans Unicode"/>
              </a:rPr>
              <a:t>Exemples</a:t>
            </a:r>
            <a:r>
              <a:rPr sz="2800" spc="5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(application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classique):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créer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compte, 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visualiser </a:t>
            </a:r>
            <a:r>
              <a:rPr sz="2800" dirty="0">
                <a:latin typeface="Lucida Sans Unicode"/>
                <a:cs typeface="Lucida Sans Unicode"/>
              </a:rPr>
              <a:t>informations </a:t>
            </a:r>
            <a:r>
              <a:rPr sz="2800" spc="-5" dirty="0">
                <a:latin typeface="Lucida Sans Unicode"/>
                <a:cs typeface="Lucida Sans Unicode"/>
              </a:rPr>
              <a:t>personnelles, changer </a:t>
            </a:r>
            <a:r>
              <a:rPr sz="2800" dirty="0">
                <a:latin typeface="Lucida Sans Unicode"/>
                <a:cs typeface="Lucida Sans Unicode"/>
              </a:rPr>
              <a:t>mot </a:t>
            </a:r>
            <a:r>
              <a:rPr sz="2800" spc="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de</a:t>
            </a:r>
            <a:r>
              <a:rPr sz="2800" spc="-5" dirty="0">
                <a:latin typeface="Lucida Sans Unicode"/>
                <a:cs typeface="Lucida Sans Unicode"/>
              </a:rPr>
              <a:t> passe,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télécharger</a:t>
            </a:r>
            <a:r>
              <a:rPr sz="2800" spc="-2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photo</a:t>
            </a:r>
            <a:r>
              <a:rPr sz="2800" spc="-1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etc.</a:t>
            </a:r>
            <a:endParaRPr sz="28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502906"/>
            <a:ext cx="7063739" cy="10531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696" y="2007819"/>
            <a:ext cx="7526655" cy="30681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marR="5715" indent="-22860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800" dirty="0">
                <a:latin typeface="Lucida Sans Unicode"/>
                <a:cs typeface="Lucida Sans Unicode"/>
              </a:rPr>
              <a:t>Def: Des </a:t>
            </a:r>
            <a:r>
              <a:rPr sz="2800" spc="-5" dirty="0">
                <a:latin typeface="Lucida Sans Unicode"/>
                <a:cs typeface="Lucida Sans Unicode"/>
              </a:rPr>
              <a:t>contraintes imposées </a:t>
            </a:r>
            <a:r>
              <a:rPr sz="2800" dirty="0">
                <a:latin typeface="Lucida Sans Unicode"/>
                <a:cs typeface="Lucida Sans Unicode"/>
              </a:rPr>
              <a:t>au </a:t>
            </a:r>
            <a:r>
              <a:rPr sz="2800" spc="-5" dirty="0">
                <a:latin typeface="Lucida Sans Unicode"/>
                <a:cs typeface="Lucida Sans Unicode"/>
              </a:rPr>
              <a:t>développement 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d’un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business</a:t>
            </a:r>
            <a:r>
              <a:rPr sz="2800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=&gt;</a:t>
            </a:r>
            <a:r>
              <a:rPr sz="2800" dirty="0">
                <a:latin typeface="Lucida Sans Unicode"/>
                <a:cs typeface="Lucida Sans Unicode"/>
              </a:rPr>
              <a:t> le</a:t>
            </a:r>
            <a:r>
              <a:rPr sz="2800" spc="5" dirty="0">
                <a:latin typeface="Lucida Sans Unicode"/>
                <a:cs typeface="Lucida Sans Unicode"/>
              </a:rPr>
              <a:t> </a:t>
            </a:r>
            <a:r>
              <a:rPr sz="2800" spc="-10" dirty="0">
                <a:latin typeface="Lucida Sans Unicode"/>
                <a:cs typeface="Lucida Sans Unicode"/>
              </a:rPr>
              <a:t>contrôle</a:t>
            </a:r>
            <a:r>
              <a:rPr sz="2800" spc="-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et</a:t>
            </a:r>
            <a:r>
              <a:rPr sz="2800" spc="5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l’influence</a:t>
            </a:r>
            <a:r>
              <a:rPr sz="2800" dirty="0">
                <a:latin typeface="Lucida Sans Unicode"/>
                <a:cs typeface="Lucida Sans Unicode"/>
              </a:rPr>
              <a:t> du </a:t>
            </a:r>
            <a:r>
              <a:rPr sz="2800" spc="5" dirty="0">
                <a:latin typeface="Lucida Sans Unicode"/>
                <a:cs typeface="Lucida Sans Unicode"/>
              </a:rPr>
              <a:t> </a:t>
            </a:r>
            <a:r>
              <a:rPr sz="2800" spc="-5" dirty="0">
                <a:latin typeface="Lucida Sans Unicode"/>
                <a:cs typeface="Lucida Sans Unicode"/>
              </a:rPr>
              <a:t>comportement</a:t>
            </a:r>
            <a:r>
              <a:rPr sz="2800" spc="-1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de votre</a:t>
            </a:r>
            <a:r>
              <a:rPr sz="2800" spc="-2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système</a:t>
            </a:r>
          </a:p>
          <a:p>
            <a:pPr marL="240665" marR="5080" indent="-228600" algn="just">
              <a:lnSpc>
                <a:spcPct val="100000"/>
              </a:lnSpc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800" dirty="0">
                <a:latin typeface="Lucida Sans Unicode"/>
                <a:cs typeface="Lucida Sans Unicode"/>
              </a:rPr>
              <a:t>Exemple: « </a:t>
            </a:r>
            <a:r>
              <a:rPr sz="2800" spc="-5" dirty="0">
                <a:latin typeface="Lucida Sans Unicode"/>
                <a:cs typeface="Lucida Sans Unicode"/>
              </a:rPr>
              <a:t>Le paiement </a:t>
            </a:r>
            <a:r>
              <a:rPr sz="2800" dirty="0">
                <a:latin typeface="Lucida Sans Unicode"/>
                <a:cs typeface="Lucida Sans Unicode"/>
              </a:rPr>
              <a:t>dans le système </a:t>
            </a:r>
            <a:r>
              <a:rPr sz="2800" spc="-5" dirty="0">
                <a:latin typeface="Lucida Sans Unicode"/>
                <a:cs typeface="Lucida Sans Unicode"/>
              </a:rPr>
              <a:t>peut </a:t>
            </a:r>
            <a:r>
              <a:rPr sz="2800" dirty="0">
                <a:latin typeface="Lucida Sans Unicode"/>
                <a:cs typeface="Lucida Sans Unicode"/>
              </a:rPr>
              <a:t>se </a:t>
            </a:r>
            <a:r>
              <a:rPr sz="2800" spc="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faire</a:t>
            </a:r>
            <a:r>
              <a:rPr sz="2800" spc="-25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seulement</a:t>
            </a:r>
            <a:r>
              <a:rPr sz="2800" spc="-45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par</a:t>
            </a:r>
            <a:r>
              <a:rPr sz="2800" spc="-2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carte</a:t>
            </a:r>
            <a:r>
              <a:rPr sz="2800" spc="-2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crédit</a:t>
            </a:r>
            <a:r>
              <a:rPr sz="2800" spc="-50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ou</a:t>
            </a:r>
            <a:r>
              <a:rPr sz="2800" spc="-10" dirty="0">
                <a:latin typeface="Lucida Sans Unicode"/>
                <a:cs typeface="Lucida Sans Unicode"/>
              </a:rPr>
              <a:t> </a:t>
            </a:r>
            <a:r>
              <a:rPr sz="2800" spc="5" dirty="0">
                <a:latin typeface="Lucida Sans Unicode"/>
                <a:cs typeface="Lucida Sans Unicode"/>
              </a:rPr>
              <a:t>par</a:t>
            </a:r>
            <a:r>
              <a:rPr sz="2800" spc="-2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cheque</a:t>
            </a:r>
            <a:r>
              <a:rPr sz="2800" spc="-25" dirty="0">
                <a:latin typeface="Lucida Sans Unicode"/>
                <a:cs typeface="Lucida Sans Unicode"/>
              </a:rPr>
              <a:t> </a:t>
            </a:r>
            <a:r>
              <a:rPr sz="2800" dirty="0">
                <a:latin typeface="Lucida Sans Unicode"/>
                <a:cs typeface="Lucida Sans Unicode"/>
              </a:rPr>
              <a:t>».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430" y="594359"/>
            <a:ext cx="7583427" cy="493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868" y="1123612"/>
            <a:ext cx="3759200" cy="54931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marR="5080" indent="-228600" algn="just">
              <a:lnSpc>
                <a:spcPts val="2020"/>
              </a:lnSpc>
              <a:spcBef>
                <a:spcPts val="580"/>
              </a:spcBef>
              <a:buClr>
                <a:srgbClr val="2CA1BE"/>
              </a:buClr>
              <a:buFont typeface="Verdana"/>
              <a:buChar char="◦"/>
              <a:tabLst>
                <a:tab pos="241300" algn="l"/>
                <a:tab pos="2856230" algn="l"/>
                <a:tab pos="3290570" algn="l"/>
              </a:tabLst>
            </a:pPr>
            <a:r>
              <a:rPr sz="2100" dirty="0">
                <a:latin typeface="Lucida Sans Unicode"/>
                <a:cs typeface="Lucida Sans Unicode"/>
              </a:rPr>
              <a:t>Def: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Une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matrice</a:t>
            </a:r>
            <a:r>
              <a:rPr sz="2100" spc="5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utilisée </a:t>
            </a:r>
            <a:r>
              <a:rPr sz="2100" spc="-65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pour définir </a:t>
            </a:r>
            <a:r>
              <a:rPr sz="2100" dirty="0">
                <a:latin typeface="Lucida Sans Unicode"/>
                <a:cs typeface="Lucida Sans Unicode"/>
              </a:rPr>
              <a:t>les </a:t>
            </a:r>
            <a:r>
              <a:rPr sz="2100" spc="-5" dirty="0">
                <a:latin typeface="Lucida Sans Unicode"/>
                <a:cs typeface="Lucida Sans Unicode"/>
              </a:rPr>
              <a:t>rôles </a:t>
            </a:r>
            <a:r>
              <a:rPr sz="2100" dirty="0">
                <a:latin typeface="Lucida Sans Unicode"/>
                <a:cs typeface="Lucida Sans Unicode"/>
              </a:rPr>
              <a:t>et les </a:t>
            </a:r>
            <a:r>
              <a:rPr sz="2100" spc="-65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re</a:t>
            </a:r>
            <a:r>
              <a:rPr sz="2100" spc="5" dirty="0">
                <a:latin typeface="Lucida Sans Unicode"/>
                <a:cs typeface="Lucida Sans Unicode"/>
              </a:rPr>
              <a:t>s</a:t>
            </a:r>
            <a:r>
              <a:rPr sz="2100" spc="-5" dirty="0">
                <a:latin typeface="Lucida Sans Unicode"/>
                <a:cs typeface="Lucida Sans Unicode"/>
              </a:rPr>
              <a:t>p</a:t>
            </a:r>
            <a:r>
              <a:rPr sz="2100" spc="-10" dirty="0">
                <a:latin typeface="Lucida Sans Unicode"/>
                <a:cs typeface="Lucida Sans Unicode"/>
              </a:rPr>
              <a:t>o</a:t>
            </a:r>
            <a:r>
              <a:rPr sz="2100" dirty="0">
                <a:latin typeface="Lucida Sans Unicode"/>
                <a:cs typeface="Lucida Sans Unicode"/>
              </a:rPr>
              <a:t>nsab</a:t>
            </a:r>
            <a:r>
              <a:rPr sz="2100" spc="5" dirty="0">
                <a:latin typeface="Lucida Sans Unicode"/>
                <a:cs typeface="Lucida Sans Unicode"/>
              </a:rPr>
              <a:t>i</a:t>
            </a:r>
            <a:r>
              <a:rPr sz="2100" spc="10" dirty="0">
                <a:latin typeface="Lucida Sans Unicode"/>
                <a:cs typeface="Lucida Sans Unicode"/>
              </a:rPr>
              <a:t>l</a:t>
            </a:r>
            <a:r>
              <a:rPr sz="2100" spc="-5" dirty="0">
                <a:latin typeface="Lucida Sans Unicode"/>
                <a:cs typeface="Lucida Sans Unicode"/>
              </a:rPr>
              <a:t>i</a:t>
            </a:r>
            <a:r>
              <a:rPr sz="2100" spc="10" dirty="0">
                <a:latin typeface="Lucida Sans Unicode"/>
                <a:cs typeface="Lucida Sans Unicode"/>
              </a:rPr>
              <a:t>t</a:t>
            </a:r>
            <a:r>
              <a:rPr sz="2100" spc="-5" dirty="0">
                <a:latin typeface="Lucida Sans Unicode"/>
                <a:cs typeface="Lucida Sans Unicode"/>
              </a:rPr>
              <a:t>é</a:t>
            </a:r>
            <a:r>
              <a:rPr sz="2100" dirty="0">
                <a:latin typeface="Lucida Sans Unicode"/>
                <a:cs typeface="Lucida Sans Unicode"/>
              </a:rPr>
              <a:t>s		</a:t>
            </a:r>
            <a:r>
              <a:rPr sz="2100" spc="-5" dirty="0">
                <a:latin typeface="Lucida Sans Unicode"/>
                <a:cs typeface="Lucida Sans Unicode"/>
              </a:rPr>
              <a:t>d</a:t>
            </a:r>
            <a:r>
              <a:rPr sz="2100" spc="5" dirty="0">
                <a:latin typeface="Lucida Sans Unicode"/>
                <a:cs typeface="Lucida Sans Unicode"/>
              </a:rPr>
              <a:t>e</a:t>
            </a:r>
            <a:r>
              <a:rPr sz="2100" dirty="0">
                <a:latin typeface="Lucida Sans Unicode"/>
                <a:cs typeface="Lucida Sans Unicode"/>
              </a:rPr>
              <a:t>s  </a:t>
            </a:r>
            <a:r>
              <a:rPr sz="2100" spc="-5" dirty="0">
                <a:latin typeface="Lucida Sans Unicode"/>
                <a:cs typeface="Lucida Sans Unicode"/>
              </a:rPr>
              <a:t>di</a:t>
            </a:r>
            <a:r>
              <a:rPr sz="2100" spc="5" dirty="0">
                <a:latin typeface="Lucida Sans Unicode"/>
                <a:cs typeface="Lucida Sans Unicode"/>
              </a:rPr>
              <a:t>f</a:t>
            </a:r>
            <a:r>
              <a:rPr sz="2100" dirty="0">
                <a:latin typeface="Lucida Sans Unicode"/>
                <a:cs typeface="Lucida Sans Unicode"/>
              </a:rPr>
              <a:t>f</a:t>
            </a:r>
            <a:r>
              <a:rPr sz="2100" spc="-5" dirty="0">
                <a:latin typeface="Lucida Sans Unicode"/>
                <a:cs typeface="Lucida Sans Unicode"/>
              </a:rPr>
              <a:t>ér</a:t>
            </a:r>
            <a:r>
              <a:rPr sz="2100" spc="-10" dirty="0">
                <a:latin typeface="Lucida Sans Unicode"/>
                <a:cs typeface="Lucida Sans Unicode"/>
              </a:rPr>
              <a:t>e</a:t>
            </a:r>
            <a:r>
              <a:rPr sz="2100" dirty="0">
                <a:latin typeface="Lucida Sans Unicode"/>
                <a:cs typeface="Lucida Sans Unicode"/>
              </a:rPr>
              <a:t>n</a:t>
            </a:r>
            <a:r>
              <a:rPr sz="2100" spc="5" dirty="0">
                <a:latin typeface="Lucida Sans Unicode"/>
                <a:cs typeface="Lucida Sans Unicode"/>
              </a:rPr>
              <a:t>t</a:t>
            </a:r>
            <a:r>
              <a:rPr sz="2100" spc="-5" dirty="0">
                <a:latin typeface="Lucida Sans Unicode"/>
                <a:cs typeface="Lucida Sans Unicode"/>
              </a:rPr>
              <a:t>e</a:t>
            </a:r>
            <a:r>
              <a:rPr sz="2100" dirty="0">
                <a:latin typeface="Lucida Sans Unicode"/>
                <a:cs typeface="Lucida Sans Unicode"/>
              </a:rPr>
              <a:t>s	</a:t>
            </a:r>
            <a:r>
              <a:rPr sz="2100" spc="-5" dirty="0">
                <a:latin typeface="Lucida Sans Unicode"/>
                <a:cs typeface="Lucida Sans Unicode"/>
              </a:rPr>
              <a:t>p</a:t>
            </a:r>
            <a:r>
              <a:rPr sz="2100" spc="10" dirty="0">
                <a:latin typeface="Lucida Sans Unicode"/>
                <a:cs typeface="Lucida Sans Unicode"/>
              </a:rPr>
              <a:t>a</a:t>
            </a:r>
            <a:r>
              <a:rPr sz="2100" spc="-5" dirty="0">
                <a:latin typeface="Lucida Sans Unicode"/>
                <a:cs typeface="Lucida Sans Unicode"/>
              </a:rPr>
              <a:t>rti</a:t>
            </a:r>
            <a:r>
              <a:rPr sz="2100" spc="5" dirty="0">
                <a:latin typeface="Lucida Sans Unicode"/>
                <a:cs typeface="Lucida Sans Unicode"/>
              </a:rPr>
              <a:t>e</a:t>
            </a:r>
            <a:r>
              <a:rPr sz="2100" dirty="0">
                <a:latin typeface="Lucida Sans Unicode"/>
                <a:cs typeface="Lucida Sans Unicode"/>
              </a:rPr>
              <a:t>s  </a:t>
            </a:r>
            <a:r>
              <a:rPr sz="2100" spc="-5" dirty="0">
                <a:latin typeface="Lucida Sans Unicode"/>
                <a:cs typeface="Lucida Sans Unicode"/>
              </a:rPr>
              <a:t>prenantes</a:t>
            </a:r>
            <a:r>
              <a:rPr sz="2100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dans</a:t>
            </a:r>
            <a:r>
              <a:rPr sz="2100" spc="-10" dirty="0">
                <a:latin typeface="Lucida Sans Unicode"/>
                <a:cs typeface="Lucida Sans Unicode"/>
              </a:rPr>
              <a:t> </a:t>
            </a:r>
            <a:r>
              <a:rPr sz="2100" dirty="0">
                <a:latin typeface="Lucida Sans Unicode"/>
                <a:cs typeface="Lucida Sans Unicode"/>
              </a:rPr>
              <a:t>un</a:t>
            </a:r>
            <a:r>
              <a:rPr sz="2100" spc="-45" dirty="0">
                <a:latin typeface="Lucida Sans Unicode"/>
                <a:cs typeface="Lucida Sans Unicode"/>
              </a:rPr>
              <a:t> </a:t>
            </a:r>
            <a:r>
              <a:rPr sz="2100" spc="-5" dirty="0">
                <a:latin typeface="Lucida Sans Unicode"/>
                <a:cs typeface="Lucida Sans Unicode"/>
              </a:rPr>
              <a:t>projet.</a:t>
            </a:r>
            <a:endParaRPr sz="2100" dirty="0">
              <a:latin typeface="Lucida Sans Unicode"/>
              <a:cs typeface="Lucida Sans Unicode"/>
            </a:endParaRPr>
          </a:p>
          <a:p>
            <a:pPr marL="241300" indent="-228600" algn="just">
              <a:lnSpc>
                <a:spcPts val="2300"/>
              </a:lnSpc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sz="2100" spc="-5" dirty="0">
                <a:latin typeface="Lucida Sans Unicode"/>
                <a:cs typeface="Lucida Sans Unicode"/>
              </a:rPr>
              <a:t>Liens</a:t>
            </a:r>
            <a:r>
              <a:rPr sz="2100" spc="-20" dirty="0">
                <a:latin typeface="Lucida Sans Unicode"/>
                <a:cs typeface="Lucida Sans Unicode"/>
              </a:rPr>
              <a:t> </a:t>
            </a:r>
            <a:r>
              <a:rPr sz="2100" spc="-5" dirty="0" err="1">
                <a:latin typeface="Lucida Sans Unicode"/>
                <a:cs typeface="Lucida Sans Unicode"/>
              </a:rPr>
              <a:t>utiles</a:t>
            </a:r>
            <a:r>
              <a:rPr sz="2100" spc="-5" dirty="0">
                <a:latin typeface="Lucida Sans Unicode"/>
                <a:cs typeface="Lucida Sans Unicode"/>
              </a:rPr>
              <a:t>:</a:t>
            </a:r>
            <a:endParaRPr lang="en-US" sz="2100" spc="-5" dirty="0">
              <a:latin typeface="Lucida Sans Unicode"/>
              <a:cs typeface="Lucida Sans Unicode"/>
            </a:endParaRPr>
          </a:p>
          <a:p>
            <a:pPr marL="241300" indent="-228600" algn="just">
              <a:lnSpc>
                <a:spcPts val="2300"/>
              </a:lnSpc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lang="en-GB" sz="2100" dirty="0">
                <a:latin typeface="Lucida Sans Unicode"/>
                <a:cs typeface="Lucida Sans Unicode"/>
                <a:hlinkClick r:id="rId2"/>
              </a:rPr>
              <a:t>https://idogrants.org/2018/04/20/how-to-use-a-r-a-s-i-c-roles-accountability-and-responsibility-matrix</a:t>
            </a:r>
            <a:r>
              <a:rPr lang="en-GB" sz="2100" dirty="0">
                <a:latin typeface="Lucida Sans Unicode"/>
                <a:cs typeface="Lucida Sans Unicode"/>
              </a:rPr>
              <a:t> </a:t>
            </a:r>
          </a:p>
          <a:p>
            <a:pPr marL="241300" indent="-228600" algn="just">
              <a:lnSpc>
                <a:spcPts val="2300"/>
              </a:lnSpc>
              <a:buClr>
                <a:srgbClr val="2CA1BE"/>
              </a:buClr>
              <a:buFont typeface="Verdana"/>
              <a:buChar char="◦"/>
              <a:tabLst>
                <a:tab pos="241300" algn="l"/>
              </a:tabLst>
            </a:pPr>
            <a:r>
              <a:rPr lang="en-GB" sz="2100" dirty="0">
                <a:latin typeface="Lucida Sans Unicode"/>
                <a:cs typeface="Lucida Sans Unicode"/>
                <a:hlinkClick r:id="rId3"/>
              </a:rPr>
              <a:t>http://christian.hohmann.free.fr/index.php/lean-en-conception-et-developpement/les-basiques-du-lean-en-conception-et-developpement/272-la-matrice-rasci</a:t>
            </a:r>
            <a:r>
              <a:rPr lang="en-GB" sz="2100" dirty="0">
                <a:latin typeface="Lucida Sans Unicode"/>
                <a:cs typeface="Lucida Sans Unicode"/>
              </a:rPr>
              <a:t> </a:t>
            </a:r>
            <a:endParaRPr sz="2100" dirty="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1200" y="381000"/>
            <a:ext cx="5533651" cy="4953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67200" y="1219200"/>
            <a:ext cx="4486655" cy="49057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506" y="588236"/>
            <a:ext cx="5533651" cy="49538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51459" y="1417319"/>
            <a:ext cx="8321040" cy="4680585"/>
            <a:chOff x="251459" y="1417319"/>
            <a:chExt cx="8321040" cy="46805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59" y="1417319"/>
              <a:ext cx="8321040" cy="4680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27376" y="5345684"/>
              <a:ext cx="3889375" cy="538480"/>
            </a:xfrm>
            <a:custGeom>
              <a:avLst/>
              <a:gdLst/>
              <a:ahLst/>
              <a:cxnLst/>
              <a:rect l="l" t="t" r="r" b="b"/>
              <a:pathLst>
                <a:path w="3889375" h="538479">
                  <a:moveTo>
                    <a:pt x="76390" y="31482"/>
                  </a:moveTo>
                  <a:lnTo>
                    <a:pt x="74742" y="44056"/>
                  </a:lnTo>
                  <a:lnTo>
                    <a:pt x="3887597" y="538289"/>
                  </a:lnTo>
                  <a:lnTo>
                    <a:pt x="3889248" y="525703"/>
                  </a:lnTo>
                  <a:lnTo>
                    <a:pt x="76390" y="31482"/>
                  </a:lnTo>
                  <a:close/>
                </a:path>
                <a:path w="3889375" h="538479">
                  <a:moveTo>
                    <a:pt x="80518" y="0"/>
                  </a:moveTo>
                  <a:lnTo>
                    <a:pt x="0" y="27939"/>
                  </a:lnTo>
                  <a:lnTo>
                    <a:pt x="70612" y="75564"/>
                  </a:lnTo>
                  <a:lnTo>
                    <a:pt x="74742" y="44056"/>
                  </a:lnTo>
                  <a:lnTo>
                    <a:pt x="62103" y="42417"/>
                  </a:lnTo>
                  <a:lnTo>
                    <a:pt x="63754" y="29844"/>
                  </a:lnTo>
                  <a:lnTo>
                    <a:pt x="76605" y="29844"/>
                  </a:lnTo>
                  <a:lnTo>
                    <a:pt x="80518" y="0"/>
                  </a:lnTo>
                  <a:close/>
                </a:path>
                <a:path w="3889375" h="538479">
                  <a:moveTo>
                    <a:pt x="63754" y="29844"/>
                  </a:moveTo>
                  <a:lnTo>
                    <a:pt x="62103" y="42417"/>
                  </a:lnTo>
                  <a:lnTo>
                    <a:pt x="74742" y="44056"/>
                  </a:lnTo>
                  <a:lnTo>
                    <a:pt x="76390" y="31482"/>
                  </a:lnTo>
                  <a:lnTo>
                    <a:pt x="63754" y="29844"/>
                  </a:lnTo>
                  <a:close/>
                </a:path>
                <a:path w="3889375" h="538479">
                  <a:moveTo>
                    <a:pt x="76605" y="29844"/>
                  </a:moveTo>
                  <a:lnTo>
                    <a:pt x="63754" y="29844"/>
                  </a:lnTo>
                  <a:lnTo>
                    <a:pt x="76390" y="31482"/>
                  </a:lnTo>
                  <a:lnTo>
                    <a:pt x="76605" y="29844"/>
                  </a:lnTo>
                  <a:close/>
                </a:path>
              </a:pathLst>
            </a:custGeom>
            <a:solidFill>
              <a:srgbClr val="2CA1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14286" y="5657494"/>
            <a:ext cx="14922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Lucida Sans Unicode"/>
                <a:cs typeface="Lucida Sans Unicode"/>
              </a:rPr>
              <a:t>Un</a:t>
            </a:r>
            <a:r>
              <a:rPr sz="1600" spc="-1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seul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“A”</a:t>
            </a:r>
            <a:r>
              <a:rPr sz="1600" spc="-15" dirty="0">
                <a:latin typeface="Lucida Sans Unicode"/>
                <a:cs typeface="Lucida Sans Unicode"/>
              </a:rPr>
              <a:t> </a:t>
            </a:r>
            <a:r>
              <a:rPr sz="1600" spc="-5" dirty="0">
                <a:latin typeface="Lucida Sans Unicode"/>
                <a:cs typeface="Lucida Sans Unicode"/>
              </a:rPr>
              <a:t>sur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Lucida Sans Unicode"/>
                <a:cs typeface="Lucida Sans Unicode"/>
              </a:rPr>
              <a:t>chaque</a:t>
            </a:r>
            <a:r>
              <a:rPr sz="1600" spc="-25" dirty="0">
                <a:latin typeface="Lucida Sans Unicode"/>
                <a:cs typeface="Lucida Sans Unicode"/>
              </a:rPr>
              <a:t> </a:t>
            </a:r>
            <a:r>
              <a:rPr sz="1600" spc="-10" dirty="0">
                <a:latin typeface="Lucida Sans Unicode"/>
                <a:cs typeface="Lucida Sans Unicode"/>
              </a:rPr>
              <a:t>ligne!!</a:t>
            </a:r>
            <a:endParaRPr sz="1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506" y="431291"/>
            <a:ext cx="5533651" cy="4937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276" y="1417319"/>
            <a:ext cx="7775448" cy="45750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943752"/>
            <a:ext cx="7964170" cy="5914248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68605" marR="5080" indent="-256540" algn="just">
              <a:lnSpc>
                <a:spcPct val="80000"/>
              </a:lnSpc>
              <a:spcBef>
                <a:spcPts val="655"/>
              </a:spcBef>
              <a:buClr>
                <a:srgbClr val="2CA1BE"/>
              </a:buClr>
              <a:buSzPct val="67391"/>
              <a:buFont typeface="Microsoft Sans Serif"/>
              <a:buChar char=""/>
              <a:tabLst>
                <a:tab pos="269240" algn="l"/>
              </a:tabLst>
            </a:pPr>
            <a:r>
              <a:rPr lang="fr-FR" sz="2300" dirty="0">
                <a:latin typeface="Lucida Sans Unicode"/>
                <a:cs typeface="Lucida Sans Unicode"/>
              </a:rPr>
              <a:t>Regarder les exemples de projets sur Moodle</a:t>
            </a:r>
          </a:p>
          <a:p>
            <a:pPr marL="268605" marR="5080" indent="-256540" algn="just">
              <a:lnSpc>
                <a:spcPct val="80000"/>
              </a:lnSpc>
              <a:spcBef>
                <a:spcPts val="655"/>
              </a:spcBef>
              <a:buClr>
                <a:srgbClr val="2CA1BE"/>
              </a:buClr>
              <a:buSzPct val="67391"/>
              <a:buFont typeface="Microsoft Sans Serif"/>
              <a:buChar char=""/>
              <a:tabLst>
                <a:tab pos="269240" algn="l"/>
              </a:tabLst>
            </a:pPr>
            <a:r>
              <a:rPr lang="fr-FR" sz="2300" dirty="0">
                <a:latin typeface="Lucida Sans Unicode"/>
                <a:cs typeface="Lucida Sans Unicode"/>
              </a:rPr>
              <a:t>Chaque </a:t>
            </a:r>
            <a:r>
              <a:rPr lang="fr-FR" sz="2300" spc="-5" dirty="0">
                <a:latin typeface="Lucida Sans Unicode"/>
                <a:cs typeface="Lucida Sans Unicode"/>
              </a:rPr>
              <a:t>équipe </a:t>
            </a:r>
            <a:r>
              <a:rPr lang="fr-FR" sz="2300" spc="-10" dirty="0">
                <a:latin typeface="Lucida Sans Unicode"/>
                <a:cs typeface="Lucida Sans Unicode"/>
              </a:rPr>
              <a:t>doit </a:t>
            </a:r>
            <a:r>
              <a:rPr lang="fr-FR" sz="2300" spc="-5" dirty="0">
                <a:latin typeface="Lucida Sans Unicode"/>
                <a:cs typeface="Lucida Sans Unicode"/>
              </a:rPr>
              <a:t>travailler individuellement au projet</a:t>
            </a:r>
            <a:endParaRPr lang="fr-FR" sz="2300" dirty="0">
              <a:latin typeface="Lucida Sans Unicode"/>
              <a:cs typeface="Lucida Sans Unicode"/>
            </a:endParaRPr>
          </a:p>
          <a:p>
            <a:pPr marL="268605" indent="-256540">
              <a:lnSpc>
                <a:spcPts val="2685"/>
              </a:lnSpc>
              <a:spcBef>
                <a:spcPts val="2450"/>
              </a:spcBef>
              <a:buClr>
                <a:srgbClr val="2CA1BE"/>
              </a:buClr>
              <a:buSzPct val="67391"/>
              <a:buFont typeface="Microsoft Sans Serif"/>
              <a:buChar char=""/>
              <a:tabLst>
                <a:tab pos="268605" algn="l"/>
                <a:tab pos="269240" algn="l"/>
              </a:tabLst>
            </a:pPr>
            <a:r>
              <a:rPr lang="fr-FR" sz="2300" spc="-5" dirty="0">
                <a:latin typeface="Lucida Sans Unicode"/>
                <a:cs typeface="Lucida Sans Unicode"/>
              </a:rPr>
              <a:t>Taches:</a:t>
            </a:r>
            <a:endParaRPr lang="fr-FR" sz="2300" dirty="0">
              <a:latin typeface="Lucida Sans Unicode"/>
              <a:cs typeface="Lucida Sans Unicode"/>
            </a:endParaRPr>
          </a:p>
          <a:p>
            <a:pPr marL="524510" lvl="1" indent="-229235">
              <a:lnSpc>
                <a:spcPts val="2235"/>
              </a:lnSpc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lang="fr-FR" sz="2000" spc="-5" dirty="0">
                <a:latin typeface="Lucida Sans Unicode"/>
                <a:cs typeface="Lucida Sans Unicode"/>
              </a:rPr>
              <a:t>Identifier</a:t>
            </a:r>
            <a:r>
              <a:rPr lang="fr-FR" sz="2000" spc="-25" dirty="0">
                <a:latin typeface="Lucida Sans Unicode"/>
                <a:cs typeface="Lucida Sans Unicode"/>
              </a:rPr>
              <a:t> </a:t>
            </a:r>
            <a:r>
              <a:rPr lang="fr-FR" sz="2000" spc="-5" dirty="0">
                <a:latin typeface="Lucida Sans Unicode"/>
                <a:cs typeface="Lucida Sans Unicode"/>
              </a:rPr>
              <a:t>les</a:t>
            </a:r>
            <a:r>
              <a:rPr lang="fr-FR" sz="2000" spc="-15" dirty="0">
                <a:latin typeface="Lucida Sans Unicode"/>
                <a:cs typeface="Lucida Sans Unicode"/>
              </a:rPr>
              <a:t> </a:t>
            </a:r>
            <a:r>
              <a:rPr lang="fr-FR" sz="2000" spc="-5" dirty="0">
                <a:latin typeface="Lucida Sans Unicode"/>
                <a:cs typeface="Lucida Sans Unicode"/>
              </a:rPr>
              <a:t>acteurs</a:t>
            </a:r>
            <a:r>
              <a:rPr lang="fr-FR" sz="2000" spc="-20" dirty="0">
                <a:latin typeface="Lucida Sans Unicode"/>
                <a:cs typeface="Lucida Sans Unicode"/>
              </a:rPr>
              <a:t> </a:t>
            </a:r>
            <a:r>
              <a:rPr lang="fr-FR" sz="2000" dirty="0">
                <a:latin typeface="Lucida Sans Unicode"/>
                <a:cs typeface="Lucida Sans Unicode"/>
              </a:rPr>
              <a:t>du</a:t>
            </a:r>
            <a:r>
              <a:rPr lang="fr-FR" sz="2000" spc="-5" dirty="0">
                <a:latin typeface="Lucida Sans Unicode"/>
                <a:cs typeface="Lucida Sans Unicode"/>
              </a:rPr>
              <a:t> </a:t>
            </a:r>
            <a:r>
              <a:rPr lang="fr-FR" sz="2000" dirty="0">
                <a:latin typeface="Lucida Sans Unicode"/>
                <a:cs typeface="Lucida Sans Unicode"/>
              </a:rPr>
              <a:t>système</a:t>
            </a:r>
          </a:p>
          <a:p>
            <a:pPr marL="524510" lvl="1" indent="-229235">
              <a:lnSpc>
                <a:spcPts val="2220"/>
              </a:lnSpc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</a:tabLst>
            </a:pPr>
            <a:r>
              <a:rPr lang="fr-FR" sz="2000" spc="-5" dirty="0">
                <a:latin typeface="Lucida Sans Unicode"/>
                <a:cs typeface="Lucida Sans Unicode"/>
              </a:rPr>
              <a:t>Identifier</a:t>
            </a:r>
            <a:r>
              <a:rPr lang="fr-FR" sz="2000" spc="-15" dirty="0">
                <a:latin typeface="Lucida Sans Unicode"/>
                <a:cs typeface="Lucida Sans Unicode"/>
              </a:rPr>
              <a:t> </a:t>
            </a:r>
            <a:r>
              <a:rPr lang="fr-FR" sz="2000" spc="-5" dirty="0">
                <a:latin typeface="Lucida Sans Unicode"/>
                <a:cs typeface="Lucida Sans Unicode"/>
              </a:rPr>
              <a:t>au </a:t>
            </a:r>
            <a:r>
              <a:rPr lang="fr-FR" sz="2000" dirty="0">
                <a:latin typeface="Lucida Sans Unicode"/>
                <a:cs typeface="Lucida Sans Unicode"/>
              </a:rPr>
              <a:t>moins</a:t>
            </a:r>
            <a:r>
              <a:rPr lang="fr-FR" sz="2000" spc="-15" dirty="0">
                <a:latin typeface="Lucida Sans Unicode"/>
                <a:cs typeface="Lucida Sans Unicode"/>
              </a:rPr>
              <a:t> </a:t>
            </a:r>
            <a:r>
              <a:rPr lang="fr-FR" sz="2000" dirty="0">
                <a:latin typeface="Lucida Sans Unicode"/>
                <a:cs typeface="Lucida Sans Unicode"/>
              </a:rPr>
              <a:t>5</a:t>
            </a:r>
            <a:r>
              <a:rPr lang="fr-FR" sz="2000" spc="-5" dirty="0">
                <a:latin typeface="Lucida Sans Unicode"/>
                <a:cs typeface="Lucida Sans Unicode"/>
              </a:rPr>
              <a:t> fonctionnalités</a:t>
            </a:r>
            <a:r>
              <a:rPr lang="fr-FR" sz="2000" spc="-25" dirty="0">
                <a:latin typeface="Lucida Sans Unicode"/>
                <a:cs typeface="Lucida Sans Unicode"/>
              </a:rPr>
              <a:t> </a:t>
            </a:r>
            <a:r>
              <a:rPr lang="fr-FR" sz="2000" dirty="0">
                <a:latin typeface="Lucida Sans Unicode"/>
                <a:cs typeface="Lucida Sans Unicode"/>
              </a:rPr>
              <a:t>du</a:t>
            </a:r>
            <a:r>
              <a:rPr lang="fr-FR" sz="2000" spc="-5" dirty="0">
                <a:latin typeface="Lucida Sans Unicode"/>
                <a:cs typeface="Lucida Sans Unicode"/>
              </a:rPr>
              <a:t> </a:t>
            </a:r>
            <a:r>
              <a:rPr lang="fr-FR" sz="2000" dirty="0">
                <a:latin typeface="Lucida Sans Unicode"/>
                <a:cs typeface="Lucida Sans Unicode"/>
              </a:rPr>
              <a:t>système</a:t>
            </a:r>
          </a:p>
          <a:p>
            <a:pPr marL="524510" lvl="1" indent="-229235">
              <a:lnSpc>
                <a:spcPts val="2070"/>
              </a:lnSpc>
              <a:buClr>
                <a:srgbClr val="2CA1BE"/>
              </a:buClr>
              <a:buFont typeface="Verdana"/>
              <a:buChar char="◦"/>
              <a:tabLst>
                <a:tab pos="524510" algn="l"/>
                <a:tab pos="525145" algn="l"/>
                <a:tab pos="1771014" algn="l"/>
                <a:tab pos="2200910" algn="l"/>
                <a:tab pos="3089910" algn="l"/>
                <a:tab pos="3385820" algn="l"/>
                <a:tab pos="4266565" algn="l"/>
                <a:tab pos="5191760" algn="l"/>
                <a:tab pos="5644515" algn="l"/>
                <a:tab pos="6786245" algn="l"/>
              </a:tabLst>
            </a:pPr>
            <a:r>
              <a:rPr lang="fr-FR" sz="2000" spc="-5" dirty="0">
                <a:latin typeface="Lucida Sans Unicode"/>
                <a:cs typeface="Lucida Sans Unicode"/>
              </a:rPr>
              <a:t>Identifier	</a:t>
            </a:r>
            <a:r>
              <a:rPr lang="fr-FR" sz="2000" spc="-10" dirty="0">
                <a:latin typeface="Lucida Sans Unicode"/>
                <a:cs typeface="Lucida Sans Unicode"/>
              </a:rPr>
              <a:t>au	</a:t>
            </a:r>
            <a:r>
              <a:rPr lang="fr-FR" sz="2000" dirty="0">
                <a:latin typeface="Lucida Sans Unicode"/>
                <a:cs typeface="Lucida Sans Unicode"/>
              </a:rPr>
              <a:t>moins	5	</a:t>
            </a:r>
            <a:r>
              <a:rPr lang="fr-FR" sz="2000" spc="-10" dirty="0">
                <a:latin typeface="Lucida Sans Unicode"/>
                <a:cs typeface="Lucida Sans Unicode"/>
              </a:rPr>
              <a:t>règles	</a:t>
            </a:r>
            <a:r>
              <a:rPr lang="fr-FR" sz="2000" spc="-5" dirty="0">
                <a:latin typeface="Lucida Sans Unicode"/>
                <a:cs typeface="Lucida Sans Unicode"/>
              </a:rPr>
              <a:t>métier	</a:t>
            </a:r>
            <a:r>
              <a:rPr lang="fr-FR" sz="2000" dirty="0">
                <a:latin typeface="Lucida Sans Unicode"/>
                <a:cs typeface="Lucida Sans Unicode"/>
              </a:rPr>
              <a:t>du	système	</a:t>
            </a:r>
            <a:r>
              <a:rPr lang="fr-FR" sz="2000" spc="-5" dirty="0">
                <a:latin typeface="Lucida Sans Unicode"/>
                <a:cs typeface="Lucida Sans Unicode"/>
              </a:rPr>
              <a:t>(business</a:t>
            </a:r>
            <a:endParaRPr lang="fr-FR" sz="2000" dirty="0">
              <a:latin typeface="Lucida Sans Unicode"/>
              <a:cs typeface="Lucida Sans Unicode"/>
            </a:endParaRPr>
          </a:p>
          <a:p>
            <a:pPr marL="524510" marR="6350">
              <a:lnSpc>
                <a:spcPct val="80000"/>
              </a:lnSpc>
              <a:spcBef>
                <a:spcPts val="240"/>
              </a:spcBef>
            </a:pPr>
            <a:r>
              <a:rPr lang="fr-FR" sz="2000" spc="-5" dirty="0" err="1">
                <a:latin typeface="Lucida Sans Unicode"/>
                <a:cs typeface="Lucida Sans Unicode"/>
              </a:rPr>
              <a:t>rules</a:t>
            </a:r>
            <a:r>
              <a:rPr lang="fr-FR" sz="2000" spc="-5" dirty="0">
                <a:latin typeface="Lucida Sans Unicode"/>
                <a:cs typeface="Lucida Sans Unicode"/>
              </a:rPr>
              <a:t>)</a:t>
            </a:r>
            <a:r>
              <a:rPr lang="fr-FR" sz="2000" spc="35" dirty="0">
                <a:latin typeface="Lucida Sans Unicode"/>
                <a:cs typeface="Lucida Sans Unicode"/>
              </a:rPr>
              <a:t> </a:t>
            </a:r>
            <a:r>
              <a:rPr lang="fr-FR" sz="2000" spc="-5" dirty="0">
                <a:latin typeface="Lucida Sans Unicode"/>
                <a:cs typeface="Lucida Sans Unicode"/>
              </a:rPr>
              <a:t>(normalement,</a:t>
            </a:r>
            <a:r>
              <a:rPr lang="fr-FR" sz="2000" spc="45" dirty="0">
                <a:latin typeface="Lucida Sans Unicode"/>
                <a:cs typeface="Lucida Sans Unicode"/>
              </a:rPr>
              <a:t> </a:t>
            </a:r>
            <a:r>
              <a:rPr lang="fr-FR" sz="2000" spc="-5" dirty="0">
                <a:latin typeface="Lucida Sans Unicode"/>
                <a:cs typeface="Lucida Sans Unicode"/>
              </a:rPr>
              <a:t>le</a:t>
            </a:r>
            <a:r>
              <a:rPr lang="fr-FR" sz="2000" spc="35" dirty="0">
                <a:latin typeface="Lucida Sans Unicode"/>
                <a:cs typeface="Lucida Sans Unicode"/>
              </a:rPr>
              <a:t> </a:t>
            </a:r>
            <a:r>
              <a:rPr lang="fr-FR" sz="2000" spc="-5" dirty="0">
                <a:latin typeface="Lucida Sans Unicode"/>
                <a:cs typeface="Lucida Sans Unicode"/>
              </a:rPr>
              <a:t>projet</a:t>
            </a:r>
            <a:r>
              <a:rPr lang="fr-FR" sz="2000" spc="35" dirty="0">
                <a:latin typeface="Lucida Sans Unicode"/>
                <a:cs typeface="Lucida Sans Unicode"/>
              </a:rPr>
              <a:t> </a:t>
            </a:r>
            <a:r>
              <a:rPr lang="fr-FR" sz="2000" dirty="0">
                <a:latin typeface="Lucida Sans Unicode"/>
                <a:cs typeface="Lucida Sans Unicode"/>
              </a:rPr>
              <a:t>doit</a:t>
            </a:r>
            <a:r>
              <a:rPr lang="fr-FR" sz="2000" spc="25" dirty="0">
                <a:latin typeface="Lucida Sans Unicode"/>
                <a:cs typeface="Lucida Sans Unicode"/>
              </a:rPr>
              <a:t> </a:t>
            </a:r>
            <a:r>
              <a:rPr lang="fr-FR" sz="2000" spc="-5" dirty="0">
                <a:latin typeface="Lucida Sans Unicode"/>
                <a:cs typeface="Lucida Sans Unicode"/>
              </a:rPr>
              <a:t>avoir</a:t>
            </a:r>
            <a:r>
              <a:rPr lang="fr-FR" sz="2000" spc="50" dirty="0">
                <a:latin typeface="Lucida Sans Unicode"/>
                <a:cs typeface="Lucida Sans Unicode"/>
              </a:rPr>
              <a:t> </a:t>
            </a:r>
            <a:r>
              <a:rPr lang="fr-FR" sz="2000" spc="-5" dirty="0">
                <a:latin typeface="Lucida Sans Unicode"/>
                <a:cs typeface="Lucida Sans Unicode"/>
              </a:rPr>
              <a:t>au</a:t>
            </a:r>
            <a:r>
              <a:rPr lang="fr-FR" sz="2000" spc="40" dirty="0">
                <a:latin typeface="Lucida Sans Unicode"/>
                <a:cs typeface="Lucida Sans Unicode"/>
              </a:rPr>
              <a:t> </a:t>
            </a:r>
            <a:r>
              <a:rPr lang="fr-FR" sz="2000" spc="-10" dirty="0">
                <a:latin typeface="Lucida Sans Unicode"/>
                <a:cs typeface="Lucida Sans Unicode"/>
              </a:rPr>
              <a:t>moins</a:t>
            </a:r>
            <a:r>
              <a:rPr lang="fr-FR" sz="2000" spc="50" dirty="0">
                <a:latin typeface="Lucida Sans Unicode"/>
                <a:cs typeface="Lucida Sans Unicode"/>
              </a:rPr>
              <a:t> </a:t>
            </a:r>
            <a:r>
              <a:rPr lang="fr-FR" sz="2000" spc="-5" dirty="0">
                <a:latin typeface="Lucida Sans Unicode"/>
                <a:cs typeface="Lucida Sans Unicode"/>
              </a:rPr>
              <a:t>10</a:t>
            </a:r>
            <a:r>
              <a:rPr lang="fr-FR" sz="2000" spc="55" dirty="0">
                <a:latin typeface="Lucida Sans Unicode"/>
                <a:cs typeface="Lucida Sans Unicode"/>
              </a:rPr>
              <a:t> </a:t>
            </a:r>
            <a:r>
              <a:rPr lang="fr-FR" sz="2000" spc="-5" dirty="0">
                <a:latin typeface="Lucida Sans Unicode"/>
                <a:cs typeface="Lucida Sans Unicode"/>
              </a:rPr>
              <a:t>règles </a:t>
            </a:r>
            <a:r>
              <a:rPr lang="fr-FR" sz="2000" spc="-615" dirty="0">
                <a:latin typeface="Lucida Sans Unicode"/>
                <a:cs typeface="Lucida Sans Unicode"/>
              </a:rPr>
              <a:t> </a:t>
            </a:r>
            <a:r>
              <a:rPr lang="fr-FR" sz="2000" dirty="0">
                <a:latin typeface="Lucida Sans Unicode"/>
                <a:cs typeface="Lucida Sans Unicode"/>
              </a:rPr>
              <a:t>métier)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fr-FR" sz="1900" dirty="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ct val="80900"/>
              </a:lnSpc>
              <a:buClr>
                <a:srgbClr val="2CA1BE"/>
              </a:buClr>
              <a:buSzPct val="67391"/>
              <a:buFont typeface="Microsoft Sans Serif"/>
              <a:buChar char=""/>
              <a:tabLst>
                <a:tab pos="269240" algn="l"/>
              </a:tabLst>
            </a:pPr>
            <a:r>
              <a:rPr lang="fr-FR" sz="2300" dirty="0">
                <a:latin typeface="Lucida Sans Unicode"/>
                <a:cs typeface="Lucida Sans Unicode"/>
              </a:rPr>
              <a:t>Obs:</a:t>
            </a:r>
            <a:r>
              <a:rPr lang="fr-FR" sz="2300" spc="5" dirty="0">
                <a:latin typeface="Lucida Sans Unicode"/>
                <a:cs typeface="Lucida Sans Unicode"/>
              </a:rPr>
              <a:t> </a:t>
            </a:r>
            <a:r>
              <a:rPr lang="fr-FR" sz="2300" spc="-5" dirty="0">
                <a:latin typeface="Lucida Sans Unicode"/>
                <a:cs typeface="Lucida Sans Unicode"/>
              </a:rPr>
              <a:t>Pour</a:t>
            </a:r>
            <a:r>
              <a:rPr lang="fr-FR" sz="2300" dirty="0">
                <a:latin typeface="Lucida Sans Unicode"/>
                <a:cs typeface="Lucida Sans Unicode"/>
              </a:rPr>
              <a:t> la</a:t>
            </a:r>
            <a:r>
              <a:rPr lang="fr-FR" sz="2300" spc="5" dirty="0">
                <a:latin typeface="Lucida Sans Unicode"/>
                <a:cs typeface="Lucida Sans Unicode"/>
              </a:rPr>
              <a:t> </a:t>
            </a:r>
            <a:r>
              <a:rPr lang="fr-FR" sz="2300" spc="-5" dirty="0">
                <a:latin typeface="Lucida Sans Unicode"/>
                <a:cs typeface="Lucida Sans Unicode"/>
              </a:rPr>
              <a:t>matrice</a:t>
            </a:r>
            <a:r>
              <a:rPr lang="fr-FR" sz="2300" dirty="0">
                <a:latin typeface="Lucida Sans Unicode"/>
                <a:cs typeface="Lucida Sans Unicode"/>
              </a:rPr>
              <a:t> </a:t>
            </a:r>
            <a:r>
              <a:rPr lang="fr-FR" sz="2300" spc="-5" dirty="0">
                <a:latin typeface="Lucida Sans Unicode"/>
                <a:cs typeface="Lucida Sans Unicode"/>
              </a:rPr>
              <a:t>RASIC</a:t>
            </a:r>
            <a:r>
              <a:rPr lang="fr-FR" sz="2300" dirty="0">
                <a:latin typeface="Lucida Sans Unicode"/>
                <a:cs typeface="Lucida Sans Unicode"/>
              </a:rPr>
              <a:t> du</a:t>
            </a:r>
            <a:r>
              <a:rPr lang="fr-FR" sz="2300" spc="5" dirty="0">
                <a:latin typeface="Lucida Sans Unicode"/>
                <a:cs typeface="Lucida Sans Unicode"/>
              </a:rPr>
              <a:t> </a:t>
            </a:r>
            <a:r>
              <a:rPr lang="fr-FR" sz="2300" spc="-5" dirty="0">
                <a:latin typeface="Lucida Sans Unicode"/>
                <a:cs typeface="Lucida Sans Unicode"/>
              </a:rPr>
              <a:t>projet</a:t>
            </a:r>
            <a:r>
              <a:rPr lang="fr-FR" sz="2300" dirty="0">
                <a:latin typeface="Lucida Sans Unicode"/>
                <a:cs typeface="Lucida Sans Unicode"/>
              </a:rPr>
              <a:t> final,</a:t>
            </a:r>
            <a:r>
              <a:rPr lang="fr-FR" sz="2300" spc="5" dirty="0">
                <a:latin typeface="Lucida Sans Unicode"/>
                <a:cs typeface="Lucida Sans Unicode"/>
              </a:rPr>
              <a:t> </a:t>
            </a:r>
            <a:r>
              <a:rPr lang="fr-FR" sz="2300" spc="-5" dirty="0">
                <a:latin typeface="Lucida Sans Unicode"/>
                <a:cs typeface="Lucida Sans Unicode"/>
              </a:rPr>
              <a:t>vous </a:t>
            </a:r>
            <a:r>
              <a:rPr lang="fr-FR" sz="2300" dirty="0">
                <a:latin typeface="Lucida Sans Unicode"/>
                <a:cs typeface="Lucida Sans Unicode"/>
              </a:rPr>
              <a:t> pouvez </a:t>
            </a:r>
            <a:r>
              <a:rPr lang="fr-FR" sz="2300" spc="-5" dirty="0">
                <a:latin typeface="Lucida Sans Unicode"/>
                <a:cs typeface="Lucida Sans Unicode"/>
              </a:rPr>
              <a:t>identifier les différentes rôles (e.g. </a:t>
            </a:r>
            <a:r>
              <a:rPr lang="fr-FR" sz="2300" dirty="0">
                <a:latin typeface="Lucida Sans Unicode"/>
                <a:cs typeface="Lucida Sans Unicode"/>
              </a:rPr>
              <a:t>manager, </a:t>
            </a:r>
            <a:r>
              <a:rPr lang="fr-FR" sz="2300" spc="5" dirty="0">
                <a:latin typeface="Lucida Sans Unicode"/>
                <a:cs typeface="Lucida Sans Unicode"/>
              </a:rPr>
              <a:t> </a:t>
            </a:r>
            <a:r>
              <a:rPr lang="fr-FR" sz="2300" spc="-5" dirty="0">
                <a:latin typeface="Lucida Sans Unicode"/>
                <a:cs typeface="Lucida Sans Unicode"/>
              </a:rPr>
              <a:t>analyste etc.) </a:t>
            </a:r>
            <a:r>
              <a:rPr lang="fr-FR" sz="2300" dirty="0">
                <a:latin typeface="Lucida Sans Unicode"/>
                <a:cs typeface="Lucida Sans Unicode"/>
              </a:rPr>
              <a:t>et </a:t>
            </a:r>
            <a:r>
              <a:rPr lang="fr-FR" sz="2300" spc="-5" dirty="0">
                <a:latin typeface="Lucida Sans Unicode"/>
                <a:cs typeface="Lucida Sans Unicode"/>
              </a:rPr>
              <a:t>associer </a:t>
            </a:r>
            <a:r>
              <a:rPr lang="fr-FR" sz="2300" dirty="0">
                <a:latin typeface="Lucida Sans Unicode"/>
                <a:cs typeface="Lucida Sans Unicode"/>
              </a:rPr>
              <a:t>à </a:t>
            </a:r>
            <a:r>
              <a:rPr lang="fr-FR" sz="2300" spc="-5" dirty="0">
                <a:latin typeface="Lucida Sans Unicode"/>
                <a:cs typeface="Lucida Sans Unicode"/>
              </a:rPr>
              <a:t>ces rôles les </a:t>
            </a:r>
            <a:r>
              <a:rPr lang="fr-FR" sz="2300" dirty="0">
                <a:latin typeface="Lucida Sans Unicode"/>
                <a:cs typeface="Lucida Sans Unicode"/>
              </a:rPr>
              <a:t>membres de </a:t>
            </a:r>
            <a:r>
              <a:rPr lang="fr-FR" sz="2300" spc="5" dirty="0">
                <a:latin typeface="Lucida Sans Unicode"/>
                <a:cs typeface="Lucida Sans Unicode"/>
              </a:rPr>
              <a:t> </a:t>
            </a:r>
            <a:r>
              <a:rPr lang="fr-FR" sz="2300" dirty="0">
                <a:latin typeface="Lucida Sans Unicode"/>
                <a:cs typeface="Lucida Sans Unicode"/>
              </a:rPr>
              <a:t>l’équipe</a:t>
            </a:r>
            <a:r>
              <a:rPr lang="fr-FR" sz="2300" spc="-45" dirty="0">
                <a:latin typeface="Lucida Sans Unicode"/>
                <a:cs typeface="Lucida Sans Unicode"/>
              </a:rPr>
              <a:t> </a:t>
            </a:r>
            <a:r>
              <a:rPr lang="fr-FR" sz="2300" dirty="0">
                <a:latin typeface="Lucida Sans Unicode"/>
                <a:cs typeface="Lucida Sans Unicode"/>
              </a:rPr>
              <a:t>ou</a:t>
            </a:r>
            <a:r>
              <a:rPr lang="fr-FR" sz="2300" spc="-10" dirty="0">
                <a:latin typeface="Lucida Sans Unicode"/>
                <a:cs typeface="Lucida Sans Unicode"/>
              </a:rPr>
              <a:t> </a:t>
            </a:r>
            <a:r>
              <a:rPr lang="fr-FR" sz="2300" dirty="0">
                <a:latin typeface="Lucida Sans Unicode"/>
                <a:cs typeface="Lucida Sans Unicode"/>
              </a:rPr>
              <a:t>vos</a:t>
            </a:r>
            <a:r>
              <a:rPr lang="fr-FR" sz="2300" spc="-10" dirty="0">
                <a:latin typeface="Lucida Sans Unicode"/>
                <a:cs typeface="Lucida Sans Unicode"/>
              </a:rPr>
              <a:t> </a:t>
            </a:r>
            <a:r>
              <a:rPr lang="fr-FR" sz="2300" dirty="0">
                <a:latin typeface="Lucida Sans Unicode"/>
                <a:cs typeface="Lucida Sans Unicode"/>
              </a:rPr>
              <a:t>profs</a:t>
            </a:r>
            <a:r>
              <a:rPr lang="fr-FR" sz="2300" spc="-10" dirty="0">
                <a:latin typeface="Lucida Sans Unicode"/>
                <a:cs typeface="Lucida Sans Unicode"/>
              </a:rPr>
              <a:t> </a:t>
            </a:r>
            <a:r>
              <a:rPr lang="fr-FR" sz="2300" dirty="0">
                <a:latin typeface="Wingdings"/>
                <a:cs typeface="Wingdings"/>
              </a:rPr>
              <a:t></a:t>
            </a:r>
          </a:p>
          <a:p>
            <a:pPr marL="268605" marR="5080" indent="-256540" algn="just">
              <a:lnSpc>
                <a:spcPct val="80900"/>
              </a:lnSpc>
              <a:buClr>
                <a:srgbClr val="2CA1BE"/>
              </a:buClr>
              <a:buSzPct val="67391"/>
              <a:buFont typeface="Microsoft Sans Serif"/>
              <a:buChar char=""/>
              <a:tabLst>
                <a:tab pos="269240" algn="l"/>
              </a:tabLst>
            </a:pPr>
            <a:endParaRPr lang="fr-FR" sz="2300" dirty="0">
              <a:latin typeface="Wingdings"/>
              <a:cs typeface="Wingdings"/>
            </a:endParaRPr>
          </a:p>
          <a:p>
            <a:pPr marL="268605" marR="5080" indent="-256540" algn="just">
              <a:lnSpc>
                <a:spcPct val="80900"/>
              </a:lnSpc>
              <a:buClr>
                <a:srgbClr val="2CA1BE"/>
              </a:buClr>
              <a:buSzPct val="67391"/>
              <a:buFont typeface="Microsoft Sans Serif"/>
              <a:buChar char=""/>
              <a:tabLst>
                <a:tab pos="269240" algn="l"/>
              </a:tabLst>
            </a:pPr>
            <a:r>
              <a:rPr lang="fr-FR" sz="2300" dirty="0">
                <a:solidFill>
                  <a:srgbClr val="FF0000"/>
                </a:solidFill>
                <a:cs typeface="Wingdings"/>
              </a:rPr>
              <a:t>!!! Pensez au projet comme si c’était un projet réel du business, 			pas seulement un projet académique. Ca va vous 			aider à mieux identifier les acteurs, les rôles etc.</a:t>
            </a:r>
          </a:p>
          <a:p>
            <a:pPr marL="268605" marR="5080" indent="-256540" algn="just">
              <a:lnSpc>
                <a:spcPct val="80900"/>
              </a:lnSpc>
              <a:buClr>
                <a:srgbClr val="2CA1BE"/>
              </a:buClr>
              <a:buSzPct val="67391"/>
              <a:buFont typeface="Microsoft Sans Serif"/>
              <a:buChar char=""/>
              <a:tabLst>
                <a:tab pos="269240" algn="l"/>
              </a:tabLst>
            </a:pPr>
            <a:endParaRPr lang="fr-FR" sz="2300" dirty="0">
              <a:latin typeface="Wingdings"/>
              <a:cs typeface="Wingding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216" y="344411"/>
            <a:ext cx="4151376" cy="5425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523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Lucida Sans Unicode</vt:lpstr>
      <vt:lpstr>Microsoft Sans Serif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de données et algorithmes – TP1</dc:title>
  <dc:creator>Maria Iuliana Dascalu</dc:creator>
  <cp:lastModifiedBy>IULIA CRISTINA STANICA (41872)</cp:lastModifiedBy>
  <cp:revision>8</cp:revision>
  <dcterms:created xsi:type="dcterms:W3CDTF">2022-03-11T14:23:42Z</dcterms:created>
  <dcterms:modified xsi:type="dcterms:W3CDTF">2025-03-16T23:27:36Z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2022-03-11T00:00:00Z</vt:filetime>
  </property>
</Properties>
</file>