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heme" Target="theme/theme1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interSettings" Target="printerSettings/printerSettings1.bin"/><Relationship Id="rId26" Type="http://schemas.openxmlformats.org/officeDocument/2006/relationships/slide" Target="slides/slide25.xml"/><Relationship Id="rId30" Type="http://schemas.openxmlformats.org/officeDocument/2006/relationships/viewProps" Target="viewProps.xml"/><Relationship Id="rId11" Type="http://schemas.openxmlformats.org/officeDocument/2006/relationships/slide" Target="slides/slide10.xml"/><Relationship Id="rId29" Type="http://schemas.openxmlformats.org/officeDocument/2006/relationships/presProps" Target="pres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1EB9-F568-C245-B02A-993437D26A80}" type="datetimeFigureOut">
              <a:rPr lang="es-ES_tradnl" smtClean="0"/>
              <a:t>14/6/11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9393-7AD2-384E-8541-61B027C3CE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1EB9-F568-C245-B02A-993437D26A80}" type="datetimeFigureOut">
              <a:rPr lang="es-ES_tradnl" smtClean="0"/>
              <a:t>14/6/11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9393-7AD2-384E-8541-61B027C3CE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1EB9-F568-C245-B02A-993437D26A80}" type="datetimeFigureOut">
              <a:rPr lang="es-ES_tradnl" smtClean="0"/>
              <a:t>14/6/11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9393-7AD2-384E-8541-61B027C3CE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1EB9-F568-C245-B02A-993437D26A80}" type="datetimeFigureOut">
              <a:rPr lang="es-ES_tradnl" smtClean="0"/>
              <a:t>14/6/11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9393-7AD2-384E-8541-61B027C3CE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1EB9-F568-C245-B02A-993437D26A80}" type="datetimeFigureOut">
              <a:rPr lang="es-ES_tradnl" smtClean="0"/>
              <a:t>14/6/11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9393-7AD2-384E-8541-61B027C3CE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1EB9-F568-C245-B02A-993437D26A80}" type="datetimeFigureOut">
              <a:rPr lang="es-ES_tradnl" smtClean="0"/>
              <a:t>14/6/11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9393-7AD2-384E-8541-61B027C3CE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1EB9-F568-C245-B02A-993437D26A80}" type="datetimeFigureOut">
              <a:rPr lang="es-ES_tradnl" smtClean="0"/>
              <a:t>14/6/11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9393-7AD2-384E-8541-61B027C3CE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1EB9-F568-C245-B02A-993437D26A80}" type="datetimeFigureOut">
              <a:rPr lang="es-ES_tradnl" smtClean="0"/>
              <a:t>14/6/11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9393-7AD2-384E-8541-61B027C3CE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1EB9-F568-C245-B02A-993437D26A80}" type="datetimeFigureOut">
              <a:rPr lang="es-ES_tradnl" smtClean="0"/>
              <a:t>14/6/11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9393-7AD2-384E-8541-61B027C3CE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1EB9-F568-C245-B02A-993437D26A80}" type="datetimeFigureOut">
              <a:rPr lang="es-ES_tradnl" smtClean="0"/>
              <a:t>14/6/11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9393-7AD2-384E-8541-61B027C3CE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1EB9-F568-C245-B02A-993437D26A80}" type="datetimeFigureOut">
              <a:rPr lang="es-ES_tradnl" smtClean="0"/>
              <a:t>14/6/11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9393-7AD2-384E-8541-61B027C3CEE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D1EB9-F568-C245-B02A-993437D26A80}" type="datetimeFigureOut">
              <a:rPr lang="es-ES_tradnl" smtClean="0"/>
              <a:t>14/6/11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19393-7AD2-384E-8541-61B027C3CEE5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NPI_logo_2008_rgb_gran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" y="2423160"/>
            <a:ext cx="8874252" cy="2011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85800" y="22098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latin typeface="American Typewriter"/>
                <a:cs typeface="American Typewriter"/>
              </a:rPr>
              <a:t>1</a:t>
            </a:r>
          </a:p>
          <a:p>
            <a:r>
              <a:rPr lang="es-ES_tradnl" sz="2400" i="1" dirty="0" err="1" smtClean="0">
                <a:latin typeface="American Typewriter"/>
                <a:cs typeface="American Typewriter"/>
              </a:rPr>
              <a:t>Reportería</a:t>
            </a:r>
            <a:r>
              <a:rPr lang="es-ES_tradnl" sz="2400" dirty="0">
                <a:latin typeface="American Typewriter"/>
                <a:cs typeface="American Typewriter"/>
              </a:rPr>
              <a:t>, investigación, verificación - recolección de datos en el terreno; relación con fuentes diversificadas; cotejo y comprobación de las versiones; documentarse para informar con exactitud. Trabajamos con hechos.</a:t>
            </a:r>
          </a:p>
          <a:p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81000" y="20574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latin typeface="American Typewriter"/>
                <a:cs typeface="American Typewriter"/>
              </a:rPr>
              <a:t>2</a:t>
            </a:r>
          </a:p>
          <a:p>
            <a:r>
              <a:rPr lang="es-ES_tradnl" sz="2400" i="1" dirty="0" smtClean="0">
                <a:latin typeface="American Typewriter"/>
                <a:cs typeface="American Typewriter"/>
              </a:rPr>
              <a:t>Narración</a:t>
            </a:r>
            <a:r>
              <a:rPr lang="es-ES_tradnl" sz="2400" dirty="0">
                <a:latin typeface="American Typewriter"/>
                <a:cs typeface="American Typewriter"/>
              </a:rPr>
              <a:t>- desarrollar la voz propia, la capacidad de autor - el arte de contar historias en forma creativa que interese al público, ahora no solo en texto sino en multimedia; edición de textos. PAPEL DE LOS EDITORES. La noticia es cada vez más frenética mientras que la crónica y el reportaje son el periodismo apto para el conocimiento, para la agenda </a:t>
            </a:r>
            <a:r>
              <a:rPr lang="es-ES_tradnl" sz="2400" dirty="0" smtClean="0">
                <a:latin typeface="American Typewriter"/>
                <a:cs typeface="American Typewriter"/>
              </a:rPr>
              <a:t>propia. </a:t>
            </a:r>
            <a:endParaRPr lang="es-ES_tradnl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57200" y="21336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latin typeface="American Typewriter"/>
                <a:cs typeface="American Typewriter"/>
              </a:rPr>
              <a:t>3</a:t>
            </a:r>
          </a:p>
          <a:p>
            <a:r>
              <a:rPr lang="es-ES_tradnl" sz="2400" i="1" dirty="0" smtClean="0">
                <a:latin typeface="American Typewriter"/>
                <a:cs typeface="American Typewriter"/>
              </a:rPr>
              <a:t>Explicar</a:t>
            </a:r>
            <a:r>
              <a:rPr lang="es-ES_tradnl" sz="2400" i="1" dirty="0">
                <a:latin typeface="American Typewriter"/>
                <a:cs typeface="American Typewriter"/>
              </a:rPr>
              <a:t>, contextualizar</a:t>
            </a:r>
            <a:r>
              <a:rPr lang="es-ES_tradnl" sz="2400" dirty="0">
                <a:latin typeface="American Typewriter"/>
                <a:cs typeface="American Typewriter"/>
              </a:rPr>
              <a:t> </a:t>
            </a:r>
            <a:r>
              <a:rPr lang="es-ES_tradnl" sz="2400" dirty="0" err="1">
                <a:latin typeface="American Typewriter"/>
                <a:cs typeface="American Typewriter"/>
              </a:rPr>
              <a:t>–</a:t>
            </a:r>
            <a:r>
              <a:rPr lang="es-ES_tradnl" sz="2400" dirty="0">
                <a:latin typeface="American Typewriter"/>
                <a:cs typeface="American Typewriter"/>
              </a:rPr>
              <a:t> ejercer ciudadanía comunicativa, a partir del </a:t>
            </a:r>
            <a:r>
              <a:rPr lang="es-ES_tradnl" sz="2400" dirty="0" err="1">
                <a:latin typeface="American Typewriter"/>
                <a:cs typeface="American Typewriter"/>
              </a:rPr>
              <a:t>amoblamiento</a:t>
            </a:r>
            <a:r>
              <a:rPr lang="es-ES_tradnl" sz="2400" dirty="0">
                <a:latin typeface="American Typewriter"/>
                <a:cs typeface="American Typewriter"/>
              </a:rPr>
              <a:t> conceptual del cerebro, con una clara visión de lo público, para ofrecer un periodismo preciso y crítico que contribuya a que la sociedad se informe mejor y no solo más rápido. Con la misma perspectiva, una variante es la capacidad de organizar e intervenir en foros y </a:t>
            </a:r>
            <a:r>
              <a:rPr lang="es-ES_tradnl" sz="2400" dirty="0" smtClean="0">
                <a:latin typeface="American Typewriter"/>
                <a:cs typeface="American Typewriter"/>
              </a:rPr>
              <a:t>debates. </a:t>
            </a:r>
            <a:endParaRPr lang="es-ES_tradnl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71600" y="2514601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4</a:t>
            </a:r>
          </a:p>
          <a:p>
            <a:r>
              <a:rPr lang="es-ES_tradnl" sz="2400" i="1" dirty="0" smtClean="0">
                <a:latin typeface="American Typewriter"/>
                <a:cs typeface="American Typewriter"/>
              </a:rPr>
              <a:t>É</a:t>
            </a:r>
            <a:r>
              <a:rPr lang="es-ES_tradnl" sz="2400" i="1" dirty="0" smtClean="0">
                <a:latin typeface="American Typewriter"/>
                <a:cs typeface="American Typewriter"/>
              </a:rPr>
              <a:t>tica </a:t>
            </a:r>
            <a:r>
              <a:rPr lang="es-ES_tradnl" sz="2400" i="1" dirty="0">
                <a:latin typeface="American Typewriter"/>
                <a:cs typeface="American Typewriter"/>
              </a:rPr>
              <a:t>periodística</a:t>
            </a:r>
            <a:r>
              <a:rPr lang="es-ES_tradnl" sz="2400" dirty="0">
                <a:latin typeface="American Typewriter"/>
                <a:cs typeface="American Typewriter"/>
              </a:rPr>
              <a:t> </a:t>
            </a:r>
            <a:r>
              <a:rPr lang="es-ES_tradnl" sz="2400" dirty="0" err="1">
                <a:latin typeface="American Typewriter"/>
                <a:cs typeface="American Typewriter"/>
              </a:rPr>
              <a:t>–</a:t>
            </a:r>
            <a:r>
              <a:rPr lang="es-ES_tradnl" sz="2400" dirty="0">
                <a:latin typeface="American Typewriter"/>
                <a:cs typeface="American Typewriter"/>
              </a:rPr>
              <a:t> independencia, pluralismo y cuidado con las fuentes como fundamentos de un  periodismo responsable y de calidad</a:t>
            </a:r>
            <a:r>
              <a:rPr lang="es-ES_tradnl" sz="2400" dirty="0" smtClean="0">
                <a:latin typeface="American Typewriter"/>
                <a:cs typeface="American Typewriter"/>
              </a:rPr>
              <a:t>.</a:t>
            </a:r>
            <a:r>
              <a:rPr lang="es-ES_tradnl" sz="2400" dirty="0" smtClean="0"/>
              <a:t/>
            </a:r>
            <a:br>
              <a:rPr lang="es-ES_tradnl" sz="2400" dirty="0" smtClean="0"/>
            </a:br>
            <a:endParaRPr lang="es-ES_tradn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28600" y="2743200"/>
            <a:ext cx="883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dirty="0" smtClean="0">
                <a:latin typeface="American Typewriter"/>
                <a:cs typeface="American Typewriter"/>
              </a:rPr>
              <a:t>¿Qu</a:t>
            </a:r>
            <a:r>
              <a:rPr lang="es-ES_tradnl" sz="3000" dirty="0" smtClean="0">
                <a:latin typeface="American Typewriter"/>
                <a:cs typeface="American Typewriter"/>
              </a:rPr>
              <a:t>é nuevas competencias debemos adquirir?</a:t>
            </a:r>
            <a:endParaRPr lang="es-ES_tradnl" sz="3000" dirty="0">
              <a:latin typeface="American Typewriter"/>
              <a:cs typeface="American Typewriter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810000" y="1828800"/>
            <a:ext cx="167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800" dirty="0" smtClean="0"/>
              <a:t>(~_^)</a:t>
            </a:r>
            <a:endParaRPr lang="es-ES_tradnl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19200" y="24384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latin typeface="American Typewriter"/>
                <a:cs typeface="American Typewriter"/>
              </a:rPr>
              <a:t>1</a:t>
            </a:r>
          </a:p>
          <a:p>
            <a:r>
              <a:rPr lang="es-ES_tradnl" sz="2400" i="1" dirty="0" smtClean="0">
                <a:latin typeface="American Typewriter"/>
                <a:cs typeface="American Typewriter"/>
              </a:rPr>
              <a:t>Comprender </a:t>
            </a:r>
            <a:r>
              <a:rPr lang="es-ES_tradnl" sz="2400" i="1" dirty="0">
                <a:latin typeface="American Typewriter"/>
                <a:cs typeface="American Typewriter"/>
              </a:rPr>
              <a:t>y saber usar la tecnología</a:t>
            </a:r>
            <a:r>
              <a:rPr lang="es-ES_tradnl" sz="2400" dirty="0">
                <a:latin typeface="American Typewriter"/>
                <a:cs typeface="American Typewriter"/>
              </a:rPr>
              <a:t> - capacidad de usar y desarrollar herramientas tecnológicas pertinentes para el proyecto periodístico; apuntar a la innovación.</a:t>
            </a:r>
            <a:r>
              <a:rPr lang="es-ES_tradnl" sz="2400" dirty="0" smtClean="0">
                <a:latin typeface="American Typewriter"/>
                <a:cs typeface="American Typewriter"/>
              </a:rPr>
              <a:t> </a:t>
            </a:r>
            <a:endParaRPr lang="es-ES_tradnl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33400" y="2514601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 smtClean="0">
                <a:latin typeface="American Typewriter"/>
                <a:cs typeface="American Typewriter"/>
              </a:rPr>
              <a:t>2</a:t>
            </a:r>
          </a:p>
          <a:p>
            <a:pPr algn="just"/>
            <a:r>
              <a:rPr lang="es-ES_tradnl" sz="2000" i="1" dirty="0" smtClean="0">
                <a:latin typeface="American Typewriter"/>
                <a:cs typeface="American Typewriter"/>
              </a:rPr>
              <a:t>Conocer </a:t>
            </a:r>
            <a:r>
              <a:rPr lang="es-ES_tradnl" sz="2000" i="1" dirty="0">
                <a:latin typeface="American Typewriter"/>
                <a:cs typeface="American Typewriter"/>
              </a:rPr>
              <a:t>las redes y audiencias</a:t>
            </a:r>
            <a:r>
              <a:rPr lang="es-ES_tradnl" sz="2000" dirty="0">
                <a:latin typeface="American Typewriter"/>
                <a:cs typeface="American Typewriter"/>
              </a:rPr>
              <a:t> </a:t>
            </a:r>
            <a:r>
              <a:rPr lang="es-ES_tradnl" sz="2000" dirty="0" err="1">
                <a:latin typeface="American Typewriter"/>
                <a:cs typeface="American Typewriter"/>
              </a:rPr>
              <a:t>–</a:t>
            </a:r>
            <a:r>
              <a:rPr lang="es-ES_tradnl" sz="2000" dirty="0">
                <a:latin typeface="American Typewriter"/>
                <a:cs typeface="American Typewriter"/>
              </a:rPr>
              <a:t> relacionamiento, seguimiento sistemático y capacidad de conectarse con audiencias específicas, que no solo retroalimentan el proceso informativo, sino que pueden producir o ayudar a la producción de contenidos. Reconocer que el periodismo se hace en red. </a:t>
            </a:r>
            <a:r>
              <a:rPr lang="es-ES_tradnl" sz="2000" dirty="0" err="1">
                <a:latin typeface="American Typewriter"/>
                <a:cs typeface="American Typewriter"/>
              </a:rPr>
              <a:t>Agregador</a:t>
            </a:r>
            <a:r>
              <a:rPr lang="es-ES_tradnl" sz="2000" dirty="0">
                <a:latin typeface="American Typewriter"/>
                <a:cs typeface="American Typewriter"/>
              </a:rPr>
              <a:t> hábil para organizar el debate.</a:t>
            </a:r>
          </a:p>
          <a:p>
            <a:pPr algn="just"/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14400" y="2438400"/>
            <a:ext cx="7620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600" dirty="0" smtClean="0">
                <a:latin typeface="American Typewriter"/>
                <a:cs typeface="American Typewriter"/>
              </a:rPr>
              <a:t>3</a:t>
            </a:r>
          </a:p>
          <a:p>
            <a:r>
              <a:rPr lang="es-ES_tradnl" sz="2600" i="1" dirty="0" smtClean="0">
                <a:latin typeface="American Typewriter"/>
                <a:cs typeface="American Typewriter"/>
              </a:rPr>
              <a:t>Apertura </a:t>
            </a:r>
            <a:r>
              <a:rPr lang="es-ES_tradnl" sz="2600" i="1" dirty="0">
                <a:latin typeface="American Typewriter"/>
                <a:cs typeface="American Typewriter"/>
              </a:rPr>
              <a:t>a las alianzas</a:t>
            </a:r>
            <a:r>
              <a:rPr lang="es-ES_tradnl" sz="2600" dirty="0">
                <a:latin typeface="American Typewriter"/>
                <a:cs typeface="American Typewriter"/>
              </a:rPr>
              <a:t> </a:t>
            </a:r>
            <a:r>
              <a:rPr lang="es-ES_tradnl" sz="2600" dirty="0" err="1">
                <a:latin typeface="American Typewriter"/>
                <a:cs typeface="American Typewriter"/>
              </a:rPr>
              <a:t>–</a:t>
            </a:r>
            <a:r>
              <a:rPr lang="es-ES_tradnl" sz="2600" dirty="0">
                <a:latin typeface="American Typewriter"/>
                <a:cs typeface="American Typewriter"/>
              </a:rPr>
              <a:t> medios+OSC, medios nacionales+regionales, medios tradicionales+nuevos </a:t>
            </a:r>
            <a:r>
              <a:rPr lang="es-ES_tradnl" sz="2600" dirty="0" smtClean="0">
                <a:latin typeface="American Typewriter"/>
                <a:cs typeface="American Typewriter"/>
              </a:rPr>
              <a:t>medio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43000" y="2438400"/>
            <a:ext cx="7162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300" dirty="0" smtClean="0">
                <a:latin typeface="American Typewriter"/>
                <a:cs typeface="American Typewriter"/>
              </a:rPr>
              <a:t>4</a:t>
            </a:r>
          </a:p>
          <a:p>
            <a:r>
              <a:rPr lang="es-ES_tradnl" sz="3300" i="1" dirty="0" smtClean="0">
                <a:latin typeface="American Typewriter"/>
                <a:cs typeface="American Typewriter"/>
              </a:rPr>
              <a:t>gestión </a:t>
            </a:r>
            <a:r>
              <a:rPr lang="es-ES_tradnl" sz="3300" i="1" dirty="0">
                <a:latin typeface="American Typewriter"/>
                <a:cs typeface="American Typewriter"/>
              </a:rPr>
              <a:t>y marketing</a:t>
            </a:r>
            <a:r>
              <a:rPr lang="es-ES_tradnl" sz="3300" dirty="0">
                <a:latin typeface="American Typewriter"/>
                <a:cs typeface="American Typewriter"/>
              </a:rPr>
              <a:t> de proyectos periodísticos</a:t>
            </a:r>
            <a:r>
              <a:rPr lang="es-ES_tradnl" sz="3300" dirty="0" smtClean="0">
                <a:latin typeface="American Typewriter"/>
                <a:cs typeface="American Typewriter"/>
              </a:rPr>
              <a:t> </a:t>
            </a:r>
            <a:endParaRPr lang="es-ES_tradnl" sz="33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-76200" y="1447800"/>
            <a:ext cx="937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dirty="0" err="1" smtClean="0">
                <a:latin typeface="American Typewriter"/>
                <a:cs typeface="American Typewriter"/>
              </a:rPr>
              <a:t>ô¿ô</a:t>
            </a:r>
            <a:endParaRPr lang="es-ES_tradnl" sz="4400" dirty="0" smtClean="0">
              <a:latin typeface="American Typewriter"/>
              <a:cs typeface="American Typewriter"/>
            </a:endParaRPr>
          </a:p>
          <a:p>
            <a:pPr algn="ctr"/>
            <a:endParaRPr lang="es-ES_tradnl" sz="4400" dirty="0" smtClean="0">
              <a:latin typeface="American Typewriter"/>
              <a:cs typeface="American Typewriter"/>
            </a:endParaRPr>
          </a:p>
          <a:p>
            <a:pPr algn="ctr"/>
            <a:r>
              <a:rPr lang="es-ES_tradnl" sz="4400" dirty="0" smtClean="0">
                <a:latin typeface="American Typewriter"/>
                <a:cs typeface="American Typewriter"/>
              </a:rPr>
              <a:t>¿C</a:t>
            </a:r>
            <a:r>
              <a:rPr lang="es-ES_tradnl" sz="4400" dirty="0" smtClean="0">
                <a:latin typeface="American Typewriter"/>
                <a:cs typeface="American Typewriter"/>
              </a:rPr>
              <a:t>ómo son (¿deberían ser?) los medios del </a:t>
            </a:r>
            <a:r>
              <a:rPr lang="es-ES_tradnl" sz="4400" strike="sngStrike" dirty="0" smtClean="0">
                <a:latin typeface="American Typewriter"/>
                <a:cs typeface="American Typewriter"/>
              </a:rPr>
              <a:t>futuro</a:t>
            </a:r>
            <a:r>
              <a:rPr lang="es-ES_tradnl" sz="4400" dirty="0" smtClean="0">
                <a:latin typeface="American Typewriter"/>
                <a:cs typeface="American Typewriter"/>
              </a:rPr>
              <a:t> presente?</a:t>
            </a:r>
          </a:p>
          <a:p>
            <a:pPr algn="ctr"/>
            <a:endParaRPr lang="es-ES_tradnl" sz="4400" dirty="0" smtClean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0" y="2133600"/>
            <a:ext cx="91440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800" dirty="0" smtClean="0">
                <a:latin typeface="American Typewriter"/>
                <a:cs typeface="American Typewriter"/>
              </a:rPr>
              <a:t>Emprendimientos period</a:t>
            </a:r>
            <a:r>
              <a:rPr lang="es-ES_tradnl" sz="3800" dirty="0" smtClean="0">
                <a:latin typeface="American Typewriter"/>
                <a:cs typeface="American Typewriter"/>
              </a:rPr>
              <a:t>ísticos en </a:t>
            </a:r>
            <a:r>
              <a:rPr lang="es-ES_tradnl" sz="3800" dirty="0" err="1" smtClean="0">
                <a:latin typeface="American Typewriter"/>
                <a:cs typeface="American Typewriter"/>
              </a:rPr>
              <a:t>internet</a:t>
            </a:r>
            <a:endParaRPr lang="es-ES_tradnl" sz="3800" dirty="0" smtClean="0">
              <a:latin typeface="American Typewriter"/>
              <a:cs typeface="American Typewriter"/>
            </a:endParaRPr>
          </a:p>
          <a:p>
            <a:pPr algn="ctr"/>
            <a:endParaRPr lang="es-ES_tradnl" sz="3800" dirty="0" smtClean="0">
              <a:latin typeface="American Typewriter"/>
              <a:cs typeface="American Typewriter"/>
            </a:endParaRPr>
          </a:p>
          <a:p>
            <a:pPr algn="ctr"/>
            <a:r>
              <a:rPr lang="es-ES_tradnl" sz="3800" dirty="0" smtClean="0">
                <a:latin typeface="American Typewriter"/>
                <a:cs typeface="American Typewriter"/>
              </a:rPr>
              <a:t>¿Cómo construir el futuro del oficio?</a:t>
            </a:r>
          </a:p>
          <a:p>
            <a:pPr algn="ctr"/>
            <a:endParaRPr lang="es-ES_tradnl" sz="3800" dirty="0" smtClean="0"/>
          </a:p>
          <a:p>
            <a:pPr algn="ctr"/>
            <a:r>
              <a:rPr lang="es-ES_tradnl" sz="5100" dirty="0" smtClean="0">
                <a:latin typeface="+mj-lt"/>
                <a:cs typeface="Andale Mono"/>
              </a:rPr>
              <a:t>(</a:t>
            </a:r>
            <a:r>
              <a:rPr lang="es-ES_tradnl" sz="4700" dirty="0" smtClean="0">
                <a:latin typeface="+mj-lt"/>
                <a:cs typeface="Andale Mono"/>
              </a:rPr>
              <a:t>*</a:t>
            </a:r>
            <a:r>
              <a:rPr lang="es-ES_tradnl" sz="3100" dirty="0" smtClean="0">
                <a:latin typeface="+mj-lt"/>
                <a:cs typeface="Andale Mono"/>
              </a:rPr>
              <a:t>0</a:t>
            </a:r>
            <a:r>
              <a:rPr lang="es-ES_tradnl" sz="4700" dirty="0" smtClean="0">
                <a:latin typeface="+mj-lt"/>
                <a:cs typeface="Andale Mono"/>
              </a:rPr>
              <a:t>*</a:t>
            </a:r>
            <a:r>
              <a:rPr lang="es-ES_tradnl" sz="5000" dirty="0" smtClean="0">
                <a:latin typeface="+mj-lt"/>
                <a:cs typeface="Andale Mono"/>
              </a:rPr>
              <a:t>)</a:t>
            </a:r>
            <a:r>
              <a:rPr lang="es-ES_tradnl" sz="3800" dirty="0" smtClean="0"/>
              <a:t> </a:t>
            </a:r>
          </a:p>
          <a:p>
            <a:pPr algn="ctr"/>
            <a:endParaRPr lang="es-ES_tradnl" sz="3800" dirty="0" smtClean="0"/>
          </a:p>
          <a:p>
            <a:pPr algn="ctr"/>
            <a:endParaRPr lang="es-ES_tradnl" sz="3800" dirty="0" smtClean="0"/>
          </a:p>
          <a:p>
            <a:pPr algn="ctr"/>
            <a:endParaRPr lang="es-ES_tradnl" sz="2900" dirty="0" smtClean="0"/>
          </a:p>
          <a:p>
            <a:pPr algn="ctr"/>
            <a:r>
              <a:rPr lang="es-ES_tradnl" sz="29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62000" y="190500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endParaRPr lang="es-ES_tradnl" sz="2400" dirty="0" smtClean="0">
              <a:latin typeface="American Typewriter"/>
              <a:cs typeface="American Typewriter"/>
            </a:endParaRPr>
          </a:p>
          <a:p>
            <a:pPr lvl="0" algn="ctr"/>
            <a:r>
              <a:rPr lang="es-ES_tradnl" sz="2400" dirty="0" smtClean="0">
                <a:latin typeface="American Typewriter"/>
                <a:cs typeface="American Typewriter"/>
              </a:rPr>
              <a:t>1</a:t>
            </a:r>
          </a:p>
          <a:p>
            <a:pPr lvl="0" algn="ctr"/>
            <a:r>
              <a:rPr lang="es-ES_tradnl" sz="2400" dirty="0" smtClean="0">
                <a:latin typeface="American Typewriter"/>
                <a:cs typeface="American Typewriter"/>
              </a:rPr>
              <a:t>El </a:t>
            </a:r>
            <a:r>
              <a:rPr lang="es-ES_tradnl" sz="2400" dirty="0">
                <a:latin typeface="American Typewriter"/>
                <a:cs typeface="American Typewriter"/>
              </a:rPr>
              <a:t>tiempo es el factor clave de la actividad (entre lo más importante, lo más recomendado y el ahora; emergencia de la transmisión en vivo). Se trabaja en varios tiempos y equipos.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24000" y="2381072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latin typeface="American Typewriter"/>
                <a:cs typeface="American Typewriter"/>
              </a:rPr>
              <a:t>2</a:t>
            </a:r>
          </a:p>
          <a:p>
            <a:r>
              <a:rPr lang="es-ES_tradnl" sz="2400" dirty="0" smtClean="0">
                <a:latin typeface="American Typewriter"/>
                <a:cs typeface="American Typewriter"/>
              </a:rPr>
              <a:t>La </a:t>
            </a:r>
            <a:r>
              <a:rPr lang="es-ES_tradnl" sz="2400" dirty="0">
                <a:latin typeface="American Typewriter"/>
                <a:cs typeface="American Typewriter"/>
              </a:rPr>
              <a:t>narración periodística es colectiva </a:t>
            </a:r>
            <a:r>
              <a:rPr lang="es-ES_tradnl" sz="2400" dirty="0" err="1">
                <a:latin typeface="American Typewriter"/>
                <a:cs typeface="American Typewriter"/>
              </a:rPr>
              <a:t>–</a:t>
            </a:r>
            <a:r>
              <a:rPr lang="es-ES_tradnl" sz="2400" dirty="0">
                <a:latin typeface="American Typewriter"/>
                <a:cs typeface="American Typewriter"/>
              </a:rPr>
              <a:t> los medios se definen por su relación con la audiencia</a:t>
            </a:r>
            <a:r>
              <a:rPr lang="es-ES_tradnl" sz="2400" dirty="0" smtClean="0">
                <a:latin typeface="American Typewriter"/>
                <a:cs typeface="American Typewriter"/>
              </a:rPr>
              <a:t> </a:t>
            </a:r>
            <a:endParaRPr lang="es-ES_tradnl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66800" y="2286000"/>
            <a:ext cx="6705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dirty="0">
                <a:latin typeface="American Typewriter"/>
                <a:cs typeface="American Typewriter"/>
              </a:rPr>
              <a:t>3</a:t>
            </a:r>
            <a:endParaRPr lang="es-ES_tradnl" sz="2500" dirty="0" smtClean="0">
              <a:latin typeface="American Typewriter"/>
              <a:cs typeface="American Typewriter"/>
            </a:endParaRPr>
          </a:p>
          <a:p>
            <a:pPr algn="just"/>
            <a:r>
              <a:rPr lang="es-ES_tradnl" sz="2500" dirty="0" smtClean="0">
                <a:latin typeface="American Typewriter"/>
                <a:cs typeface="American Typewriter"/>
              </a:rPr>
              <a:t>El </a:t>
            </a:r>
            <a:r>
              <a:rPr lang="es-ES_tradnl" sz="2500" dirty="0">
                <a:latin typeface="American Typewriter"/>
                <a:cs typeface="American Typewriter"/>
              </a:rPr>
              <a:t>talento periodístico consiste en conocer las redes (las 3C para verificar la cosecha de </a:t>
            </a:r>
            <a:r>
              <a:rPr lang="es-ES_tradnl" sz="2500" dirty="0" smtClean="0">
                <a:latin typeface="American Typewriter"/>
                <a:cs typeface="American Typewriter"/>
              </a:rPr>
              <a:t>información: contenido</a:t>
            </a:r>
            <a:r>
              <a:rPr lang="es-ES_tradnl" sz="2500" dirty="0">
                <a:latin typeface="American Typewriter"/>
                <a:cs typeface="American Typewriter"/>
              </a:rPr>
              <a:t>, </a:t>
            </a:r>
            <a:r>
              <a:rPr lang="es-ES_tradnl" sz="2500" dirty="0" smtClean="0">
                <a:latin typeface="American Typewriter"/>
                <a:cs typeface="American Typewriter"/>
              </a:rPr>
              <a:t>contexto, código</a:t>
            </a:r>
            <a:r>
              <a:rPr lang="es-ES_tradnl" sz="2500" dirty="0">
                <a:latin typeface="American Typewriter"/>
                <a:cs typeface="American Typewriter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38200" y="2209800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latin typeface="American Typewriter"/>
                <a:cs typeface="American Typewriter"/>
              </a:rPr>
              <a:t>4</a:t>
            </a:r>
          </a:p>
          <a:p>
            <a:r>
              <a:rPr lang="es-ES_tradnl" sz="2400" dirty="0" smtClean="0">
                <a:latin typeface="American Typewriter"/>
                <a:cs typeface="American Typewriter"/>
              </a:rPr>
              <a:t>La </a:t>
            </a:r>
            <a:r>
              <a:rPr lang="es-ES_tradnl" sz="2400" dirty="0">
                <a:latin typeface="American Typewriter"/>
                <a:cs typeface="American Typewriter"/>
              </a:rPr>
              <a:t>expresión periodística es </a:t>
            </a:r>
            <a:r>
              <a:rPr lang="es-ES_tradnl" sz="2400" dirty="0" err="1">
                <a:latin typeface="American Typewriter"/>
                <a:cs typeface="American Typewriter"/>
              </a:rPr>
              <a:t>multisoporte</a:t>
            </a:r>
            <a:r>
              <a:rPr lang="es-ES_tradnl" sz="2400" dirty="0">
                <a:latin typeface="American Typewriter"/>
                <a:cs typeface="American Typewriter"/>
              </a:rPr>
              <a:t>, publicar una noticia es cada vez más asunto de exportar contenidos y enlaces, mientras la redacción se desconcentra  en la periferia</a:t>
            </a:r>
            <a:r>
              <a:rPr lang="es-ES_tradnl" sz="2400" dirty="0" smtClean="0">
                <a:latin typeface="American Typewriter"/>
                <a:cs typeface="American Typewriter"/>
              </a:rPr>
              <a:t> </a:t>
            </a:r>
            <a:endParaRPr lang="es-ES_tradnl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14400" y="2915960"/>
            <a:ext cx="7543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100" dirty="0" smtClean="0">
                <a:latin typeface="American Typewriter"/>
                <a:cs typeface="American Typewriter"/>
              </a:rPr>
              <a:t>Y</a:t>
            </a:r>
            <a:r>
              <a:rPr lang="es-ES_tradnl" sz="3100" dirty="0" smtClean="0">
                <a:latin typeface="American Typewriter"/>
                <a:cs typeface="American Typewriter"/>
              </a:rPr>
              <a:t> t</a:t>
            </a:r>
            <a:r>
              <a:rPr lang="es-ES_tradnl" sz="3100" dirty="0" smtClean="0">
                <a:latin typeface="American Typewriter"/>
                <a:cs typeface="American Typewriter"/>
              </a:rPr>
              <a:t>ú ¿cómo estás construyendo el futuro del periodismo?</a:t>
            </a:r>
            <a:endParaRPr lang="es-ES_tradnl" sz="31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14400" y="1981200"/>
            <a:ext cx="75438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300" dirty="0" smtClean="0">
                <a:latin typeface="American Typewriter"/>
                <a:cs typeface="American Typewriter"/>
              </a:rPr>
              <a:t>Muchas gracias</a:t>
            </a:r>
            <a:endParaRPr lang="es-ES_tradnl" sz="5300" dirty="0">
              <a:latin typeface="American Typewriter"/>
              <a:cs typeface="American Typewriter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2200" y="3048000"/>
            <a:ext cx="441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400" dirty="0" smtClean="0"/>
              <a:t>fnpi.org</a:t>
            </a:r>
          </a:p>
          <a:p>
            <a:pPr algn="ctr"/>
            <a:endParaRPr lang="es-ES_tradnl" sz="3400" dirty="0" smtClean="0"/>
          </a:p>
          <a:p>
            <a:pPr algn="ctr"/>
            <a:r>
              <a:rPr lang="es-ES_tradnl" sz="3400" dirty="0"/>
              <a:t>f</a:t>
            </a:r>
            <a:r>
              <a:rPr lang="es-ES_tradnl" sz="3400" dirty="0" err="1" smtClean="0"/>
              <a:t>npi.org</a:t>
            </a:r>
            <a:r>
              <a:rPr lang="es-ES_tradnl" sz="3400" dirty="0" smtClean="0"/>
              <a:t>/laboratorio</a:t>
            </a:r>
          </a:p>
          <a:p>
            <a:pPr algn="ctr"/>
            <a:endParaRPr lang="es-ES_tradnl" sz="3400" dirty="0" smtClean="0"/>
          </a:p>
          <a:p>
            <a:pPr algn="ctr"/>
            <a:r>
              <a:rPr lang="es-ES_tradnl" sz="3400" dirty="0" err="1" smtClean="0"/>
              <a:t>@fnpi_org</a:t>
            </a:r>
            <a:endParaRPr lang="es-ES_tradnl" sz="3400" dirty="0" smtClean="0"/>
          </a:p>
          <a:p>
            <a:pPr algn="ctr"/>
            <a:endParaRPr lang="es-ES_tradnl" sz="3400" dirty="0" smtClean="0"/>
          </a:p>
          <a:p>
            <a:pPr algn="ctr"/>
            <a:r>
              <a:rPr lang="es-ES_tradnl" sz="3400" dirty="0" err="1" smtClean="0"/>
              <a:t>@carliserrano</a:t>
            </a:r>
            <a:endParaRPr lang="es-ES_tradnl" sz="3400" dirty="0" smtClean="0"/>
          </a:p>
          <a:p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 rot="5400000">
            <a:off x="4037349" y="1330167"/>
            <a:ext cx="14838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600" dirty="0" smtClean="0"/>
              <a:t>:)</a:t>
            </a:r>
            <a:endParaRPr lang="es-ES_tradnl" sz="7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NPI_logo_2008_rgb_gran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" y="2423160"/>
            <a:ext cx="8874252" cy="2011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286000" y="1600200"/>
            <a:ext cx="4343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800" dirty="0" smtClean="0">
                <a:latin typeface="American Typewriter"/>
                <a:cs typeface="American Typewriter"/>
              </a:rPr>
              <a:t>El contexto</a:t>
            </a:r>
            <a:endParaRPr lang="es-ES_tradnl" sz="3800" dirty="0">
              <a:latin typeface="American Typewriter"/>
              <a:cs typeface="American Typewriter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4800" y="2514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400" dirty="0" smtClean="0">
                <a:latin typeface="American Typewriter"/>
                <a:cs typeface="American Typewriter"/>
              </a:rPr>
              <a:t>Auge </a:t>
            </a:r>
            <a:r>
              <a:rPr lang="es-ES_tradnl" sz="2400" dirty="0">
                <a:latin typeface="American Typewriter"/>
                <a:cs typeface="American Typewriter"/>
              </a:rPr>
              <a:t>de la conexión móvil y el video</a:t>
            </a:r>
            <a:endParaRPr lang="es-ES_tradnl" sz="2400" dirty="0" smtClean="0">
              <a:latin typeface="American Typewriter"/>
              <a:cs typeface="American Typewriter"/>
            </a:endParaRPr>
          </a:p>
          <a:p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304800" y="3200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400" dirty="0">
                <a:latin typeface="American Typewriter"/>
                <a:cs typeface="American Typewriter"/>
              </a:rPr>
              <a:t>Papel fundamental de la indexación para captar tráfico de</a:t>
            </a:r>
            <a:r>
              <a:rPr lang="es-ES_tradnl" sz="2400" dirty="0" smtClean="0">
                <a:latin typeface="American Typewriter"/>
                <a:cs typeface="American Typewriter"/>
              </a:rPr>
              <a:t> buscadores y </a:t>
            </a:r>
            <a:r>
              <a:rPr lang="es-ES_tradnl" sz="2400" dirty="0">
                <a:latin typeface="American Typewriter"/>
                <a:cs typeface="American Typewriter"/>
              </a:rPr>
              <a:t>redes sociales</a:t>
            </a:r>
          </a:p>
          <a:p>
            <a:endParaRPr lang="es-ES_tradnl" dirty="0"/>
          </a:p>
        </p:txBody>
      </p:sp>
      <p:sp>
        <p:nvSpPr>
          <p:cNvPr id="9" name="Rectángulo 8"/>
          <p:cNvSpPr/>
          <p:nvPr/>
        </p:nvSpPr>
        <p:spPr>
          <a:xfrm>
            <a:off x="304800" y="4306669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400" dirty="0">
                <a:latin typeface="American Typewriter"/>
                <a:cs typeface="American Typewriter"/>
              </a:rPr>
              <a:t>Aparición de </a:t>
            </a:r>
            <a:r>
              <a:rPr lang="es-ES_tradnl" sz="2400" dirty="0" smtClean="0">
                <a:latin typeface="American Typewriter"/>
                <a:cs typeface="American Typewriter"/>
              </a:rPr>
              <a:t>tecnologías </a:t>
            </a:r>
            <a:r>
              <a:rPr lang="es-ES_tradnl" sz="2400" dirty="0">
                <a:latin typeface="American Typewriter"/>
                <a:cs typeface="American Typewriter"/>
              </a:rPr>
              <a:t>que pueden cambiar paradigmas, hacia la trasmisión en vivo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04800" y="5301734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latin typeface="American Typewriter"/>
                <a:cs typeface="American Typewriter"/>
              </a:rPr>
              <a:t>Acercamiento de la TV y la </a:t>
            </a:r>
            <a:r>
              <a:rPr lang="es-ES_tradnl" sz="2400" dirty="0" err="1">
                <a:latin typeface="American Typewriter"/>
                <a:cs typeface="American Typewriter"/>
              </a:rPr>
              <a:t>web</a:t>
            </a:r>
            <a:r>
              <a:rPr lang="es-ES_tradnl" sz="2400" dirty="0" smtClean="0">
                <a:latin typeface="American Typewriter"/>
                <a:cs typeface="American Typewriter"/>
              </a:rPr>
              <a:t> </a:t>
            </a:r>
            <a:endParaRPr lang="es-ES_tradnl" sz="2400" dirty="0">
              <a:latin typeface="American Typewriter"/>
              <a:cs typeface="American Typewriter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04800" y="5855732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latin typeface="American Typewriter"/>
                <a:cs typeface="American Typewriter"/>
              </a:rPr>
              <a:t>La lucha por el contacto directo con el usuario</a:t>
            </a:r>
            <a:r>
              <a:rPr lang="es-ES_tradnl" sz="2400" dirty="0" smtClean="0">
                <a:latin typeface="American Typewriter"/>
                <a:cs typeface="American Typewriter"/>
              </a:rPr>
              <a:t> </a:t>
            </a:r>
            <a:endParaRPr lang="es-ES_tradnl" sz="2400" dirty="0">
              <a:latin typeface="American Typewriter"/>
              <a:cs typeface="American Typewriter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191000" y="108147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</a:t>
            </a:r>
            <a:r>
              <a:rPr lang="es-ES_tradnl" sz="2800" dirty="0" smtClean="0"/>
              <a:t>(</a:t>
            </a:r>
            <a:r>
              <a:rPr lang="es-ES_tradnl" dirty="0" smtClean="0"/>
              <a:t>(( )</a:t>
            </a:r>
            <a:r>
              <a:rPr lang="es-ES_tradnl" sz="2300" dirty="0" smtClean="0"/>
              <a:t>)</a:t>
            </a:r>
            <a:r>
              <a:rPr lang="es-ES_tradnl" sz="2800" dirty="0" smtClean="0"/>
              <a:t>)</a:t>
            </a:r>
            <a:endParaRPr lang="es-ES_tradn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667000" y="1898303"/>
            <a:ext cx="3276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800" dirty="0" smtClean="0">
                <a:latin typeface="American Typewriter"/>
                <a:cs typeface="American Typewriter"/>
              </a:rPr>
              <a:t>Los retos</a:t>
            </a:r>
            <a:endParaRPr lang="es-ES_tradnl" sz="3800" dirty="0">
              <a:latin typeface="American Typewriter"/>
              <a:cs typeface="American Typewriter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90600" y="2766536"/>
            <a:ext cx="6934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dirty="0" smtClean="0">
                <a:latin typeface="American Typewriter"/>
                <a:cs typeface="American Typewriter"/>
              </a:rPr>
              <a:t>Ser útil y marcar la diferencia</a:t>
            </a:r>
          </a:p>
          <a:p>
            <a:endParaRPr lang="es-ES_tradnl" sz="3000" dirty="0" smtClean="0">
              <a:latin typeface="American Typewriter"/>
              <a:cs typeface="American Typewriter"/>
            </a:endParaRPr>
          </a:p>
          <a:p>
            <a:r>
              <a:rPr lang="es-ES_tradnl" sz="3000" dirty="0" smtClean="0">
                <a:latin typeface="American Typewriter"/>
                <a:cs typeface="American Typewriter"/>
              </a:rPr>
              <a:t>Enfocar la atención en la audiencia</a:t>
            </a:r>
          </a:p>
          <a:p>
            <a:endParaRPr lang="es-ES_tradnl" sz="3000" dirty="0" smtClean="0">
              <a:latin typeface="American Typewriter"/>
              <a:cs typeface="American Typewriter"/>
            </a:endParaRPr>
          </a:p>
          <a:p>
            <a:r>
              <a:rPr lang="es-ES_tradnl" sz="3000" dirty="0" smtClean="0">
                <a:latin typeface="American Typewriter"/>
                <a:cs typeface="American Typewriter"/>
              </a:rPr>
              <a:t>Asumir nuevas responsabilidades</a:t>
            </a:r>
            <a:endParaRPr lang="es-ES_tradnl" sz="3000" dirty="0">
              <a:latin typeface="American Typewriter"/>
              <a:cs typeface="American Typewriter"/>
            </a:endParaRPr>
          </a:p>
        </p:txBody>
      </p:sp>
      <p:sp>
        <p:nvSpPr>
          <p:cNvPr id="6" name="CuadroTexto 5"/>
          <p:cNvSpPr txBox="1"/>
          <p:nvPr/>
        </p:nvSpPr>
        <p:spPr>
          <a:xfrm rot="5400000">
            <a:off x="3962400" y="113780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</a:t>
            </a:r>
            <a:r>
              <a:rPr lang="es-ES_tradnl" sz="4000" dirty="0" smtClean="0"/>
              <a:t>:</a:t>
            </a:r>
            <a:r>
              <a:rPr lang="es-ES_tradnl" sz="3500" dirty="0" smtClean="0"/>
              <a:t> S </a:t>
            </a:r>
            <a:endParaRPr lang="es-ES_tradnl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85800" y="1456492"/>
            <a:ext cx="8153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800" dirty="0" smtClean="0">
                <a:latin typeface="American Typewriter"/>
                <a:cs typeface="American Typewriter"/>
              </a:rPr>
              <a:t>¿Qu</a:t>
            </a:r>
            <a:r>
              <a:rPr lang="es-ES_tradnl" sz="3800" dirty="0" smtClean="0">
                <a:latin typeface="American Typewriter"/>
                <a:cs typeface="American Typewriter"/>
              </a:rPr>
              <a:t>é dicen los emprendedores?</a:t>
            </a:r>
            <a:r>
              <a:rPr lang="es-ES_tradnl" sz="3000" dirty="0" smtClean="0">
                <a:latin typeface="American Typewriter"/>
                <a:cs typeface="American Typewriter"/>
              </a:rPr>
              <a:t>*</a:t>
            </a:r>
            <a:endParaRPr lang="es-ES_tradnl" sz="3000" dirty="0">
              <a:latin typeface="American Typewriter"/>
              <a:cs typeface="American Typewriter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7200" y="2286000"/>
            <a:ext cx="8458200" cy="455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American Typewriter"/>
                <a:cs typeface="American Typewriter"/>
              </a:rPr>
              <a:t>Talleres especializados dirigidos a diferentes miembros del equipo.</a:t>
            </a:r>
          </a:p>
          <a:p>
            <a:r>
              <a:rPr lang="es-ES_tradnl" dirty="0" smtClean="0">
                <a:latin typeface="American Typewriter"/>
                <a:cs typeface="American Typewriter"/>
              </a:rPr>
              <a:t> </a:t>
            </a:r>
          </a:p>
          <a:p>
            <a:r>
              <a:rPr lang="es-ES_tradnl" dirty="0" smtClean="0">
                <a:latin typeface="American Typewriter"/>
                <a:cs typeface="American Typewriter"/>
              </a:rPr>
              <a:t>Oferta de contenidos de consulta y orientación preparados por personas especializadas en medios digitales.</a:t>
            </a:r>
          </a:p>
          <a:p>
            <a:r>
              <a:rPr lang="es-ES_tradnl" dirty="0" smtClean="0">
                <a:latin typeface="American Typewriter"/>
                <a:cs typeface="American Typewriter"/>
              </a:rPr>
              <a:t> </a:t>
            </a:r>
          </a:p>
          <a:p>
            <a:r>
              <a:rPr lang="es-ES_tradnl" dirty="0" smtClean="0">
                <a:latin typeface="American Typewriter"/>
                <a:cs typeface="American Typewriter"/>
              </a:rPr>
              <a:t>Creación de una red de red de intercambio de experiencias.</a:t>
            </a:r>
          </a:p>
          <a:p>
            <a:r>
              <a:rPr lang="es-ES_tradnl" dirty="0" smtClean="0">
                <a:latin typeface="American Typewriter"/>
                <a:cs typeface="American Typewriter"/>
              </a:rPr>
              <a:t> </a:t>
            </a:r>
          </a:p>
          <a:p>
            <a:r>
              <a:rPr lang="es-ES_tradnl" dirty="0" smtClean="0">
                <a:latin typeface="American Typewriter"/>
                <a:cs typeface="American Typewriter"/>
              </a:rPr>
              <a:t>Financiamiento a proyectos emergentes y oportunidades de estudio.</a:t>
            </a:r>
          </a:p>
          <a:p>
            <a:endParaRPr lang="es-ES_tradnl" dirty="0" smtClean="0">
              <a:latin typeface="American Typewriter"/>
              <a:cs typeface="American Typewriter"/>
            </a:endParaRPr>
          </a:p>
          <a:p>
            <a:r>
              <a:rPr lang="es-ES_tradnl" dirty="0" smtClean="0">
                <a:latin typeface="American Typewriter"/>
                <a:cs typeface="American Typewriter"/>
              </a:rPr>
              <a:t>Disponibilidad </a:t>
            </a:r>
            <a:r>
              <a:rPr lang="es-ES_tradnl" i="1" dirty="0" smtClean="0">
                <a:latin typeface="American Typewriter"/>
                <a:cs typeface="American Typewriter"/>
              </a:rPr>
              <a:t>de personal capacitado.</a:t>
            </a:r>
          </a:p>
          <a:p>
            <a:endParaRPr lang="es-ES_tradnl" dirty="0" smtClean="0">
              <a:latin typeface="American Typewriter"/>
              <a:cs typeface="American Typewriter"/>
            </a:endParaRPr>
          </a:p>
          <a:p>
            <a:r>
              <a:rPr lang="es-ES_tradnl" dirty="0" smtClean="0">
                <a:latin typeface="American Typewriter"/>
                <a:cs typeface="American Typewriter"/>
              </a:rPr>
              <a:t>La falta de </a:t>
            </a:r>
            <a:r>
              <a:rPr lang="es-ES_tradnl" b="1" dirty="0" smtClean="0">
                <a:latin typeface="American Typewriter"/>
                <a:cs typeface="American Typewriter"/>
              </a:rPr>
              <a:t>recursos financieros </a:t>
            </a:r>
            <a:endParaRPr lang="es-ES_tradnl" dirty="0" smtClean="0">
              <a:latin typeface="American Typewriter"/>
              <a:cs typeface="American Typewriter"/>
            </a:endParaRPr>
          </a:p>
          <a:p>
            <a:endParaRPr lang="es-ES_tradnl" dirty="0" smtClean="0">
              <a:latin typeface="American Typewriter"/>
              <a:cs typeface="American Typewriter"/>
            </a:endParaRPr>
          </a:p>
          <a:p>
            <a:r>
              <a:rPr lang="es-ES_tradnl" dirty="0" smtClean="0">
                <a:latin typeface="American Typewriter"/>
                <a:cs typeface="American Typewriter"/>
              </a:rPr>
              <a:t>Generación de </a:t>
            </a:r>
            <a:r>
              <a:rPr lang="es-ES_tradnl" b="1" dirty="0" smtClean="0">
                <a:latin typeface="American Typewriter"/>
                <a:cs typeface="American Typewriter"/>
              </a:rPr>
              <a:t>contenidos de calidad.</a:t>
            </a:r>
            <a:endParaRPr lang="es-ES_tradnl" dirty="0" smtClean="0">
              <a:latin typeface="American Typewriter"/>
              <a:cs typeface="American Typewriter"/>
            </a:endParaRPr>
          </a:p>
          <a:p>
            <a:r>
              <a:rPr lang="es-ES_tradnl" sz="2000" dirty="0" smtClean="0">
                <a:latin typeface="Arial"/>
                <a:cs typeface="Arial"/>
              </a:rPr>
              <a:t> </a:t>
            </a:r>
          </a:p>
          <a:p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6324600"/>
            <a:ext cx="906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*</a:t>
            </a:r>
            <a:r>
              <a:rPr lang="es-ES_tradnl" sz="1400" dirty="0" smtClean="0">
                <a:latin typeface="American Typewriter"/>
                <a:cs typeface="American Typewriter"/>
              </a:rPr>
              <a:t>Tendencias de los emprendimientos periodísticos digitales en América Latina CAF+FNPI </a:t>
            </a:r>
            <a:endParaRPr lang="es-ES" sz="1400" dirty="0" smtClean="0">
              <a:latin typeface="American Typewriter"/>
              <a:cs typeface="American Typewriter"/>
            </a:endParaRPr>
          </a:p>
          <a:p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 rot="5400000">
            <a:off x="3625333" y="1070774"/>
            <a:ext cx="1371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300" dirty="0" err="1" smtClean="0"/>
              <a:t>d</a:t>
            </a:r>
            <a:r>
              <a:rPr lang="es-ES_tradnl" sz="3800" dirty="0" smtClean="0"/>
              <a:t>:-)</a:t>
            </a:r>
            <a:endParaRPr lang="es-ES_tradnl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209800" y="2175048"/>
            <a:ext cx="4724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800" dirty="0" smtClean="0">
                <a:latin typeface="American Typewriter"/>
                <a:cs typeface="American Typewriter"/>
              </a:rPr>
              <a:t>Las oportunidades</a:t>
            </a:r>
            <a:endParaRPr lang="es-ES_tradnl" sz="3800" dirty="0">
              <a:latin typeface="American Typewriter"/>
              <a:cs typeface="American Typewriter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66800" y="3306901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>
                <a:latin typeface="American Typewriter"/>
                <a:cs typeface="American Typewriter"/>
              </a:rPr>
              <a:t>Rastrear, seleccionar y dar sentido.</a:t>
            </a:r>
          </a:p>
          <a:p>
            <a:endParaRPr lang="es-ES_tradnl" sz="2000" dirty="0" smtClean="0">
              <a:latin typeface="American Typewriter"/>
              <a:cs typeface="American Typewriter"/>
            </a:endParaRPr>
          </a:p>
          <a:p>
            <a:r>
              <a:rPr lang="es-ES_tradnl" sz="2000" dirty="0" smtClean="0">
                <a:latin typeface="American Typewriter"/>
                <a:cs typeface="American Typewriter"/>
              </a:rPr>
              <a:t>Detectar los tiempos adecuados para conversar y generar contenidos.</a:t>
            </a:r>
          </a:p>
          <a:p>
            <a:endParaRPr lang="es-ES_tradnl" sz="2000" dirty="0" smtClean="0">
              <a:latin typeface="American Typewriter"/>
              <a:cs typeface="American Typewriter"/>
            </a:endParaRPr>
          </a:p>
          <a:p>
            <a:r>
              <a:rPr lang="es-ES_tradnl" sz="2000" dirty="0" smtClean="0">
                <a:latin typeface="American Typewriter"/>
                <a:cs typeface="American Typewriter"/>
              </a:rPr>
              <a:t>Nichos y zonas descuidadas por los medios tradicionales.</a:t>
            </a:r>
          </a:p>
          <a:p>
            <a:endParaRPr lang="es-ES_tradnl" sz="2000" dirty="0" smtClean="0">
              <a:latin typeface="American Typewriter"/>
              <a:cs typeface="American Typewriter"/>
            </a:endParaRPr>
          </a:p>
          <a:p>
            <a:endParaRPr lang="es-ES_tradnl" sz="2000" dirty="0" smtClean="0">
              <a:latin typeface="American Typewriter"/>
              <a:cs typeface="American Typewriter"/>
            </a:endParaRPr>
          </a:p>
          <a:p>
            <a:endParaRPr lang="es-ES_tradnl" sz="2000" dirty="0" smtClean="0">
              <a:latin typeface="American Typewriter"/>
              <a:cs typeface="American Typewriter"/>
            </a:endParaRPr>
          </a:p>
          <a:p>
            <a:endParaRPr lang="es-ES_tradnl" sz="2000" dirty="0">
              <a:latin typeface="American Typewriter"/>
              <a:cs typeface="American Typewriter"/>
            </a:endParaRPr>
          </a:p>
        </p:txBody>
      </p:sp>
      <p:sp>
        <p:nvSpPr>
          <p:cNvPr id="7" name="CuadroTexto 6"/>
          <p:cNvSpPr txBox="1"/>
          <p:nvPr/>
        </p:nvSpPr>
        <p:spPr>
          <a:xfrm rot="5400000">
            <a:off x="3837057" y="1445607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 smtClean="0"/>
              <a:t>:-$</a:t>
            </a:r>
            <a:endParaRPr lang="es-ES_tradnl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9600" y="1524000"/>
            <a:ext cx="8229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800" dirty="0" smtClean="0">
                <a:latin typeface="American Typewriter"/>
                <a:cs typeface="American Typewriter"/>
              </a:rPr>
              <a:t>¿Qué dicen los emprendedores?*</a:t>
            </a:r>
          </a:p>
          <a:p>
            <a:endParaRPr lang="es-ES_tradnl" sz="3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624244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/>
              <a:t>*</a:t>
            </a:r>
            <a:r>
              <a:rPr lang="es-ES_tradnl" sz="1600" dirty="0" smtClean="0">
                <a:latin typeface="American Typewriter"/>
                <a:cs typeface="American Typewriter"/>
              </a:rPr>
              <a:t>Tendencias de los emprendimientos periodísticos digitales en América Latina CAF+FNPI </a:t>
            </a:r>
            <a:endParaRPr lang="es-ES" sz="1600" dirty="0" smtClean="0">
              <a:latin typeface="American Typewriter"/>
              <a:cs typeface="American Typewriter"/>
            </a:endParaRPr>
          </a:p>
          <a:p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609600" y="2678162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American Typewriter"/>
                <a:cs typeface="American Typewriter"/>
              </a:rPr>
              <a:t>C</a:t>
            </a:r>
            <a:r>
              <a:rPr lang="es-ES_tradnl" dirty="0" err="1" smtClean="0">
                <a:latin typeface="American Typewriter"/>
                <a:cs typeface="American Typewriter"/>
              </a:rPr>
              <a:t>onvenios</a:t>
            </a:r>
            <a:r>
              <a:rPr lang="es-ES_tradnl" dirty="0" smtClean="0">
                <a:latin typeface="American Typewriter"/>
                <a:cs typeface="American Typewriter"/>
              </a:rPr>
              <a:t> de publicidad que atraigan recursos y usuarios.</a:t>
            </a:r>
          </a:p>
          <a:p>
            <a:r>
              <a:rPr lang="es-ES_tradnl" dirty="0" smtClean="0">
                <a:latin typeface="American Typewriter"/>
                <a:cs typeface="American Typewriter"/>
              </a:rPr>
              <a:t> </a:t>
            </a:r>
          </a:p>
          <a:p>
            <a:r>
              <a:rPr lang="es-ES_tradnl" dirty="0">
                <a:latin typeface="American Typewriter"/>
                <a:cs typeface="American Typewriter"/>
              </a:rPr>
              <a:t>I</a:t>
            </a:r>
            <a:r>
              <a:rPr lang="es-ES_tradnl" dirty="0" smtClean="0">
                <a:latin typeface="American Typewriter"/>
                <a:cs typeface="American Typewriter"/>
              </a:rPr>
              <a:t>ncursión en los dispositivos móviles.</a:t>
            </a:r>
          </a:p>
          <a:p>
            <a:r>
              <a:rPr lang="es-ES_tradnl" dirty="0" smtClean="0">
                <a:latin typeface="American Typewriter"/>
                <a:cs typeface="American Typewriter"/>
              </a:rPr>
              <a:t> </a:t>
            </a:r>
          </a:p>
          <a:p>
            <a:r>
              <a:rPr lang="es-ES_tradnl" dirty="0" smtClean="0">
                <a:latin typeface="American Typewriter"/>
                <a:cs typeface="American Typewriter"/>
              </a:rPr>
              <a:t>Los emprendimientos sin ánimo de lucro ven una oportunidad en formular e implementar proyectos sociales. </a:t>
            </a:r>
          </a:p>
          <a:p>
            <a:endParaRPr lang="es-ES_tradnl" dirty="0" smtClean="0">
              <a:latin typeface="American Typewriter"/>
              <a:cs typeface="American Typewriter"/>
            </a:endParaRPr>
          </a:p>
          <a:p>
            <a:r>
              <a:rPr lang="es-ES_tradnl" b="1" dirty="0">
                <a:latin typeface="American Typewriter"/>
                <a:cs typeface="American Typewriter"/>
              </a:rPr>
              <a:t>C</a:t>
            </a:r>
            <a:r>
              <a:rPr lang="es-ES_tradnl" b="1" dirty="0" smtClean="0">
                <a:latin typeface="American Typewriter"/>
                <a:cs typeface="American Typewriter"/>
              </a:rPr>
              <a:t>ontenido propio </a:t>
            </a:r>
            <a:r>
              <a:rPr lang="es-ES_tradnl" dirty="0" smtClean="0">
                <a:latin typeface="American Typewriter"/>
                <a:cs typeface="American Typewriter"/>
              </a:rPr>
              <a:t>de calidad</a:t>
            </a:r>
          </a:p>
          <a:p>
            <a:endParaRPr lang="es-ES_tradnl" dirty="0" smtClean="0">
              <a:latin typeface="American Typewriter"/>
              <a:cs typeface="American Typewriter"/>
            </a:endParaRPr>
          </a:p>
          <a:p>
            <a:r>
              <a:rPr lang="es-ES_tradnl" dirty="0" smtClean="0">
                <a:latin typeface="American Typewriter"/>
                <a:cs typeface="American Typewriter"/>
              </a:rPr>
              <a:t>Contar con </a:t>
            </a:r>
            <a:r>
              <a:rPr lang="es-ES_tradnl" b="1" dirty="0" smtClean="0">
                <a:latin typeface="American Typewriter"/>
                <a:cs typeface="American Typewriter"/>
              </a:rPr>
              <a:t>colaboradores de alto nivel.</a:t>
            </a:r>
          </a:p>
          <a:p>
            <a:endParaRPr lang="es-ES_tradnl" dirty="0" smtClean="0">
              <a:latin typeface="Arial"/>
              <a:cs typeface="Arial"/>
            </a:endParaRPr>
          </a:p>
          <a:p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 rot="5400000">
            <a:off x="3427843" y="837043"/>
            <a:ext cx="11664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900" dirty="0" err="1" smtClean="0"/>
              <a:t>d</a:t>
            </a:r>
            <a:r>
              <a:rPr lang="es-ES_tradnl" sz="3900" dirty="0" smtClean="0"/>
              <a:t>:-)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57500" y="2029599"/>
            <a:ext cx="342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000" dirty="0" smtClean="0">
                <a:latin typeface="American Typewriter"/>
                <a:cs typeface="American Typewriter"/>
              </a:rPr>
              <a:t>El futuro</a:t>
            </a:r>
            <a:endParaRPr lang="es-ES_tradnl" sz="3000" dirty="0">
              <a:latin typeface="American Typewriter"/>
              <a:cs typeface="American Typewriter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33400" y="28956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dirty="0" smtClean="0">
                <a:latin typeface="American Typewriter"/>
                <a:cs typeface="American Typewriter"/>
              </a:rPr>
              <a:t>Ensayo y error</a:t>
            </a:r>
          </a:p>
          <a:p>
            <a:endParaRPr lang="es-ES_tradnl" sz="3000" dirty="0" smtClean="0">
              <a:latin typeface="American Typewriter"/>
              <a:cs typeface="American Typewriter"/>
            </a:endParaRPr>
          </a:p>
          <a:p>
            <a:r>
              <a:rPr lang="es-ES_tradnl" sz="3000" dirty="0" smtClean="0">
                <a:latin typeface="American Typewriter"/>
                <a:cs typeface="American Typewriter"/>
              </a:rPr>
              <a:t>Innovar y vivir en modo “beta”</a:t>
            </a:r>
          </a:p>
          <a:p>
            <a:endParaRPr lang="es-ES_tradnl" sz="3000" dirty="0" smtClean="0">
              <a:latin typeface="American Typewriter"/>
              <a:cs typeface="American Typewriter"/>
            </a:endParaRPr>
          </a:p>
          <a:p>
            <a:r>
              <a:rPr lang="es-ES_tradnl" sz="3000" dirty="0" smtClean="0">
                <a:latin typeface="American Typewriter"/>
                <a:cs typeface="American Typewriter"/>
              </a:rPr>
              <a:t>Aprovechar este momento divertido y excitante</a:t>
            </a:r>
            <a:endParaRPr lang="es-ES_tradnl" sz="3000" dirty="0">
              <a:latin typeface="American Typewriter"/>
              <a:cs typeface="American Typewriter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848100" y="1219200"/>
            <a:ext cx="20955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800" dirty="0" smtClean="0"/>
              <a:t>@_@</a:t>
            </a:r>
            <a:endParaRPr lang="es-ES_tradnl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NPI_logo2008-acron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76200"/>
            <a:ext cx="1905000" cy="10052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209800" y="33528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latin typeface="American Typewriter"/>
                <a:cs typeface="American Typewriter"/>
              </a:rPr>
              <a:t>¿Qu</a:t>
            </a:r>
            <a:r>
              <a:rPr lang="es-ES_tradnl" sz="3600" dirty="0" smtClean="0">
                <a:latin typeface="American Typewriter"/>
                <a:cs typeface="American Typewriter"/>
              </a:rPr>
              <a:t>é se mantiene?</a:t>
            </a:r>
            <a:endParaRPr lang="es-ES_tradnl" sz="3600" dirty="0">
              <a:latin typeface="American Typewriter"/>
              <a:cs typeface="American Typewriter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810000" y="2198132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500" dirty="0" smtClean="0"/>
              <a:t>¯\_(</a:t>
            </a:r>
            <a:r>
              <a:rPr lang="es-ES_tradnl" sz="2500" dirty="0" err="1" smtClean="0"/>
              <a:t>ツ</a:t>
            </a:r>
            <a:r>
              <a:rPr lang="es-ES_tradnl" sz="2500" dirty="0" smtClean="0"/>
              <a:t>)_/¯</a:t>
            </a:r>
            <a:endParaRPr lang="es-ES_tradnl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793</Words>
  <Application>Microsoft Macintosh PowerPoint</Application>
  <PresentationFormat>Presentación en pantalla (4:3)</PresentationFormat>
  <Paragraphs>111</Paragraphs>
  <Slides>26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Company>FNPI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FNPI</dc:creator>
  <cp:lastModifiedBy>FNPI</cp:lastModifiedBy>
  <cp:revision>18</cp:revision>
  <dcterms:created xsi:type="dcterms:W3CDTF">2011-06-15T00:40:27Z</dcterms:created>
  <dcterms:modified xsi:type="dcterms:W3CDTF">2011-06-15T06:06:03Z</dcterms:modified>
</cp:coreProperties>
</file>