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01232C-13FB-44E2-ACBB-8D962295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6" y="777788"/>
            <a:ext cx="2747346" cy="2190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0653A-6D88-4F87-A881-8BD60B75AF46}"/>
              </a:ext>
            </a:extLst>
          </p:cNvPr>
          <p:cNvSpPr txBox="1"/>
          <p:nvPr/>
        </p:nvSpPr>
        <p:spPr>
          <a:xfrm>
            <a:off x="3702653" y="1432354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SEMINAR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DD0AF-D725-4851-BF7F-FEE4F6FC7F96}"/>
              </a:ext>
            </a:extLst>
          </p:cNvPr>
          <p:cNvSpPr txBox="1"/>
          <p:nvPr/>
        </p:nvSpPr>
        <p:spPr>
          <a:xfrm>
            <a:off x="3567482" y="1709771"/>
            <a:ext cx="6252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532D5-DECB-4184-8646-6F040369FA99}"/>
              </a:ext>
            </a:extLst>
          </p:cNvPr>
          <p:cNvSpPr txBox="1"/>
          <p:nvPr/>
        </p:nvSpPr>
        <p:spPr>
          <a:xfrm>
            <a:off x="3604593" y="2323524"/>
            <a:ext cx="377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 EXCEPTION BE HANDLED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0C94A3-AF1F-4BC8-A394-9E2B996DA71D}"/>
              </a:ext>
            </a:extLst>
          </p:cNvPr>
          <p:cNvCxnSpPr>
            <a:cxnSpLocks/>
          </p:cNvCxnSpPr>
          <p:nvPr/>
        </p:nvCxnSpPr>
        <p:spPr>
          <a:xfrm flipV="1">
            <a:off x="3702653" y="1808776"/>
            <a:ext cx="3143194" cy="191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3596654" y="3169904"/>
            <a:ext cx="459320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THÀNH VIÊN THUYẾT TRÌNH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850D8-01E4-45C1-92FC-911D06390885}"/>
              </a:ext>
            </a:extLst>
          </p:cNvPr>
          <p:cNvSpPr txBox="1"/>
          <p:nvPr/>
        </p:nvSpPr>
        <p:spPr>
          <a:xfrm>
            <a:off x="3596655" y="3728425"/>
            <a:ext cx="31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THÁI XUÂN THỌ - </a:t>
            </a:r>
            <a:r>
              <a:rPr lang="en-US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C992B-84CD-484C-AC4D-E35D4563ABA2}"/>
              </a:ext>
            </a:extLst>
          </p:cNvPr>
          <p:cNvSpPr txBox="1"/>
          <p:nvPr/>
        </p:nvSpPr>
        <p:spPr>
          <a:xfrm>
            <a:off x="3593407" y="4128535"/>
            <a:ext cx="31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NGUYỄN VIỆT HOÀI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83C51-C2A8-4CFB-83E8-EB992CDF616C}"/>
              </a:ext>
            </a:extLst>
          </p:cNvPr>
          <p:cNvSpPr txBox="1"/>
          <p:nvPr/>
        </p:nvSpPr>
        <p:spPr>
          <a:xfrm>
            <a:off x="3604593" y="4528645"/>
            <a:ext cx="31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VÕ ĐẶNG THÁI HÒA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B3993-8301-412F-8788-C9D5D51D62F9}"/>
              </a:ext>
            </a:extLst>
          </p:cNvPr>
          <p:cNvSpPr txBox="1"/>
          <p:nvPr/>
        </p:nvSpPr>
        <p:spPr>
          <a:xfrm>
            <a:off x="3604593" y="4928755"/>
            <a:ext cx="31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LÊ VĂN CH</a:t>
            </a:r>
            <a:r>
              <a:rPr lang="vi-VN">
                <a:latin typeface="Helvetica" panose="020B0604020202020204" pitchFamily="34" charset="0"/>
                <a:cs typeface="Helvetica" panose="020B0604020202020204" pitchFamily="34" charset="0"/>
              </a:rPr>
              <a:t>Ư</a:t>
            </a: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ƠNG</a:t>
            </a:r>
          </a:p>
        </p:txBody>
      </p:sp>
    </p:spTree>
    <p:extLst>
      <p:ext uri="{BB962C8B-B14F-4D97-AF65-F5344CB8AC3E}">
        <p14:creationId xmlns:p14="http://schemas.microsoft.com/office/powerpoint/2010/main" val="6948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2470588" y="147304"/>
            <a:ext cx="459320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Helvetica "/>
                <a:cs typeface="Helvetica" panose="020B0604020202020204" pitchFamily="34" charset="0"/>
              </a:rPr>
              <a:t>Exception là gì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486FC9-BDF1-49EA-8080-3901B0CF8F86}"/>
              </a:ext>
            </a:extLst>
          </p:cNvPr>
          <p:cNvSpPr/>
          <p:nvPr/>
        </p:nvSpPr>
        <p:spPr>
          <a:xfrm>
            <a:off x="1007530" y="1711488"/>
            <a:ext cx="8314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>
                <a:solidFill>
                  <a:srgbClr val="FF0000"/>
                </a:solidFill>
                <a:latin typeface="Helvetica "/>
              </a:rPr>
              <a:t>Exception</a:t>
            </a:r>
            <a:r>
              <a:rPr lang="vi-VN" sz="2400">
                <a:latin typeface="Helvetica "/>
              </a:rPr>
              <a:t> là một sự cố diễn ra trong quá trình thực thi của hệ thống có thể gây ảnh hưởng đến hoạt động của hệ thống khiến </a:t>
            </a:r>
            <a:r>
              <a:rPr lang="vi-VN" sz="2400">
                <a:solidFill>
                  <a:srgbClr val="FF0000"/>
                </a:solidFill>
                <a:latin typeface="Helvetica "/>
              </a:rPr>
              <a:t>hoạt động của hệ thống diễn ra không ổn định. </a:t>
            </a:r>
            <a:endParaRPr lang="en-US" sz="2400">
              <a:solidFill>
                <a:srgbClr val="FF0000"/>
              </a:solidFill>
              <a:latin typeface="Helvetica 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EA5D0-822C-4B38-B775-F52A552B660B}"/>
              </a:ext>
            </a:extLst>
          </p:cNvPr>
          <p:cNvSpPr/>
          <p:nvPr/>
        </p:nvSpPr>
        <p:spPr>
          <a:xfrm>
            <a:off x="1007531" y="3946183"/>
            <a:ext cx="8314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00B0F0"/>
                </a:solidFill>
                <a:latin typeface="Helvetica "/>
              </a:rPr>
              <a:t>Handle Exception</a:t>
            </a:r>
            <a:r>
              <a:rPr lang="vi-VN" sz="2400">
                <a:solidFill>
                  <a:srgbClr val="00B0F0"/>
                </a:solidFill>
                <a:latin typeface="Helvetica "/>
              </a:rPr>
              <a:t> </a:t>
            </a:r>
            <a:r>
              <a:rPr lang="en-US" sz="2400">
                <a:latin typeface="Helvetica "/>
              </a:rPr>
              <a:t>là hành động đ</a:t>
            </a:r>
            <a:r>
              <a:rPr lang="vi-VN" sz="2400">
                <a:latin typeface="Helvetica "/>
              </a:rPr>
              <a:t>ư</a:t>
            </a:r>
            <a:r>
              <a:rPr lang="en-US" sz="2400">
                <a:latin typeface="Helvetica "/>
              </a:rPr>
              <a:t>a ra giải pháp trong tr</a:t>
            </a:r>
            <a:r>
              <a:rPr lang="vi-VN" sz="2400">
                <a:latin typeface="Helvetica "/>
              </a:rPr>
              <a:t>ư</a:t>
            </a:r>
            <a:r>
              <a:rPr lang="en-US" sz="2400">
                <a:latin typeface="Helvetica "/>
              </a:rPr>
              <a:t>ờng hợp xảy ra </a:t>
            </a:r>
            <a:r>
              <a:rPr lang="en-US" sz="2400">
                <a:solidFill>
                  <a:srgbClr val="FF0000"/>
                </a:solidFill>
                <a:latin typeface="Helvetica "/>
              </a:rPr>
              <a:t>Exception </a:t>
            </a:r>
            <a:r>
              <a:rPr lang="en-US" sz="2400">
                <a:latin typeface="Helvetica "/>
              </a:rPr>
              <a:t>qua đó có thể đ</a:t>
            </a:r>
            <a:r>
              <a:rPr lang="vi-VN" sz="2400">
                <a:latin typeface="Helvetica "/>
              </a:rPr>
              <a:t>ư</a:t>
            </a:r>
            <a:r>
              <a:rPr lang="en-US" sz="2400">
                <a:latin typeface="Helvetica "/>
              </a:rPr>
              <a:t>a</a:t>
            </a:r>
            <a:r>
              <a:rPr lang="en-US" sz="2400">
                <a:solidFill>
                  <a:srgbClr val="FF0000"/>
                </a:solidFill>
                <a:latin typeface="Helvetica "/>
              </a:rPr>
              <a:t> </a:t>
            </a:r>
            <a:r>
              <a:rPr lang="vi-VN" sz="2400">
                <a:solidFill>
                  <a:srgbClr val="00B0F0"/>
                </a:solidFill>
                <a:latin typeface="Helvetica "/>
              </a:rPr>
              <a:t>hoạt động của hệ thống </a:t>
            </a:r>
            <a:r>
              <a:rPr lang="en-US" sz="2400">
                <a:solidFill>
                  <a:srgbClr val="00B0F0"/>
                </a:solidFill>
                <a:latin typeface="Helvetica "/>
              </a:rPr>
              <a:t>ổn định trở lại </a:t>
            </a:r>
            <a:r>
              <a:rPr lang="en-US" sz="2400">
                <a:latin typeface="Helvetica "/>
              </a:rPr>
              <a:t>hoặc </a:t>
            </a:r>
            <a:r>
              <a:rPr lang="en-US" sz="2400">
                <a:solidFill>
                  <a:srgbClr val="00B0F0"/>
                </a:solidFill>
                <a:latin typeface="Helvetica "/>
              </a:rPr>
              <a:t>hỗ trở ng</a:t>
            </a:r>
            <a:r>
              <a:rPr lang="vi-VN" sz="2400">
                <a:solidFill>
                  <a:srgbClr val="00B0F0"/>
                </a:solidFill>
                <a:latin typeface="Helvetica "/>
              </a:rPr>
              <a:t>ư</a:t>
            </a:r>
            <a:r>
              <a:rPr lang="en-US" sz="2400">
                <a:solidFill>
                  <a:srgbClr val="00B0F0"/>
                </a:solidFill>
                <a:latin typeface="Helvetica "/>
              </a:rPr>
              <a:t>ời lập trình tìm ra giải pháp khắc phục nhanh h</a:t>
            </a:r>
            <a:r>
              <a:rPr lang="vi-VN" sz="2400">
                <a:solidFill>
                  <a:srgbClr val="00B0F0"/>
                </a:solidFill>
                <a:latin typeface="Helvetica "/>
              </a:rPr>
              <a:t>ơ</a:t>
            </a:r>
            <a:r>
              <a:rPr lang="en-US" sz="2400">
                <a:solidFill>
                  <a:srgbClr val="00B0F0"/>
                </a:solidFill>
                <a:latin typeface="Helvetica 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226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2470588" y="147304"/>
            <a:ext cx="459320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Helvetica "/>
                <a:cs typeface="Helvetica" panose="020B0604020202020204" pitchFamily="34" charset="0"/>
              </a:rPr>
              <a:t>Diễn biến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24A5E-CDB6-48BA-AA82-1686A064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7" y="2039037"/>
            <a:ext cx="2495898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0D0F6-52C0-4568-81FD-EF8FFAE8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16" y="2039035"/>
            <a:ext cx="2495898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1E43CB-3C49-4CB9-972D-A6B82430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116" y="2039036"/>
            <a:ext cx="2495898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7EB13B-4E8D-4226-83EA-C494082AA91E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3161415" y="3029774"/>
            <a:ext cx="12379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83F470-B8FC-4775-8EAD-C44B5952750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895214" y="3029774"/>
            <a:ext cx="1237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4A2B3A-BFCF-4F62-A3E5-AAD3D86A32EC}"/>
              </a:ext>
            </a:extLst>
          </p:cNvPr>
          <p:cNvSpPr txBox="1"/>
          <p:nvPr/>
        </p:nvSpPr>
        <p:spPr>
          <a:xfrm>
            <a:off x="360717" y="4151991"/>
            <a:ext cx="313739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latin typeface="Helvetica "/>
              </a:rPr>
              <a:t>receiveMessage()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0296E-265B-4EFE-A61D-18E79A7676B8}"/>
              </a:ext>
            </a:extLst>
          </p:cNvPr>
          <p:cNvSpPr txBox="1"/>
          <p:nvPr/>
        </p:nvSpPr>
        <p:spPr>
          <a:xfrm>
            <a:off x="4214528" y="4179002"/>
            <a:ext cx="310533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>
                <a:latin typeface="Helvetica "/>
              </a:rPr>
              <a:t>transferMessage()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B4070-F849-4486-9309-C36D786F3F78}"/>
              </a:ext>
            </a:extLst>
          </p:cNvPr>
          <p:cNvSpPr txBox="1"/>
          <p:nvPr/>
        </p:nvSpPr>
        <p:spPr>
          <a:xfrm>
            <a:off x="8177049" y="4151991"/>
            <a:ext cx="254589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>
                <a:latin typeface="Helvetica "/>
              </a:rPr>
              <a:t>giveMessage()</a:t>
            </a:r>
          </a:p>
        </p:txBody>
      </p:sp>
    </p:spTree>
    <p:extLst>
      <p:ext uri="{BB962C8B-B14F-4D97-AF65-F5344CB8AC3E}">
        <p14:creationId xmlns:p14="http://schemas.microsoft.com/office/powerpoint/2010/main" val="64956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1522321" y="147303"/>
            <a:ext cx="480750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Helvetica "/>
                <a:cs typeface="Helvetica" panose="020B0604020202020204" pitchFamily="34" charset="0"/>
              </a:rPr>
              <a:t>Diễn biến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24A5E-CDB6-48BA-AA82-1686A064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45" y="2376271"/>
            <a:ext cx="1830585" cy="1388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0D0F6-52C0-4568-81FD-EF8FFAE8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68" y="2376270"/>
            <a:ext cx="1830585" cy="1388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1E43CB-3C49-4CB9-972D-A6B82430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056" y="2376269"/>
            <a:ext cx="1830585" cy="1388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04B895-7D86-4D1C-9577-FD68ECD2A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927" y="4519323"/>
            <a:ext cx="1830585" cy="1388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5D9A9-FEF3-403E-80EB-CFC1E242A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056" y="378136"/>
            <a:ext cx="1830585" cy="1388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63EFE5-2BF1-4098-821B-EA9807DE5B0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3071430" y="3070524"/>
            <a:ext cx="1277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379F0F-3F1D-4065-98C9-72641A79CC0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179753" y="3070523"/>
            <a:ext cx="1070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C4D9-1CF1-41FC-BE05-7A7EBA5D32A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6179753" y="1072390"/>
            <a:ext cx="1070303" cy="199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465068-CD26-4B74-8C6C-4FD00911D8B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6179753" y="3070524"/>
            <a:ext cx="1058174" cy="214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52C73A-A6F5-4348-9C2E-59A7B212B413}"/>
              </a:ext>
            </a:extLst>
          </p:cNvPr>
          <p:cNvSpPr txBox="1"/>
          <p:nvPr/>
        </p:nvSpPr>
        <p:spPr>
          <a:xfrm>
            <a:off x="1048019" y="3909696"/>
            <a:ext cx="22455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receiveMessage()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59E935-55E4-4BA1-A7BF-3449894E098F}"/>
              </a:ext>
            </a:extLst>
          </p:cNvPr>
          <p:cNvSpPr txBox="1"/>
          <p:nvPr/>
        </p:nvSpPr>
        <p:spPr>
          <a:xfrm>
            <a:off x="4114222" y="3911965"/>
            <a:ext cx="236770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transferMessage()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1355CB-A3B9-44D5-86CD-BFD17C60E76A}"/>
              </a:ext>
            </a:extLst>
          </p:cNvPr>
          <p:cNvSpPr txBox="1"/>
          <p:nvPr/>
        </p:nvSpPr>
        <p:spPr>
          <a:xfrm>
            <a:off x="7237928" y="3909696"/>
            <a:ext cx="19532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giveMessage()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79400E-AEC9-4C01-BE5F-63DE498510E4}"/>
              </a:ext>
            </a:extLst>
          </p:cNvPr>
          <p:cNvSpPr txBox="1"/>
          <p:nvPr/>
        </p:nvSpPr>
        <p:spPr>
          <a:xfrm>
            <a:off x="7089428" y="1871401"/>
            <a:ext cx="278714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homeEmptyException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3D0B37-338B-40C0-A113-AB0BF8CA028F}"/>
              </a:ext>
            </a:extLst>
          </p:cNvPr>
          <p:cNvSpPr txBox="1"/>
          <p:nvPr/>
        </p:nvSpPr>
        <p:spPr>
          <a:xfrm>
            <a:off x="6668040" y="6078835"/>
            <a:ext cx="364114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messageDroppedException</a:t>
            </a:r>
          </a:p>
        </p:txBody>
      </p:sp>
    </p:spTree>
    <p:extLst>
      <p:ext uri="{BB962C8B-B14F-4D97-AF65-F5344CB8AC3E}">
        <p14:creationId xmlns:p14="http://schemas.microsoft.com/office/powerpoint/2010/main" val="74972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2470588" y="147304"/>
            <a:ext cx="459320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Helvetica "/>
                <a:cs typeface="Helvetica" panose="020B0604020202020204" pitchFamily="34" charset="0"/>
              </a:rPr>
              <a:t>Diễn biến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24A5E-CDB6-48BA-AA82-1686A064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9" y="2807156"/>
            <a:ext cx="1245002" cy="988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0D0F6-52C0-4568-81FD-EF8FFAE8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20" y="2807156"/>
            <a:ext cx="1245002" cy="988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1E43CB-3C49-4CB9-972D-A6B82430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320" y="2807157"/>
            <a:ext cx="1245001" cy="988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04B895-7D86-4D1C-9577-FD68ECD2A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32" y="4805290"/>
            <a:ext cx="1347145" cy="1069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5D9A9-FEF3-403E-80EB-CFC1E242A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868" y="1079838"/>
            <a:ext cx="1139922" cy="904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63EFE5-2BF1-4098-821B-EA9807DE5B0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512181" y="3301356"/>
            <a:ext cx="135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379F0F-3F1D-4065-98C9-72641A79CC0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116522" y="3301356"/>
            <a:ext cx="180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C4D9-1CF1-41FC-BE05-7A7EBA5D32A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116522" y="1532327"/>
            <a:ext cx="1807346" cy="17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465068-CD26-4B74-8C6C-4FD00911D8B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4116522" y="3301356"/>
            <a:ext cx="1751610" cy="203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857CE2-8C5B-43F0-A29B-E848526C40FD}"/>
              </a:ext>
            </a:extLst>
          </p:cNvPr>
          <p:cNvSpPr txBox="1"/>
          <p:nvPr/>
        </p:nvSpPr>
        <p:spPr>
          <a:xfrm>
            <a:off x="8296632" y="4073188"/>
            <a:ext cx="19626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giveMessage()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EF180-85F3-446F-BEAC-48FBED8F8DEE}"/>
              </a:ext>
            </a:extLst>
          </p:cNvPr>
          <p:cNvSpPr txBox="1"/>
          <p:nvPr/>
        </p:nvSpPr>
        <p:spPr>
          <a:xfrm>
            <a:off x="8299826" y="3528522"/>
            <a:ext cx="226215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>
                <a:latin typeface="Helvetica "/>
              </a:rPr>
              <a:t>transferMessage()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CC431-FEDC-479F-8CA3-741817100016}"/>
              </a:ext>
            </a:extLst>
          </p:cNvPr>
          <p:cNvSpPr txBox="1"/>
          <p:nvPr/>
        </p:nvSpPr>
        <p:spPr>
          <a:xfrm>
            <a:off x="8296631" y="2938899"/>
            <a:ext cx="23670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Helvetica "/>
              </a:rPr>
              <a:t>receiveMessage()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2F622-814B-41C5-AB8C-C4ADD8E44DA3}"/>
              </a:ext>
            </a:extLst>
          </p:cNvPr>
          <p:cNvSpPr txBox="1"/>
          <p:nvPr/>
        </p:nvSpPr>
        <p:spPr>
          <a:xfrm>
            <a:off x="7946526" y="4944614"/>
            <a:ext cx="266290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>
                <a:latin typeface="Helvetica "/>
              </a:rPr>
              <a:t>homeEmptyException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B7A274D-6632-4187-9DD3-32EC6887FEC3}"/>
              </a:ext>
            </a:extLst>
          </p:cNvPr>
          <p:cNvCxnSpPr>
            <a:stCxn id="17" idx="0"/>
            <a:endCxn id="15" idx="0"/>
          </p:cNvCxnSpPr>
          <p:nvPr/>
        </p:nvCxnSpPr>
        <p:spPr>
          <a:xfrm rot="16200000" flipV="1">
            <a:off x="5021421" y="1279757"/>
            <a:ext cx="1" cy="3054800"/>
          </a:xfrm>
          <a:prstGeom prst="curvedConnector3">
            <a:avLst>
              <a:gd name="adj1" fmla="val 228601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5C84530-143A-4FA0-BD3B-D5FB10A8AA96}"/>
              </a:ext>
            </a:extLst>
          </p:cNvPr>
          <p:cNvCxnSpPr>
            <a:stCxn id="15" idx="0"/>
            <a:endCxn id="3" idx="0"/>
          </p:cNvCxnSpPr>
          <p:nvPr/>
        </p:nvCxnSpPr>
        <p:spPr>
          <a:xfrm rot="16200000" flipV="1">
            <a:off x="2191851" y="1504985"/>
            <a:ext cx="12700" cy="2604341"/>
          </a:xfrm>
          <a:prstGeom prst="curvedConnector3">
            <a:avLst>
              <a:gd name="adj1" fmla="val 18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1E79561-2447-40D3-A46C-E138CE01EC2F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>
            <a:off x="8296632" y="3728577"/>
            <a:ext cx="3194" cy="544666"/>
          </a:xfrm>
          <a:prstGeom prst="curvedConnector3">
            <a:avLst>
              <a:gd name="adj1" fmla="val -715717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E455D8CE-37AB-45BE-93A9-0AE0B4DCC90F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>
            <a:off x="8296632" y="3138955"/>
            <a:ext cx="3195" cy="589623"/>
          </a:xfrm>
          <a:prstGeom prst="curvedConnector3">
            <a:avLst>
              <a:gd name="adj1" fmla="val 725493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CCA2DC-5112-4383-9E3A-6D024D21AE0B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9277980" y="4473298"/>
            <a:ext cx="0" cy="47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2CB08B-0416-4849-B24C-03BFBE48A644}"/>
              </a:ext>
            </a:extLst>
          </p:cNvPr>
          <p:cNvSpPr txBox="1"/>
          <p:nvPr/>
        </p:nvSpPr>
        <p:spPr>
          <a:xfrm>
            <a:off x="7619742" y="1340806"/>
            <a:ext cx="4001416" cy="132343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>
                <a:latin typeface="Helvetica "/>
              </a:rPr>
              <a:t>Exception: homeEmptyException</a:t>
            </a:r>
          </a:p>
          <a:p>
            <a:r>
              <a:rPr lang="en-US" sz="2000">
                <a:latin typeface="Helvetica "/>
              </a:rPr>
              <a:t>StackTrace: at giveMessage()</a:t>
            </a:r>
          </a:p>
          <a:p>
            <a:r>
              <a:rPr lang="en-US" sz="2000">
                <a:latin typeface="Helvetica "/>
              </a:rPr>
              <a:t>			 at transferMessage()</a:t>
            </a:r>
          </a:p>
          <a:p>
            <a:r>
              <a:rPr lang="en-US" sz="2000">
                <a:latin typeface="Helvetica "/>
              </a:rPr>
              <a:t> 			 at receiveMessage()</a:t>
            </a:r>
          </a:p>
        </p:txBody>
      </p:sp>
    </p:spTree>
    <p:extLst>
      <p:ext uri="{BB962C8B-B14F-4D97-AF65-F5344CB8AC3E}">
        <p14:creationId xmlns:p14="http://schemas.microsoft.com/office/powerpoint/2010/main" val="22839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2320873" y="140242"/>
            <a:ext cx="58277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Exception, Runtime Exception, Error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28417-A2B7-4198-A7E5-3A1668911A85}"/>
              </a:ext>
            </a:extLst>
          </p:cNvPr>
          <p:cNvSpPr txBox="1"/>
          <p:nvPr/>
        </p:nvSpPr>
        <p:spPr>
          <a:xfrm>
            <a:off x="880534" y="1036742"/>
            <a:ext cx="403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 "/>
              </a:rPr>
              <a:t>Exception (Unchecked Exception)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BD2BD-A0BE-42BE-8FC8-0746C832F0AE}"/>
              </a:ext>
            </a:extLst>
          </p:cNvPr>
          <p:cNvSpPr txBox="1"/>
          <p:nvPr/>
        </p:nvSpPr>
        <p:spPr>
          <a:xfrm>
            <a:off x="880534" y="3028890"/>
            <a:ext cx="478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 "/>
              </a:rPr>
              <a:t>Runtime Exception (Checked Exception)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B2861-A006-4F78-AEC0-EEE80C70D95E}"/>
              </a:ext>
            </a:extLst>
          </p:cNvPr>
          <p:cNvSpPr txBox="1"/>
          <p:nvPr/>
        </p:nvSpPr>
        <p:spPr>
          <a:xfrm>
            <a:off x="880534" y="5186207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 "/>
              </a:rPr>
              <a:t>Error (Unchecked Exception)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7D954-A9E6-4B9A-A582-BD3AD09F3BFD}"/>
              </a:ext>
            </a:extLst>
          </p:cNvPr>
          <p:cNvSpPr/>
          <p:nvPr/>
        </p:nvSpPr>
        <p:spPr>
          <a:xfrm>
            <a:off x="880534" y="1348547"/>
            <a:ext cx="8542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Bắt buộc phải xử lí tại compile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Hệ thống có thể khôi phục lại khi gặp phải, hầu nh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 không dẫn đến terminate hệ thống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Xảy ra do nhiều yếu tố khác trong code. Ví dụ </a:t>
            </a:r>
            <a:r>
              <a:rPr lang="en-US">
                <a:solidFill>
                  <a:srgbClr val="00B0F0"/>
                </a:solidFill>
                <a:latin typeface="Helvetica "/>
              </a:rPr>
              <a:t>IOException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có thể xảy ra do File không tồn tại hoặc đ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ư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ờng dẫn không Online</a:t>
            </a:r>
            <a:endParaRPr lang="en-US">
              <a:solidFill>
                <a:srgbClr val="00B0F0"/>
              </a:solidFill>
              <a:latin typeface="Helvetica 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5569-9045-41B7-8AFD-1EB0017519E6}"/>
              </a:ext>
            </a:extLst>
          </p:cNvPr>
          <p:cNvSpPr/>
          <p:nvPr/>
        </p:nvSpPr>
        <p:spPr>
          <a:xfrm>
            <a:off x="880534" y="33106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Không buộc phải xử lí tại compile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Hệ thống hầu nh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 không thể khôi phục lại khi gặp phải có thể dẫn đến terminate hệ thống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Th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ờng xảy ra do code tệ (Bad coding practice) và lỗi logic. Ví dụ </a:t>
            </a:r>
            <a:r>
              <a:rPr lang="en-US">
                <a:solidFill>
                  <a:srgbClr val="00B0F0"/>
                </a:solidFill>
                <a:latin typeface="Helvetica "/>
              </a:rPr>
              <a:t>ArithmeticException</a:t>
            </a:r>
            <a:r>
              <a:rPr lang="en-US">
                <a:latin typeface="Helvetica "/>
              </a:rPr>
              <a:t> do </a:t>
            </a:r>
            <a:r>
              <a:rPr lang="en-US">
                <a:solidFill>
                  <a:srgbClr val="00B0F0"/>
                </a:solidFill>
                <a:latin typeface="Helvetica "/>
              </a:rPr>
              <a:t>0/1</a:t>
            </a:r>
            <a:endParaRPr lang="en-US">
              <a:latin typeface="Helvetica "/>
            </a:endParaRPr>
          </a:p>
          <a:p>
            <a:endParaRPr lang="en-US">
              <a:latin typeface="Helvetica 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ECFC0-52A6-4D60-A2F8-D5D6C66E846D}"/>
              </a:ext>
            </a:extLst>
          </p:cNvPr>
          <p:cNvSpPr/>
          <p:nvPr/>
        </p:nvSpPr>
        <p:spPr>
          <a:xfrm>
            <a:off x="880534" y="54904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Là lỗi nghiêm trọng không nên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Xảy ra do các yếu tố đến từ bên ngoài. Ví dụ </a:t>
            </a:r>
            <a:r>
              <a:rPr lang="en-US">
                <a:solidFill>
                  <a:srgbClr val="00B0F0"/>
                </a:solidFill>
                <a:latin typeface="Helvetica "/>
              </a:rPr>
              <a:t>OutOfMemoryError</a:t>
            </a:r>
            <a:r>
              <a:rPr lang="en-US">
                <a:latin typeface="Helvetica "/>
              </a:rPr>
              <a:t> do </a:t>
            </a:r>
            <a:r>
              <a:rPr lang="en-US">
                <a:solidFill>
                  <a:srgbClr val="00B0F0"/>
                </a:solidFill>
                <a:latin typeface="Helvetica "/>
              </a:rPr>
              <a:t>Máy ảo (VM) không thể tạo thêm không gian (space) để l</a:t>
            </a:r>
            <a:r>
              <a:rPr lang="vi-VN">
                <a:solidFill>
                  <a:srgbClr val="00B0F0"/>
                </a:solidFill>
                <a:latin typeface="Helvetica "/>
              </a:rPr>
              <a:t>ư</a:t>
            </a:r>
            <a:r>
              <a:rPr lang="en-US">
                <a:solidFill>
                  <a:srgbClr val="00B0F0"/>
                </a:solidFill>
                <a:latin typeface="Helvetica "/>
              </a:rPr>
              <a:t>u biến</a:t>
            </a:r>
            <a:endParaRPr lang="en-US">
              <a:latin typeface="Helvetica "/>
            </a:endParaRPr>
          </a:p>
          <a:p>
            <a:endParaRPr lang="en-US">
              <a:latin typeface="Helvetica "/>
            </a:endParaRPr>
          </a:p>
        </p:txBody>
      </p:sp>
    </p:spTree>
    <p:extLst>
      <p:ext uri="{BB962C8B-B14F-4D97-AF65-F5344CB8AC3E}">
        <p14:creationId xmlns:p14="http://schemas.microsoft.com/office/powerpoint/2010/main" val="9924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D3AD25-FB7F-46A7-B12A-FAF23CFFCD20}"/>
              </a:ext>
            </a:extLst>
          </p:cNvPr>
          <p:cNvSpPr txBox="1"/>
          <p:nvPr/>
        </p:nvSpPr>
        <p:spPr>
          <a:xfrm>
            <a:off x="2470588" y="147304"/>
            <a:ext cx="459320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Helvetica "/>
                <a:cs typeface="Helvetica" panose="020B0604020202020204" pitchFamily="34" charset="0"/>
              </a:rPr>
              <a:t>Exception là gì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4B895-7D86-4D1C-9577-FD68ECD2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33" y="2951159"/>
            <a:ext cx="1823671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5D9A9-FEF3-403E-80EB-CFC1E242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33" y="994308"/>
            <a:ext cx="1823671" cy="1447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5D6AB-6253-402B-A3D7-2F4DCBF17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733" y="4908009"/>
            <a:ext cx="1823672" cy="1447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895BB6-3E10-45C6-94D2-D1D313BF78C0}"/>
              </a:ext>
            </a:extLst>
          </p:cNvPr>
          <p:cNvSpPr txBox="1"/>
          <p:nvPr/>
        </p:nvSpPr>
        <p:spPr>
          <a:xfrm>
            <a:off x="3030314" y="841345"/>
            <a:ext cx="403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 "/>
              </a:rPr>
              <a:t>Exception (Unchecked Exception)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32DED7-52DF-4BD9-AA39-F2D6B8350523}"/>
              </a:ext>
            </a:extLst>
          </p:cNvPr>
          <p:cNvSpPr/>
          <p:nvPr/>
        </p:nvSpPr>
        <p:spPr>
          <a:xfrm>
            <a:off x="3030314" y="1241455"/>
            <a:ext cx="65031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Bắt buộc phải có biện pháp xử lí tr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ớc khi thực hiện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Vẫn có thể tiếp tục thực hiện bằng cách chọi qua cửa kính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Xảy ra do nhiều yếu tố khác trong quá trình. Ví dụ </a:t>
            </a:r>
            <a:r>
              <a:rPr lang="en-US">
                <a:solidFill>
                  <a:srgbClr val="00B0F0"/>
                </a:solidFill>
                <a:latin typeface="Helvetica "/>
              </a:rPr>
              <a:t>HomeEmptyException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có thể xảy ra do gia đình ng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ư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ời yêu đi ch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ơ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i vắng nhà</a:t>
            </a:r>
            <a:endParaRPr lang="en-US">
              <a:solidFill>
                <a:srgbClr val="00B0F0"/>
              </a:solidFill>
              <a:latin typeface="Helvetica 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4372-1FFE-48F3-AE8C-333B705A0793}"/>
              </a:ext>
            </a:extLst>
          </p:cNvPr>
          <p:cNvSpPr txBox="1"/>
          <p:nvPr/>
        </p:nvSpPr>
        <p:spPr>
          <a:xfrm>
            <a:off x="3030314" y="2727250"/>
            <a:ext cx="478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 "/>
              </a:rPr>
              <a:t>Runtime Exception (Checked Exception)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EA4B0-FEF9-40D2-9A95-9C82E18C60CD}"/>
              </a:ext>
            </a:extLst>
          </p:cNvPr>
          <p:cNvSpPr/>
          <p:nvPr/>
        </p:nvSpPr>
        <p:spPr>
          <a:xfrm>
            <a:off x="3030314" y="30090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Không buộc phải xử lí tại thời gian bàn giao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Kế hoạch hầu nh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 không thể khôi phục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Th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ờng xảy ra do bản thân ng</a:t>
            </a:r>
            <a:r>
              <a:rPr lang="vi-VN">
                <a:latin typeface="Helvetica "/>
              </a:rPr>
              <a:t>ư</a:t>
            </a:r>
            <a:r>
              <a:rPr lang="en-US">
                <a:latin typeface="Helvetica "/>
              </a:rPr>
              <a:t>ời thực hiện quá tệ. Ví dụ </a:t>
            </a:r>
            <a:r>
              <a:rPr lang="en-US">
                <a:solidFill>
                  <a:srgbClr val="00B0F0"/>
                </a:solidFill>
                <a:latin typeface="Helvetica "/>
              </a:rPr>
              <a:t>messageDroppedException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do sự bất cẩn mà làm rớt (không l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ư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ờng tr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ư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ớc đ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ư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ợc)</a:t>
            </a:r>
            <a:endParaRPr lang="en-US">
              <a:latin typeface="Helvetica 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A04436-13E3-4F2B-AF81-9CCC67835CDC}"/>
              </a:ext>
            </a:extLst>
          </p:cNvPr>
          <p:cNvSpPr txBox="1"/>
          <p:nvPr/>
        </p:nvSpPr>
        <p:spPr>
          <a:xfrm>
            <a:off x="3048000" y="4768124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 "/>
              </a:rPr>
              <a:t>Error (Unchecked Exception)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6ACA4B-FA4D-4AD6-A91D-60EA7748264D}"/>
              </a:ext>
            </a:extLst>
          </p:cNvPr>
          <p:cNvSpPr/>
          <p:nvPr/>
        </p:nvSpPr>
        <p:spPr>
          <a:xfrm>
            <a:off x="3048000" y="50723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Là lỗi nghiêm trọng không nên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Helvetica "/>
              </a:rPr>
              <a:t>Xảy ra do các yếu tố đến từ bên ngoài. Ví dụ </a:t>
            </a:r>
            <a:r>
              <a:rPr lang="en-US">
                <a:solidFill>
                  <a:srgbClr val="00B0F0"/>
                </a:solidFill>
                <a:latin typeface="Helvetica "/>
              </a:rPr>
              <a:t>CoronaQuarantineError</a:t>
            </a:r>
            <a:r>
              <a:rPr lang="en-US">
                <a:latin typeface="Helvetica "/>
              </a:rPr>
              <a:t> do </a:t>
            </a:r>
            <a:r>
              <a:rPr lang="en-US">
                <a:solidFill>
                  <a:srgbClr val="00B0F0"/>
                </a:solidFill>
                <a:latin typeface="Helvetica "/>
              </a:rPr>
              <a:t>Khu vực đích hiện đã bị cách ly bởi dịch corona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"/>
              </a:rPr>
              <a:t>không nên tiếp tục handle mà nên quay về báo cho A </a:t>
            </a:r>
            <a:endParaRPr lang="en-US">
              <a:latin typeface="Helvetica "/>
            </a:endParaRPr>
          </a:p>
          <a:p>
            <a:endParaRPr lang="en-US">
              <a:latin typeface="Helvetica "/>
            </a:endParaRPr>
          </a:p>
        </p:txBody>
      </p:sp>
    </p:spTree>
    <p:extLst>
      <p:ext uri="{BB962C8B-B14F-4D97-AF65-F5344CB8AC3E}">
        <p14:creationId xmlns:p14="http://schemas.microsoft.com/office/powerpoint/2010/main" val="3465167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{F323772B-5936-43CE-B4F9-F625EF3F63D6}tf02900688</Template>
  <TotalTime>232</TotalTime>
  <Words>526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</vt:lpstr>
      <vt:lpstr>Arial</vt:lpstr>
      <vt:lpstr>Helvetica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 thai</dc:creator>
  <cp:lastModifiedBy>tho thai</cp:lastModifiedBy>
  <cp:revision>32</cp:revision>
  <dcterms:created xsi:type="dcterms:W3CDTF">2020-02-27T15:42:49Z</dcterms:created>
  <dcterms:modified xsi:type="dcterms:W3CDTF">2020-03-01T15:53:11Z</dcterms:modified>
</cp:coreProperties>
</file>