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FF00FF"/>
    <a:srgbClr val="7B0559"/>
    <a:srgbClr val="5814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7" d="100"/>
          <a:sy n="87" d="100"/>
        </p:scale>
        <p:origin x="-1458" y="-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42E8B627-FBB7-404C-962C-3C8C14B9FA4C}" type="datetimeFigureOut">
              <a:rPr lang="es-CO" smtClean="0"/>
              <a:t>1/02/2016</a:t>
            </a:fld>
            <a:endParaRPr lang="es-CO"/>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es-CO"/>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2516C0AF-6584-4A4D-B0B6-D7EABB13EFFA}" type="slidenum">
              <a:rPr lang="es-CO" smtClean="0"/>
              <a:t>‹Nº›</a:t>
            </a:fld>
            <a:endParaRPr lang="es-CO"/>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2E8B627-FBB7-404C-962C-3C8C14B9FA4C}" type="datetimeFigureOut">
              <a:rPr lang="es-CO" smtClean="0"/>
              <a:t>1/02/2016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es-ES" smtClean="0"/>
              <a:t>Haga clic para modificar el estilo de título del patrón</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Date Placeholder 3"/>
          <p:cNvSpPr>
            <a:spLocks noGrp="1"/>
          </p:cNvSpPr>
          <p:nvPr>
            <p:ph type="dt" sz="half" idx="10"/>
          </p:nvPr>
        </p:nvSpPr>
        <p:spPr/>
        <p:txBody>
          <a:bodyPr/>
          <a:lstStyle/>
          <a:p>
            <a:fld id="{42E8B627-FBB7-404C-962C-3C8C14B9FA4C}" type="datetimeFigureOut">
              <a:rPr lang="es-CO" smtClean="0"/>
              <a:t>1/02/2016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42E8B627-FBB7-404C-962C-3C8C14B9FA4C}" type="datetimeFigureOut">
              <a:rPr lang="es-CO" smtClean="0"/>
              <a:t>1/02/2016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42E8B627-FBB7-404C-962C-3C8C14B9FA4C}" type="datetimeFigureOut">
              <a:rPr lang="es-CO" smtClean="0"/>
              <a:t>1/02/2016</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5" name="Date Placeholder 4"/>
          <p:cNvSpPr>
            <a:spLocks noGrp="1"/>
          </p:cNvSpPr>
          <p:nvPr>
            <p:ph type="dt" sz="half" idx="10"/>
          </p:nvPr>
        </p:nvSpPr>
        <p:spPr/>
        <p:txBody>
          <a:bodyPr/>
          <a:lstStyle/>
          <a:p>
            <a:fld id="{42E8B627-FBB7-404C-962C-3C8C14B9FA4C}" type="datetimeFigureOut">
              <a:rPr lang="es-CO" smtClean="0"/>
              <a:t>1/02/2016</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516C0AF-6584-4A4D-B0B6-D7EABB13EFFA}" type="slidenum">
              <a:rPr lang="es-CO" smtClean="0"/>
              <a:t>‹Nº›</a:t>
            </a:fld>
            <a:endParaRPr lang="es-CO"/>
          </a:p>
        </p:txBody>
      </p:sp>
      <p:sp>
        <p:nvSpPr>
          <p:cNvPr id="9" name="Content Placeholder 8"/>
          <p:cNvSpPr>
            <a:spLocks noGrp="1"/>
          </p:cNvSpPr>
          <p:nvPr>
            <p:ph sz="quarter" idx="13"/>
          </p:nvPr>
        </p:nvSpPr>
        <p:spPr>
          <a:xfrm>
            <a:off x="1042416" y="2313432"/>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42E8B627-FBB7-404C-962C-3C8C14B9FA4C}" type="datetimeFigureOut">
              <a:rPr lang="es-CO" smtClean="0"/>
              <a:t>1/02/2016</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a:p>
        </p:txBody>
      </p:sp>
      <p:sp>
        <p:nvSpPr>
          <p:cNvPr id="3" name="Date Placeholder 2"/>
          <p:cNvSpPr>
            <a:spLocks noGrp="1"/>
          </p:cNvSpPr>
          <p:nvPr>
            <p:ph type="dt" sz="half" idx="10"/>
          </p:nvPr>
        </p:nvSpPr>
        <p:spPr/>
        <p:txBody>
          <a:bodyPr/>
          <a:lstStyle/>
          <a:p>
            <a:fld id="{42E8B627-FBB7-404C-962C-3C8C14B9FA4C}" type="datetimeFigureOut">
              <a:rPr lang="es-CO" smtClean="0"/>
              <a:t>1/02/2016</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E8B627-FBB7-404C-962C-3C8C14B9FA4C}" type="datetimeFigureOut">
              <a:rPr lang="es-CO" smtClean="0"/>
              <a:t>1/02/2016</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42E8B627-FBB7-404C-962C-3C8C14B9FA4C}" type="datetimeFigureOut">
              <a:rPr lang="es-CO" smtClean="0"/>
              <a:t>1/02/2016</a:t>
            </a:fld>
            <a:endParaRPr lang="es-CO"/>
          </a:p>
        </p:txBody>
      </p:sp>
      <p:sp>
        <p:nvSpPr>
          <p:cNvPr id="7" name="Slide Number Placeholder 6"/>
          <p:cNvSpPr>
            <a:spLocks noGrp="1"/>
          </p:cNvSpPr>
          <p:nvPr>
            <p:ph type="sldNum" sz="quarter" idx="12"/>
          </p:nvPr>
        </p:nvSpPr>
        <p:spPr/>
        <p:txBody>
          <a:bodyPr/>
          <a:lstStyle/>
          <a:p>
            <a:fld id="{2516C0AF-6584-4A4D-B0B6-D7EABB13EFFA}" type="slidenum">
              <a:rPr lang="es-CO" smtClean="0"/>
              <a:t>‹Nº›</a:t>
            </a:fld>
            <a:endParaRPr lang="es-CO"/>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CO"/>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es-ES" smtClean="0"/>
              <a:t>Haga clic para modificar el estilo de título del patrón</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es-ES" smtClean="0"/>
              <a:t>Haga clic para modificar el estilo de título del patrón</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42E8B627-FBB7-404C-962C-3C8C14B9FA4C}" type="datetimeFigureOut">
              <a:rPr lang="es-CO" smtClean="0"/>
              <a:t>1/02/2016</a:t>
            </a:fld>
            <a:endParaRPr lang="es-CO"/>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es-CO"/>
          </a:p>
        </p:txBody>
      </p:sp>
      <p:sp>
        <p:nvSpPr>
          <p:cNvPr id="7" name="Slide Number Placeholder 6"/>
          <p:cNvSpPr>
            <a:spLocks noGrp="1"/>
          </p:cNvSpPr>
          <p:nvPr>
            <p:ph type="sldNum" sz="quarter" idx="12"/>
          </p:nvPr>
        </p:nvSpPr>
        <p:spPr/>
        <p:txBody>
          <a:bodyPr/>
          <a:lstStyle/>
          <a:p>
            <a:fld id="{2516C0AF-6584-4A4D-B0B6-D7EABB13EFFA}" type="slidenum">
              <a:rPr lang="es-CO" smtClean="0"/>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42E8B627-FBB7-404C-962C-3C8C14B9FA4C}" type="datetimeFigureOut">
              <a:rPr lang="es-CO" smtClean="0"/>
              <a:t>1/02/2016</a:t>
            </a:fld>
            <a:endParaRPr lang="es-CO"/>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es-CO"/>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2516C0AF-6584-4A4D-B0B6-D7EABB13EFFA}" type="slidenum">
              <a:rPr lang="es-CO" smtClean="0"/>
              <a:t>‹Nº›</a:t>
            </a:fld>
            <a:endParaRPr lang="es-CO"/>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568" y="908720"/>
            <a:ext cx="7920880" cy="54726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ctrTitle"/>
          </p:nvPr>
        </p:nvSpPr>
        <p:spPr>
          <a:xfrm>
            <a:off x="757808" y="260648"/>
            <a:ext cx="7772400" cy="1470025"/>
          </a:xfrm>
        </p:spPr>
        <p:txBody>
          <a:bodyPr>
            <a:noAutofit/>
          </a:bodyPr>
          <a:lstStyle/>
          <a:p>
            <a:r>
              <a:rPr lang="es-CO" sz="4800" dirty="0" smtClean="0">
                <a:solidFill>
                  <a:schemeClr val="accent3">
                    <a:lumMod val="50000"/>
                  </a:schemeClr>
                </a:solidFill>
                <a:latin typeface="Broadway" panose="04040905080B02020502" pitchFamily="82" charset="0"/>
              </a:rPr>
              <a:t>COLEGIO GIMNASIO CERVANTES</a:t>
            </a:r>
            <a:endParaRPr lang="es-CO" sz="4800" dirty="0">
              <a:solidFill>
                <a:schemeClr val="accent3">
                  <a:lumMod val="50000"/>
                </a:schemeClr>
              </a:solidFill>
              <a:latin typeface="Broadway" panose="04040905080B02020502" pitchFamily="82" charset="0"/>
            </a:endParaRPr>
          </a:p>
        </p:txBody>
      </p:sp>
    </p:spTree>
    <p:extLst>
      <p:ext uri="{BB962C8B-B14F-4D97-AF65-F5344CB8AC3E}">
        <p14:creationId xmlns:p14="http://schemas.microsoft.com/office/powerpoint/2010/main" val="7983575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Título"/>
          <p:cNvSpPr>
            <a:spLocks noGrp="1"/>
          </p:cNvSpPr>
          <p:nvPr>
            <p:ph type="title"/>
          </p:nvPr>
        </p:nvSpPr>
        <p:spPr>
          <a:xfrm>
            <a:off x="827584" y="404664"/>
            <a:ext cx="7024744" cy="1143000"/>
          </a:xfrm>
        </p:spPr>
        <p:txBody>
          <a:bodyPr>
            <a:normAutofit/>
          </a:bodyPr>
          <a:lstStyle/>
          <a:p>
            <a:r>
              <a:rPr lang="es-CO" dirty="0" smtClean="0">
                <a:solidFill>
                  <a:schemeClr val="accent3">
                    <a:lumMod val="50000"/>
                  </a:schemeClr>
                </a:solidFill>
                <a:latin typeface="Broadway" panose="04040905080B02020502" pitchFamily="82" charset="0"/>
              </a:rPr>
              <a:t>PERFIL DEL EDUCANDO</a:t>
            </a:r>
            <a:endParaRPr lang="es-CO" dirty="0">
              <a:solidFill>
                <a:schemeClr val="accent3">
                  <a:lumMod val="50000"/>
                </a:schemeClr>
              </a:solidFill>
              <a:latin typeface="Broadway" panose="04040905080B02020502" pitchFamily="82" charset="0"/>
            </a:endParaRPr>
          </a:p>
        </p:txBody>
      </p:sp>
      <p:sp>
        <p:nvSpPr>
          <p:cNvPr id="8" name="7 Marcador de contenido"/>
          <p:cNvSpPr>
            <a:spLocks noGrp="1"/>
          </p:cNvSpPr>
          <p:nvPr>
            <p:ph idx="1"/>
          </p:nvPr>
        </p:nvSpPr>
        <p:spPr>
          <a:xfrm>
            <a:off x="971600" y="1556792"/>
            <a:ext cx="6777317" cy="4248472"/>
          </a:xfrm>
        </p:spPr>
        <p:txBody>
          <a:bodyPr>
            <a:noAutofit/>
          </a:bodyPr>
          <a:lstStyle/>
          <a:p>
            <a:pPr algn="just"/>
            <a:r>
              <a:rPr lang="es-CO" dirty="0">
                <a:latin typeface="Britannic Bold" panose="020B0903060703020204" pitchFamily="34" charset="0"/>
              </a:rPr>
              <a:t>Autónomo, conocedor de sus estadios desarrollo moral. </a:t>
            </a:r>
            <a:endParaRPr lang="es-CO" dirty="0" smtClean="0">
              <a:latin typeface="Britannic Bold" panose="020B0903060703020204" pitchFamily="34" charset="0"/>
            </a:endParaRPr>
          </a:p>
          <a:p>
            <a:pPr algn="just"/>
            <a:r>
              <a:rPr lang="es-CO" dirty="0" smtClean="0">
                <a:latin typeface="Britannic Bold" panose="020B0903060703020204" pitchFamily="34" charset="0"/>
              </a:rPr>
              <a:t>Único </a:t>
            </a:r>
            <a:r>
              <a:rPr lang="es-CO" dirty="0">
                <a:latin typeface="Britannic Bold" panose="020B0903060703020204" pitchFamily="34" charset="0"/>
              </a:rPr>
              <a:t>y unido, capaz de reconocer sus talentos y de los otros. </a:t>
            </a:r>
            <a:r>
              <a:rPr lang="es-CO" dirty="0" smtClean="0">
                <a:latin typeface="Britannic Bold" panose="020B0903060703020204" pitchFamily="34" charset="0"/>
              </a:rPr>
              <a:t>Solidario </a:t>
            </a:r>
            <a:r>
              <a:rPr lang="es-CO" dirty="0">
                <a:latin typeface="Britannic Bold" panose="020B0903060703020204" pitchFamily="34" charset="0"/>
              </a:rPr>
              <a:t>y amable de la diversidad étnica, ideológica, ecológica, social y </a:t>
            </a:r>
            <a:r>
              <a:rPr lang="es-CO" dirty="0" smtClean="0">
                <a:latin typeface="Britannic Bold" panose="020B0903060703020204" pitchFamily="34" charset="0"/>
              </a:rPr>
              <a:t>cultural.</a:t>
            </a:r>
          </a:p>
          <a:p>
            <a:pPr algn="just"/>
            <a:r>
              <a:rPr lang="es-CO" dirty="0" smtClean="0">
                <a:latin typeface="Britannic Bold" panose="020B0903060703020204" pitchFamily="34" charset="0"/>
              </a:rPr>
              <a:t> </a:t>
            </a:r>
            <a:r>
              <a:rPr lang="es-CO" dirty="0">
                <a:latin typeface="Britannic Bold" panose="020B0903060703020204" pitchFamily="34" charset="0"/>
              </a:rPr>
              <a:t>Tolerante, capaz de controlar sus emociones fomentando el dialogo en toda situación </a:t>
            </a:r>
            <a:r>
              <a:rPr lang="es-CO" dirty="0" smtClean="0">
                <a:latin typeface="Britannic Bold" panose="020B0903060703020204" pitchFamily="34" charset="0"/>
              </a:rPr>
              <a:t>conflictiva.</a:t>
            </a:r>
          </a:p>
          <a:p>
            <a:pPr algn="just"/>
            <a:r>
              <a:rPr lang="es-CO" dirty="0" smtClean="0">
                <a:latin typeface="Britannic Bold" panose="020B0903060703020204" pitchFamily="34" charset="0"/>
              </a:rPr>
              <a:t>  </a:t>
            </a:r>
            <a:r>
              <a:rPr lang="es-CO" dirty="0">
                <a:latin typeface="Britannic Bold" panose="020B0903060703020204" pitchFamily="34" charset="0"/>
              </a:rPr>
              <a:t>Ocupado, capaz de usar el tiempo libre en actividades significativas y autónomas en pro de su construcción personal, de su sociedad. </a:t>
            </a: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452320" y="764705"/>
            <a:ext cx="864096" cy="7838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73971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92696"/>
            <a:ext cx="7024744" cy="1143000"/>
          </a:xfrm>
        </p:spPr>
        <p:txBody>
          <a:bodyPr>
            <a:noAutofit/>
          </a:bodyPr>
          <a:lstStyle/>
          <a:p>
            <a:r>
              <a:rPr lang="es-CO" dirty="0" smtClean="0">
                <a:solidFill>
                  <a:schemeClr val="accent3">
                    <a:lumMod val="50000"/>
                  </a:schemeClr>
                </a:solidFill>
                <a:latin typeface="Broadway" panose="04040905080B02020502" pitchFamily="82" charset="0"/>
              </a:rPr>
              <a:t>DERECHOS Y DEBERES DE LOS ESTUDIANTES:</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a:xfrm>
            <a:off x="1115616" y="1844824"/>
            <a:ext cx="6777317" cy="4248472"/>
          </a:xfrm>
        </p:spPr>
        <p:txBody>
          <a:bodyPr>
            <a:normAutofit/>
          </a:bodyPr>
          <a:lstStyle/>
          <a:p>
            <a:pPr marL="68580" indent="0">
              <a:buNone/>
            </a:pPr>
            <a:r>
              <a:rPr lang="es-CO" sz="1800" dirty="0" smtClean="0">
                <a:solidFill>
                  <a:schemeClr val="accent3">
                    <a:lumMod val="50000"/>
                  </a:schemeClr>
                </a:solidFill>
                <a:latin typeface="Broadway" panose="04040905080B02020502" pitchFamily="82" charset="0"/>
              </a:rPr>
              <a:t>      </a:t>
            </a:r>
            <a:r>
              <a:rPr lang="es-CO" sz="1800" dirty="0">
                <a:solidFill>
                  <a:schemeClr val="accent3">
                    <a:lumMod val="50000"/>
                  </a:schemeClr>
                </a:solidFill>
                <a:latin typeface="Broadway" panose="04040905080B02020502" pitchFamily="82" charset="0"/>
              </a:rPr>
              <a:t>EN CUANTO A LO </a:t>
            </a:r>
            <a:r>
              <a:rPr lang="es-CO" sz="1800" dirty="0" smtClean="0">
                <a:solidFill>
                  <a:schemeClr val="accent3">
                    <a:lumMod val="50000"/>
                  </a:schemeClr>
                </a:solidFill>
                <a:latin typeface="Broadway" panose="04040905080B02020502" pitchFamily="82" charset="0"/>
              </a:rPr>
              <a:t>FORMATIVO:   </a:t>
            </a:r>
            <a:endParaRPr lang="es-CO" sz="1800" dirty="0">
              <a:solidFill>
                <a:schemeClr val="accent3">
                  <a:lumMod val="50000"/>
                </a:schemeClr>
              </a:solidFill>
              <a:latin typeface="Broadway" panose="04040905080B02020502" pitchFamily="82" charset="0"/>
            </a:endParaRPr>
          </a:p>
          <a:p>
            <a:pPr marL="411480" indent="-342900" algn="just">
              <a:buAutoNum type="arabicPeriod"/>
            </a:pPr>
            <a:r>
              <a:rPr lang="es-CO" sz="1800" dirty="0" smtClean="0">
                <a:latin typeface="Britannic Bold" panose="020B0903060703020204" pitchFamily="34" charset="0"/>
              </a:rPr>
              <a:t>Recibir </a:t>
            </a:r>
            <a:r>
              <a:rPr lang="es-CO" sz="1800" dirty="0">
                <a:latin typeface="Britannic Bold" panose="020B0903060703020204" pitchFamily="34" charset="0"/>
              </a:rPr>
              <a:t>una formación integral y coherente con los principios y valores institucionales, orientada al desarrollo de sus potencialidades, habilidades e inteligencias. </a:t>
            </a:r>
          </a:p>
          <a:p>
            <a:pPr marL="68580" indent="0" algn="just">
              <a:buNone/>
            </a:pPr>
            <a:r>
              <a:rPr lang="es-CO" sz="1800" dirty="0" smtClean="0">
                <a:latin typeface="Britannic Bold" panose="020B0903060703020204" pitchFamily="34" charset="0"/>
              </a:rPr>
              <a:t>     </a:t>
            </a:r>
            <a:r>
              <a:rPr lang="es-CO" sz="1800" dirty="0">
                <a:solidFill>
                  <a:schemeClr val="accent3">
                    <a:lumMod val="50000"/>
                  </a:schemeClr>
                </a:solidFill>
                <a:latin typeface="Broadway" panose="04040905080B02020502" pitchFamily="82" charset="0"/>
              </a:rPr>
              <a:t>EN CUANTO A LO ACADÉMICO  </a:t>
            </a:r>
            <a:endParaRPr lang="es-CO" sz="1800" dirty="0" smtClean="0">
              <a:solidFill>
                <a:schemeClr val="accent3">
                  <a:lumMod val="50000"/>
                </a:schemeClr>
              </a:solidFill>
              <a:latin typeface="Broadway" panose="04040905080B02020502" pitchFamily="82" charset="0"/>
            </a:endParaRPr>
          </a:p>
          <a:p>
            <a:pPr marL="411480" indent="-342900" algn="just">
              <a:buAutoNum type="arabicPeriod"/>
            </a:pPr>
            <a:r>
              <a:rPr lang="es-CO" sz="1800" dirty="0" smtClean="0">
                <a:latin typeface="Britannic Bold" panose="020B0903060703020204" pitchFamily="34" charset="0"/>
              </a:rPr>
              <a:t>Participar </a:t>
            </a:r>
            <a:r>
              <a:rPr lang="es-CO" sz="1800" dirty="0">
                <a:latin typeface="Britannic Bold" panose="020B0903060703020204" pitchFamily="34" charset="0"/>
              </a:rPr>
              <a:t>activamente en las actividades y programas académicos, culturales y sociales del Colegio, así como, en el proceso de mejoramiento continuo de la Institución. </a:t>
            </a:r>
            <a:endParaRPr lang="es-CO" sz="1800" dirty="0" smtClean="0">
              <a:latin typeface="Britannic Bold" panose="020B0903060703020204" pitchFamily="34" charset="0"/>
            </a:endParaRPr>
          </a:p>
          <a:p>
            <a:pPr marL="68580" indent="0" algn="just">
              <a:buNone/>
            </a:pPr>
            <a:r>
              <a:rPr lang="es-CO" sz="1800" dirty="0" smtClean="0">
                <a:solidFill>
                  <a:schemeClr val="accent3">
                    <a:lumMod val="50000"/>
                  </a:schemeClr>
                </a:solidFill>
                <a:latin typeface="Broadway" panose="04040905080B02020502" pitchFamily="82" charset="0"/>
              </a:rPr>
              <a:t>      </a:t>
            </a:r>
            <a:r>
              <a:rPr lang="es-CO" sz="1800" dirty="0">
                <a:solidFill>
                  <a:schemeClr val="accent3">
                    <a:lumMod val="50000"/>
                  </a:schemeClr>
                </a:solidFill>
                <a:latin typeface="Broadway" panose="04040905080B02020502" pitchFamily="82" charset="0"/>
              </a:rPr>
              <a:t>EN CUANTO A LO NORMATIVO  </a:t>
            </a:r>
          </a:p>
          <a:p>
            <a:pPr marL="411480" indent="-342900" algn="just">
              <a:buAutoNum type="arabicPeriod"/>
            </a:pPr>
            <a:r>
              <a:rPr lang="es-CO" sz="1800" dirty="0">
                <a:latin typeface="Britannic Bold" panose="020B0903060703020204" pitchFamily="34" charset="0"/>
              </a:rPr>
              <a:t>1. Conocer el Manual de Convivencia, así como las demás normas de la Institución que tienen relación con su proceso académico y formativo.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196752"/>
            <a:ext cx="1656184" cy="864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94491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20688"/>
            <a:ext cx="7024744" cy="1143000"/>
          </a:xfrm>
        </p:spPr>
        <p:txBody>
          <a:bodyPr>
            <a:normAutofit fontScale="90000"/>
          </a:bodyPr>
          <a:lstStyle/>
          <a:p>
            <a:r>
              <a:rPr lang="es-CO" dirty="0" smtClean="0">
                <a:solidFill>
                  <a:schemeClr val="accent3">
                    <a:lumMod val="50000"/>
                  </a:schemeClr>
                </a:solidFill>
                <a:latin typeface="Broadway" panose="04040905080B02020502" pitchFamily="82" charset="0"/>
              </a:rPr>
              <a:t>PRESENTACION PERSONAL </a:t>
            </a:r>
            <a:br>
              <a:rPr lang="es-CO" dirty="0" smtClean="0">
                <a:solidFill>
                  <a:schemeClr val="accent3">
                    <a:lumMod val="50000"/>
                  </a:schemeClr>
                </a:solidFill>
                <a:latin typeface="Broadway" panose="04040905080B02020502" pitchFamily="82" charset="0"/>
              </a:rPr>
            </a:br>
            <a:r>
              <a:rPr lang="es-CO" dirty="0" smtClean="0">
                <a:solidFill>
                  <a:schemeClr val="accent3">
                    <a:lumMod val="50000"/>
                  </a:schemeClr>
                </a:solidFill>
                <a:latin typeface="Broadway" panose="04040905080B02020502" pitchFamily="82" charset="0"/>
              </a:rPr>
              <a:t>UNIFORMES:</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a:xfrm>
            <a:off x="1043608" y="1700808"/>
            <a:ext cx="6777317" cy="4608512"/>
          </a:xfrm>
        </p:spPr>
        <p:txBody>
          <a:bodyPr>
            <a:noAutofit/>
          </a:bodyPr>
          <a:lstStyle/>
          <a:p>
            <a:pPr algn="just"/>
            <a:r>
              <a:rPr lang="es-CO" sz="1800" dirty="0">
                <a:latin typeface="Britannic Bold" panose="020B0903060703020204" pitchFamily="34" charset="0"/>
              </a:rPr>
              <a:t>1. Todo estudiante debe presentarse a la Institución con el uniforme escolar según su horario. </a:t>
            </a:r>
            <a:endParaRPr lang="es-CO" sz="1800" dirty="0" smtClean="0">
              <a:latin typeface="Britannic Bold" panose="020B0903060703020204" pitchFamily="34" charset="0"/>
            </a:endParaRPr>
          </a:p>
          <a:p>
            <a:pPr algn="just"/>
            <a:r>
              <a:rPr lang="es-CO" sz="1800" dirty="0" smtClean="0">
                <a:latin typeface="Britannic Bold" panose="020B0903060703020204" pitchFamily="34" charset="0"/>
              </a:rPr>
              <a:t>2</a:t>
            </a:r>
            <a:r>
              <a:rPr lang="es-CO" sz="1800" dirty="0">
                <a:latin typeface="Britannic Bold" panose="020B0903060703020204" pitchFamily="34" charset="0"/>
              </a:rPr>
              <a:t>. Todo estudiante debe permanecer dentro del Colegio uniformado, excepto por una razón justificada y con previa autorización de la Coordinación Académica respectiva. </a:t>
            </a:r>
            <a:endParaRPr lang="es-CO" sz="1800" dirty="0" smtClean="0">
              <a:latin typeface="Britannic Bold" panose="020B0903060703020204" pitchFamily="34" charset="0"/>
            </a:endParaRPr>
          </a:p>
          <a:p>
            <a:pPr algn="just"/>
            <a:r>
              <a:rPr lang="es-CO" sz="1800" dirty="0" smtClean="0">
                <a:latin typeface="Britannic Bold" panose="020B0903060703020204" pitchFamily="34" charset="0"/>
              </a:rPr>
              <a:t>3</a:t>
            </a:r>
            <a:r>
              <a:rPr lang="es-CO" sz="1800" dirty="0">
                <a:latin typeface="Britannic Bold" panose="020B0903060703020204" pitchFamily="34" charset="0"/>
              </a:rPr>
              <a:t>. El corte de cabello para los hombres debe ser corto y formal no más abajo del cuello (sin grabado, colas, sin crestas, sin afros). Todos los estudiantes deben llevar el cabello bien aseado, peinado y sobrio. Esta responsabilidad compete en primera instancia a los padres de familia o acudientes y no puede ser delegada al Colegio. </a:t>
            </a:r>
            <a:endParaRPr lang="es-CO" sz="1800" dirty="0" smtClean="0">
              <a:latin typeface="Britannic Bold" panose="020B0903060703020204" pitchFamily="34" charset="0"/>
            </a:endParaRPr>
          </a:p>
          <a:p>
            <a:pPr algn="just"/>
            <a:r>
              <a:rPr lang="es-CO" sz="1800" dirty="0" smtClean="0">
                <a:latin typeface="Britannic Bold" panose="020B0903060703020204" pitchFamily="34" charset="0"/>
              </a:rPr>
              <a:t>4</a:t>
            </a:r>
            <a:r>
              <a:rPr lang="es-CO" sz="1800" dirty="0">
                <a:latin typeface="Britannic Bold" panose="020B0903060703020204" pitchFamily="34" charset="0"/>
              </a:rPr>
              <a:t>. El uniforme se porta sin accesorios, sólo las estudiantes podrán portar aretes y reloj. Ser sobrios en el uso de este tipo de accesorios, deben ser de colores del uniforme. Los estudiantes varones no tienen permitido portar aretes-piercings.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96336" y="692697"/>
            <a:ext cx="1031963"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87479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115616" y="764704"/>
            <a:ext cx="7024744" cy="1143000"/>
          </a:xfrm>
        </p:spPr>
        <p:txBody>
          <a:bodyPr/>
          <a:lstStyle/>
          <a:p>
            <a:r>
              <a:rPr lang="es-CO" dirty="0" smtClean="0">
                <a:solidFill>
                  <a:schemeClr val="accent3">
                    <a:lumMod val="50000"/>
                  </a:schemeClr>
                </a:solidFill>
                <a:latin typeface="Broadway" panose="04040905080B02020502" pitchFamily="82" charset="0"/>
              </a:rPr>
              <a:t>SERVICIO SOCIAL: </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a:xfrm>
            <a:off x="1043608" y="1988840"/>
            <a:ext cx="6777317" cy="3508977"/>
          </a:xfrm>
        </p:spPr>
        <p:txBody>
          <a:bodyPr>
            <a:normAutofit fontScale="85000" lnSpcReduction="10000"/>
          </a:bodyPr>
          <a:lstStyle/>
          <a:p>
            <a:pPr algn="just"/>
            <a:r>
              <a:rPr lang="es-CO" dirty="0">
                <a:latin typeface="Britannic Bold" panose="020B0903060703020204" pitchFamily="34" charset="0"/>
              </a:rPr>
              <a:t>El artículo 97 de la Ley 115 de 1994, Ley General de Educación, en desarrollo de lo ordenado por el artículo 67 de la Constitución Política, dispone que los estudiantes de educación media prestarán un servicio social obligatorio durante los dos grados de estudios (10º y 11º/11 y 12 a nivel Institucional); cuyo propósito principal, de acuerdo con el Decreto 1860 de 1994 es el de integrar a los estudiantes a la comunidad para contribuir a su mejoramiento social, cultural y económico, conforme con los temas y objetivos definidos en el Proyecto Educativo Institucional de cada Institución educativa. </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04248" y="692697"/>
            <a:ext cx="1512168" cy="10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80639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620688"/>
            <a:ext cx="7024744" cy="1143000"/>
          </a:xfrm>
        </p:spPr>
        <p:txBody>
          <a:bodyPr>
            <a:normAutofit fontScale="90000"/>
          </a:bodyPr>
          <a:lstStyle/>
          <a:p>
            <a:r>
              <a:rPr lang="es-CO" dirty="0" smtClean="0">
                <a:solidFill>
                  <a:schemeClr val="accent3">
                    <a:lumMod val="50000"/>
                  </a:schemeClr>
                </a:solidFill>
                <a:latin typeface="Broadway" panose="04040905080B02020502" pitchFamily="82" charset="0"/>
              </a:rPr>
              <a:t>ASISTENCIA,AUSENCIAS Y EXCUSAS.</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a:xfrm>
            <a:off x="1043608" y="1772816"/>
            <a:ext cx="6777317" cy="4248472"/>
          </a:xfrm>
        </p:spPr>
        <p:txBody>
          <a:bodyPr>
            <a:normAutofit fontScale="92500" lnSpcReduction="20000"/>
          </a:bodyPr>
          <a:lstStyle/>
          <a:p>
            <a:pPr algn="just"/>
            <a:r>
              <a:rPr lang="es-CO" sz="1800" dirty="0">
                <a:latin typeface="Britannic Bold" panose="020B0903060703020204" pitchFamily="34" charset="0"/>
              </a:rPr>
              <a:t>La asistencia  y la participación en las actividades programadas por el colegio son un deber fundamental de los estudiantes y un factor clave para su desarrollo académico y social. Las ausencias tienen un efecto perjudicial para el desarrollo de los procesos de aprendizaje e impactan negativamente el ritmo y el rendimiento escolar. </a:t>
            </a:r>
            <a:endParaRPr lang="es-CO" sz="1800" dirty="0" smtClean="0">
              <a:latin typeface="Britannic Bold" panose="020B0903060703020204" pitchFamily="34" charset="0"/>
            </a:endParaRPr>
          </a:p>
          <a:p>
            <a:pPr algn="just"/>
            <a:endParaRPr lang="es-CO" sz="1800" dirty="0">
              <a:latin typeface="Britannic Bold" panose="020B0903060703020204" pitchFamily="34" charset="0"/>
            </a:endParaRPr>
          </a:p>
          <a:p>
            <a:pPr algn="just"/>
            <a:r>
              <a:rPr lang="es-CO" sz="1800" dirty="0">
                <a:latin typeface="Britannic Bold" panose="020B0903060703020204" pitchFamily="34" charset="0"/>
              </a:rPr>
              <a:t>El Gimnasio  Cervantes considera ausencias justificadas sólo en las siguientes situaciones</a:t>
            </a:r>
            <a:r>
              <a:rPr lang="es-CO" sz="1800" dirty="0" smtClean="0">
                <a:latin typeface="Britannic Bold" panose="020B0903060703020204" pitchFamily="34" charset="0"/>
              </a:rPr>
              <a:t>:</a:t>
            </a:r>
          </a:p>
          <a:p>
            <a:pPr algn="just"/>
            <a:r>
              <a:rPr lang="es-CO" sz="1800" dirty="0" smtClean="0">
                <a:latin typeface="Britannic Bold" panose="020B0903060703020204" pitchFamily="34" charset="0"/>
              </a:rPr>
              <a:t> </a:t>
            </a:r>
            <a:r>
              <a:rPr lang="es-CO" sz="1800" dirty="0">
                <a:latin typeface="Britannic Bold" panose="020B0903060703020204" pitchFamily="34" charset="0"/>
              </a:rPr>
              <a:t>1. Enfermedad o incapacidad personal</a:t>
            </a:r>
            <a:r>
              <a:rPr lang="es-CO" sz="1800" dirty="0" smtClean="0">
                <a:latin typeface="Britannic Bold" panose="020B0903060703020204" pitchFamily="34" charset="0"/>
              </a:rPr>
              <a:t>.</a:t>
            </a:r>
          </a:p>
          <a:p>
            <a:pPr algn="just"/>
            <a:r>
              <a:rPr lang="es-CO" sz="1800" dirty="0" smtClean="0">
                <a:latin typeface="Britannic Bold" panose="020B0903060703020204" pitchFamily="34" charset="0"/>
              </a:rPr>
              <a:t> </a:t>
            </a:r>
            <a:r>
              <a:rPr lang="es-CO" sz="1800" dirty="0">
                <a:latin typeface="Britannic Bold" panose="020B0903060703020204" pitchFamily="34" charset="0"/>
              </a:rPr>
              <a:t>2. Una emergencia familiar. </a:t>
            </a:r>
            <a:endParaRPr lang="es-CO" sz="1800" dirty="0" smtClean="0">
              <a:latin typeface="Britannic Bold" panose="020B0903060703020204" pitchFamily="34" charset="0"/>
            </a:endParaRPr>
          </a:p>
          <a:p>
            <a:pPr algn="just"/>
            <a:endParaRPr lang="es-CO" sz="1800" dirty="0" smtClean="0">
              <a:latin typeface="Britannic Bold" panose="020B0903060703020204" pitchFamily="34" charset="0"/>
            </a:endParaRPr>
          </a:p>
          <a:p>
            <a:pPr algn="just"/>
            <a:r>
              <a:rPr lang="es-CO" sz="1800" dirty="0">
                <a:latin typeface="Britannic Bold" panose="020B0903060703020204" pitchFamily="34" charset="0"/>
              </a:rPr>
              <a:t>La comunidad Cervantina reciben  oportunamente fechas de, vacaciones y actividades especiales  por lo tanto el Gimnasio Cervantes  desaprueba que los estudiantes estén ausentes en momentos que no sean vacaciones programadas. Los padres de familia deben planear viajes durante las fechas en que no hay clases ni actividades en el </a:t>
            </a:r>
            <a:r>
              <a:rPr lang="es-CO" sz="1800" dirty="0" smtClean="0">
                <a:latin typeface="Britannic Bold" panose="020B0903060703020204" pitchFamily="34" charset="0"/>
              </a:rPr>
              <a:t>colegio.</a:t>
            </a:r>
            <a:endParaRPr lang="es-CO" sz="1800" dirty="0">
              <a:latin typeface="Britannic Bold" panose="020B0903060703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24328" y="692696"/>
            <a:ext cx="936104" cy="914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834049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Título"/>
          <p:cNvSpPr>
            <a:spLocks noGrp="1"/>
          </p:cNvSpPr>
          <p:nvPr>
            <p:ph type="title"/>
          </p:nvPr>
        </p:nvSpPr>
        <p:spPr>
          <a:xfrm>
            <a:off x="4716016" y="620688"/>
            <a:ext cx="3300984" cy="5256584"/>
          </a:xfrm>
        </p:spPr>
        <p:txBody>
          <a:bodyPr>
            <a:noAutofit/>
          </a:bodyPr>
          <a:lstStyle/>
          <a:p>
            <a:r>
              <a:rPr lang="es-CO" sz="3600" dirty="0" smtClean="0">
                <a:solidFill>
                  <a:schemeClr val="accent3">
                    <a:lumMod val="50000"/>
                  </a:schemeClr>
                </a:solidFill>
                <a:latin typeface="Broadway" panose="04040905080B02020502" pitchFamily="82" charset="0"/>
              </a:rPr>
              <a:t/>
            </a:r>
            <a:br>
              <a:rPr lang="es-CO" sz="3600" dirty="0" smtClean="0">
                <a:solidFill>
                  <a:schemeClr val="accent3">
                    <a:lumMod val="50000"/>
                  </a:schemeClr>
                </a:solidFill>
                <a:latin typeface="Broadway" panose="04040905080B02020502" pitchFamily="82" charset="0"/>
              </a:rPr>
            </a:br>
            <a:r>
              <a:rPr lang="es-CO" sz="3600" dirty="0">
                <a:solidFill>
                  <a:schemeClr val="accent3">
                    <a:lumMod val="50000"/>
                  </a:schemeClr>
                </a:solidFill>
                <a:latin typeface="Broadway" panose="04040905080B02020502" pitchFamily="82" charset="0"/>
              </a:rPr>
              <a:t/>
            </a:r>
            <a:br>
              <a:rPr lang="es-CO" sz="3600" dirty="0">
                <a:solidFill>
                  <a:schemeClr val="accent3">
                    <a:lumMod val="50000"/>
                  </a:schemeClr>
                </a:solidFill>
                <a:latin typeface="Broadway" panose="04040905080B02020502" pitchFamily="82" charset="0"/>
              </a:rPr>
            </a:br>
            <a:r>
              <a:rPr lang="es-CO" sz="3600" dirty="0" smtClean="0">
                <a:solidFill>
                  <a:srgbClr val="7030A0"/>
                </a:solidFill>
                <a:latin typeface="Broadway" panose="04040905080B02020502" pitchFamily="82" charset="0"/>
              </a:rPr>
              <a:t>¡</a:t>
            </a:r>
            <a:r>
              <a:rPr lang="es-CO" sz="2400" dirty="0" smtClean="0">
                <a:solidFill>
                  <a:srgbClr val="7030A0"/>
                </a:solidFill>
                <a:latin typeface="Broadway" panose="04040905080B02020502" pitchFamily="82" charset="0"/>
              </a:rPr>
              <a:t>QUE ESTE AÑO ESCOLAR ESTE LLENO DE APRENIDIZAJE Y ALEGRIA!</a:t>
            </a:r>
            <a:endParaRPr lang="es-CO" sz="2400" dirty="0">
              <a:solidFill>
                <a:srgbClr val="7030A0"/>
              </a:solidFill>
              <a:latin typeface="Broadway" panose="04040905080B02020502" pitchFamily="82" charset="0"/>
            </a:endParaRPr>
          </a:p>
        </p:txBody>
      </p:sp>
      <p:pic>
        <p:nvPicPr>
          <p:cNvPr id="8" name="7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22130" r="22130"/>
          <a:stretch>
            <a:fillRect/>
          </a:stretch>
        </p:blipFill>
        <p:spPr/>
      </p:pic>
    </p:spTree>
    <p:extLst>
      <p:ext uri="{BB962C8B-B14F-4D97-AF65-F5344CB8AC3E}">
        <p14:creationId xmlns:p14="http://schemas.microsoft.com/office/powerpoint/2010/main" val="37303403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980728"/>
            <a:ext cx="6552728" cy="38680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1 Título"/>
          <p:cNvSpPr>
            <a:spLocks noGrp="1"/>
          </p:cNvSpPr>
          <p:nvPr>
            <p:ph type="title"/>
          </p:nvPr>
        </p:nvSpPr>
        <p:spPr>
          <a:xfrm>
            <a:off x="827584" y="764704"/>
            <a:ext cx="7024744" cy="1143000"/>
          </a:xfrm>
        </p:spPr>
        <p:txBody>
          <a:bodyPr>
            <a:noAutofit/>
          </a:bodyPr>
          <a:lstStyle/>
          <a:p>
            <a:r>
              <a:rPr lang="es-CO" dirty="0" smtClean="0">
                <a:solidFill>
                  <a:schemeClr val="accent3">
                    <a:lumMod val="50000"/>
                  </a:schemeClr>
                </a:solidFill>
                <a:latin typeface="Broadway" panose="04040905080B02020502" pitchFamily="82" charset="0"/>
              </a:rPr>
              <a:t>INDUCCIÓN: INICIO DE LABORES ACADÉMICAS </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p:txBody>
          <a:bodyPr>
            <a:normAutofit fontScale="92500" lnSpcReduction="10000"/>
          </a:bodyPr>
          <a:lstStyle/>
          <a:p>
            <a:endParaRPr lang="es-CO" dirty="0" smtClean="0"/>
          </a:p>
          <a:p>
            <a:pPr marL="68580" indent="0">
              <a:buNone/>
            </a:pPr>
            <a:endParaRPr lang="es-CO" dirty="0" smtClean="0">
              <a:solidFill>
                <a:srgbClr val="FF00FF"/>
              </a:solidFill>
            </a:endParaRPr>
          </a:p>
          <a:p>
            <a:r>
              <a:rPr lang="es-CO" dirty="0" smtClean="0">
                <a:solidFill>
                  <a:schemeClr val="accent3">
                    <a:lumMod val="50000"/>
                  </a:schemeClr>
                </a:solidFill>
                <a:latin typeface="Broadway" panose="04040905080B02020502" pitchFamily="82" charset="0"/>
              </a:rPr>
              <a:t>FECHA: MARTES 02/FEBRERO DE 2016</a:t>
            </a:r>
          </a:p>
          <a:p>
            <a:endParaRPr lang="es-CO" dirty="0">
              <a:solidFill>
                <a:schemeClr val="accent3">
                  <a:lumMod val="50000"/>
                </a:schemeClr>
              </a:solidFill>
              <a:latin typeface="Broadway" panose="04040905080B02020502" pitchFamily="82" charset="0"/>
            </a:endParaRPr>
          </a:p>
          <a:p>
            <a:r>
              <a:rPr lang="es-CO" dirty="0" smtClean="0">
                <a:solidFill>
                  <a:schemeClr val="accent3">
                    <a:lumMod val="50000"/>
                  </a:schemeClr>
                </a:solidFill>
                <a:latin typeface="Broadway" panose="04040905080B02020502" pitchFamily="82" charset="0"/>
              </a:rPr>
              <a:t>A CARGO: DOCENTES </a:t>
            </a:r>
            <a:r>
              <a:rPr lang="es-CO" dirty="0" smtClean="0">
                <a:solidFill>
                  <a:schemeClr val="accent3">
                    <a:lumMod val="50000"/>
                  </a:schemeClr>
                </a:solidFill>
                <a:latin typeface="Broadway" panose="04040905080B02020502" pitchFamily="82" charset="0"/>
              </a:rPr>
              <a:t> DE BACHILLERATO</a:t>
            </a:r>
            <a:endParaRPr lang="es-CO" dirty="0" smtClean="0">
              <a:solidFill>
                <a:schemeClr val="accent3">
                  <a:lumMod val="50000"/>
                </a:schemeClr>
              </a:solidFill>
              <a:latin typeface="Broadway" panose="04040905080B02020502" pitchFamily="82" charset="0"/>
            </a:endParaRPr>
          </a:p>
          <a:p>
            <a:endParaRPr lang="es-CO" dirty="0">
              <a:solidFill>
                <a:srgbClr val="002060"/>
              </a:solidFill>
              <a:latin typeface="Broadway" panose="04040905080B02020502" pitchFamily="82" charset="0"/>
            </a:endParaRPr>
          </a:p>
          <a:p>
            <a:endParaRPr lang="es-CO" dirty="0" smtClean="0">
              <a:latin typeface="Broadway" panose="04040905080B02020502" pitchFamily="82" charset="0"/>
            </a:endParaRPr>
          </a:p>
          <a:p>
            <a:pPr marL="68580" indent="0" algn="ctr">
              <a:buNone/>
            </a:pPr>
            <a:r>
              <a:rPr lang="es-CO" sz="5400" dirty="0" smtClean="0">
                <a:solidFill>
                  <a:srgbClr val="7030A0"/>
                </a:solidFill>
                <a:latin typeface="Broadway" panose="04040905080B02020502" pitchFamily="82" charset="0"/>
              </a:rPr>
              <a:t>¡</a:t>
            </a:r>
            <a:r>
              <a:rPr lang="es-CO" sz="5400" dirty="0" smtClean="0">
                <a:solidFill>
                  <a:srgbClr val="00B0F0"/>
                </a:solidFill>
                <a:latin typeface="Broadway" panose="04040905080B02020502" pitchFamily="82" charset="0"/>
              </a:rPr>
              <a:t>BIENVENIDOS</a:t>
            </a:r>
            <a:r>
              <a:rPr lang="es-CO" sz="5400" dirty="0" smtClean="0">
                <a:solidFill>
                  <a:srgbClr val="7030A0"/>
                </a:solidFill>
                <a:latin typeface="Broadway" panose="04040905080B02020502" pitchFamily="82" charset="0"/>
              </a:rPr>
              <a:t>!</a:t>
            </a:r>
            <a:r>
              <a:rPr lang="es-CO" sz="5400" dirty="0" smtClean="0">
                <a:solidFill>
                  <a:srgbClr val="00B0F0"/>
                </a:solidFill>
                <a:latin typeface="Broadway" panose="04040905080B02020502" pitchFamily="82" charset="0"/>
              </a:rPr>
              <a:t> </a:t>
            </a:r>
          </a:p>
          <a:p>
            <a:endParaRPr lang="es-CO" dirty="0"/>
          </a:p>
          <a:p>
            <a:endParaRPr lang="es-CO" dirty="0"/>
          </a:p>
        </p:txBody>
      </p:sp>
    </p:spTree>
    <p:extLst>
      <p:ext uri="{BB962C8B-B14F-4D97-AF65-F5344CB8AC3E}">
        <p14:creationId xmlns:p14="http://schemas.microsoft.com/office/powerpoint/2010/main" val="2193252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908720"/>
            <a:ext cx="7024744" cy="1143000"/>
          </a:xfrm>
        </p:spPr>
        <p:txBody>
          <a:bodyPr>
            <a:noAutofit/>
          </a:bodyPr>
          <a:lstStyle/>
          <a:p>
            <a:r>
              <a:rPr lang="es-CO" dirty="0" smtClean="0">
                <a:solidFill>
                  <a:schemeClr val="accent3">
                    <a:lumMod val="50000"/>
                  </a:schemeClr>
                </a:solidFill>
                <a:latin typeface="Broadway" panose="04040905080B02020502" pitchFamily="82" charset="0"/>
              </a:rPr>
              <a:t>MANUAL DE CONVIVENCIA</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p:txBody>
          <a:bodyPr>
            <a:normAutofit lnSpcReduction="10000"/>
          </a:bodyPr>
          <a:lstStyle/>
          <a:p>
            <a:pPr marL="0" lvl="0" indent="0" algn="ctr">
              <a:spcBef>
                <a:spcPts val="0"/>
              </a:spcBef>
              <a:buClrTx/>
              <a:buSzTx/>
              <a:buNone/>
            </a:pPr>
            <a:r>
              <a:rPr lang="es-CO" sz="3600" dirty="0">
                <a:solidFill>
                  <a:srgbClr val="C00000"/>
                </a:solidFill>
                <a:latin typeface="Britannic Bold" panose="020B0903060703020204" pitchFamily="34" charset="0"/>
              </a:rPr>
              <a:t>NUESTRO LEMA</a:t>
            </a:r>
            <a:r>
              <a:rPr lang="es-CO" sz="3600" dirty="0" smtClean="0">
                <a:solidFill>
                  <a:srgbClr val="C00000"/>
                </a:solidFill>
                <a:latin typeface="Britannic Bold" panose="020B0903060703020204" pitchFamily="34" charset="0"/>
              </a:rPr>
              <a:t>:</a:t>
            </a:r>
          </a:p>
          <a:p>
            <a:pPr marL="0" lvl="0" indent="0" algn="ctr">
              <a:spcBef>
                <a:spcPts val="0"/>
              </a:spcBef>
              <a:buClrTx/>
              <a:buSzTx/>
              <a:buNone/>
            </a:pPr>
            <a:endParaRPr lang="es-CO" sz="3600" dirty="0">
              <a:solidFill>
                <a:srgbClr val="C00000"/>
              </a:solidFill>
              <a:latin typeface="Britannic Bold" panose="020B0903060703020204" pitchFamily="34" charset="0"/>
            </a:endParaRPr>
          </a:p>
          <a:p>
            <a:pPr marL="0" lvl="0" indent="0" algn="ctr">
              <a:spcBef>
                <a:spcPts val="0"/>
              </a:spcBef>
              <a:buClrTx/>
              <a:buSzTx/>
              <a:buNone/>
            </a:pPr>
            <a:r>
              <a:rPr lang="es-CO" sz="3200" dirty="0" smtClean="0">
                <a:solidFill>
                  <a:srgbClr val="002060"/>
                </a:solidFill>
                <a:latin typeface="Britannic Bold" panose="020B0903060703020204" pitchFamily="34" charset="0"/>
              </a:rPr>
              <a:t>“SERES </a:t>
            </a:r>
            <a:r>
              <a:rPr lang="es-CO" sz="3200" dirty="0">
                <a:solidFill>
                  <a:srgbClr val="002060"/>
                </a:solidFill>
                <a:latin typeface="Britannic Bold" panose="020B0903060703020204" pitchFamily="34" charset="0"/>
              </a:rPr>
              <a:t>HUMANOS APRENDIENTES </a:t>
            </a:r>
          </a:p>
          <a:p>
            <a:pPr marL="0" lvl="0" indent="0" algn="ctr">
              <a:spcBef>
                <a:spcPts val="0"/>
              </a:spcBef>
              <a:buClrTx/>
              <a:buSzTx/>
              <a:buNone/>
            </a:pPr>
            <a:r>
              <a:rPr lang="es-CO" sz="3200" dirty="0">
                <a:solidFill>
                  <a:srgbClr val="002060"/>
                </a:solidFill>
                <a:latin typeface="Britannic Bold" panose="020B0903060703020204" pitchFamily="34" charset="0"/>
              </a:rPr>
              <a:t>INTRAPERSONALES E INTERPERSONALES PARA CONSTRUIR LA SOCIEDAD DEL SIGLO </a:t>
            </a:r>
            <a:r>
              <a:rPr lang="es-CO" sz="3200" dirty="0" smtClean="0">
                <a:solidFill>
                  <a:srgbClr val="002060"/>
                </a:solidFill>
                <a:latin typeface="Britannic Bold" panose="020B0903060703020204" pitchFamily="34" charset="0"/>
              </a:rPr>
              <a:t>XXI” </a:t>
            </a:r>
            <a:endParaRPr lang="es-CO" sz="3200" dirty="0">
              <a:solidFill>
                <a:srgbClr val="002060"/>
              </a:solidFill>
              <a:latin typeface="Britannic Bold" panose="020B0903060703020204" pitchFamily="34" charset="0"/>
            </a:endParaRPr>
          </a:p>
          <a:p>
            <a:endParaRPr lang="es-CO"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5501" y="620689"/>
            <a:ext cx="2232248" cy="16561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074290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971600" y="836712"/>
            <a:ext cx="7024744" cy="1143000"/>
          </a:xfrm>
        </p:spPr>
        <p:txBody>
          <a:bodyPr>
            <a:normAutofit/>
          </a:bodyPr>
          <a:lstStyle/>
          <a:p>
            <a:r>
              <a:rPr lang="es-CO" sz="4400" dirty="0" smtClean="0">
                <a:solidFill>
                  <a:schemeClr val="accent3">
                    <a:lumMod val="50000"/>
                  </a:schemeClr>
                </a:solidFill>
                <a:latin typeface="Broadway" panose="04040905080B02020502" pitchFamily="82" charset="0"/>
              </a:rPr>
              <a:t>MISION</a:t>
            </a:r>
            <a:endParaRPr lang="es-CO" sz="4400"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p:txBody>
          <a:bodyPr>
            <a:normAutofit/>
          </a:bodyPr>
          <a:lstStyle/>
          <a:p>
            <a:pPr marL="0" lvl="0" indent="0" algn="just">
              <a:spcBef>
                <a:spcPts val="0"/>
              </a:spcBef>
              <a:buClrTx/>
              <a:buSzTx/>
              <a:buNone/>
            </a:pPr>
            <a:r>
              <a:rPr lang="es-CO" sz="2800" dirty="0">
                <a:solidFill>
                  <a:prstClr val="black"/>
                </a:solidFill>
                <a:latin typeface="Britannic Bold" panose="020B0903060703020204" pitchFamily="34" charset="0"/>
              </a:rPr>
              <a:t>Potenciación de la inteligencia intrapersonal e interpersonal de niños, niñas y jóvenes ciudadanos y ciudadanas mediante de estrategias de enseñanza – aprendizaje significativas y autónomas acordes a su edad cronológica y al estadio de crecimiento moral. </a:t>
            </a:r>
          </a:p>
          <a:p>
            <a:pPr algn="just"/>
            <a:endParaRPr lang="es-CO" sz="2800" dirty="0">
              <a:latin typeface="Britannic Bold" panose="020B0903060703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620689"/>
            <a:ext cx="2232248" cy="1656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311496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043608" y="908720"/>
            <a:ext cx="7024744" cy="1143000"/>
          </a:xfrm>
        </p:spPr>
        <p:txBody>
          <a:bodyPr>
            <a:normAutofit/>
          </a:bodyPr>
          <a:lstStyle/>
          <a:p>
            <a:r>
              <a:rPr lang="es-CO" sz="4400" dirty="0" smtClean="0">
                <a:solidFill>
                  <a:schemeClr val="accent3">
                    <a:lumMod val="50000"/>
                  </a:schemeClr>
                </a:solidFill>
                <a:latin typeface="Broadway" panose="04040905080B02020502" pitchFamily="82" charset="0"/>
              </a:rPr>
              <a:t>VISION</a:t>
            </a:r>
            <a:endParaRPr lang="es-CO" sz="4400"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p:txBody>
          <a:bodyPr>
            <a:normAutofit/>
          </a:bodyPr>
          <a:lstStyle/>
          <a:p>
            <a:pPr marL="0" lvl="0" indent="0" algn="just">
              <a:spcBef>
                <a:spcPts val="0"/>
              </a:spcBef>
              <a:buClrTx/>
              <a:buSzTx/>
              <a:buNone/>
            </a:pPr>
            <a:r>
              <a:rPr lang="es-CO" dirty="0">
                <a:solidFill>
                  <a:prstClr val="black"/>
                </a:solidFill>
                <a:latin typeface="Britannic Bold" panose="020B0903060703020204" pitchFamily="34" charset="0"/>
              </a:rPr>
              <a:t>Fiel a la tradición de 19 años de historia, el Gimnasio Cervantes es reconocido por la formación de ciudadanos y ciudadanas de alta calidad humana, académica y de servicio a la comunidad, por el posicionamiento en investigación, en desarrollo de las inteligencias, en autonomía intelectual, moral y ética a través de estrategias significativas de impacto social a la ciudad, a la localidad, y a la región. </a:t>
            </a:r>
          </a:p>
          <a:p>
            <a:pPr algn="just"/>
            <a:endParaRPr lang="es-CO" sz="2000" dirty="0">
              <a:latin typeface="Britannic Bold" panose="020B0903060703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2601" y="730491"/>
            <a:ext cx="2559799" cy="15549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67895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CO" dirty="0" smtClean="0">
                <a:solidFill>
                  <a:schemeClr val="accent3">
                    <a:lumMod val="50000"/>
                  </a:schemeClr>
                </a:solidFill>
                <a:latin typeface="Broadway" panose="04040905080B02020502" pitchFamily="82" charset="0"/>
              </a:rPr>
              <a:t>SIMBOLOS INSTITUCIONALES</a:t>
            </a:r>
            <a:endParaRPr lang="es-CO" dirty="0">
              <a:solidFill>
                <a:schemeClr val="accent3">
                  <a:lumMod val="50000"/>
                </a:schemeClr>
              </a:solidFill>
              <a:latin typeface="Broadway" panose="04040905080B02020502" pitchFamily="82" charset="0"/>
            </a:endParaRPr>
          </a:p>
        </p:txBody>
      </p:sp>
      <p:sp>
        <p:nvSpPr>
          <p:cNvPr id="3" name="2 Marcador de contenido"/>
          <p:cNvSpPr>
            <a:spLocks noGrp="1"/>
          </p:cNvSpPr>
          <p:nvPr>
            <p:ph idx="1"/>
          </p:nvPr>
        </p:nvSpPr>
        <p:spPr/>
        <p:txBody>
          <a:bodyPr/>
          <a:lstStyle/>
          <a:p>
            <a:pPr marL="0" lvl="0" indent="0" algn="just">
              <a:spcBef>
                <a:spcPts val="0"/>
              </a:spcBef>
              <a:buClrTx/>
              <a:buSzTx/>
              <a:buNone/>
            </a:pPr>
            <a:r>
              <a:rPr lang="es-CO" sz="2800" dirty="0">
                <a:solidFill>
                  <a:prstClr val="black"/>
                </a:solidFill>
                <a:latin typeface="Britannic Bold" panose="020B0903060703020204" pitchFamily="34" charset="0"/>
              </a:rPr>
              <a:t>La bandera y el escudo del colegio “Gimnasio Cervantes” esta inspirados en los valores humanos que deben ser cultivados e interiorizados en la vida de cada niño de esta institución. </a:t>
            </a:r>
          </a:p>
          <a:p>
            <a:pPr algn="just"/>
            <a:endParaRPr lang="es-CO" dirty="0">
              <a:latin typeface="Britannic Bold" panose="020B0903060703020204" pitchFamily="34" charset="0"/>
            </a:endParaRP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6177" y="692696"/>
            <a:ext cx="1905162" cy="12241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588152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11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22130" r="22130"/>
          <a:stretch>
            <a:fillRect/>
          </a:stretch>
        </p:blipFill>
        <p:spPr>
          <a:xfrm>
            <a:off x="1091605" y="693795"/>
            <a:ext cx="3317468" cy="5399501"/>
          </a:xfrm>
        </p:spPr>
      </p:pic>
      <p:sp>
        <p:nvSpPr>
          <p:cNvPr id="9" name="8 Marcador de texto"/>
          <p:cNvSpPr>
            <a:spLocks noGrp="1"/>
          </p:cNvSpPr>
          <p:nvPr>
            <p:ph type="body" sz="half" idx="2"/>
          </p:nvPr>
        </p:nvSpPr>
        <p:spPr>
          <a:xfrm>
            <a:off x="4734630" y="1052736"/>
            <a:ext cx="3300573" cy="4599913"/>
          </a:xfrm>
        </p:spPr>
        <p:txBody>
          <a:bodyPr>
            <a:normAutofit lnSpcReduction="10000"/>
          </a:bodyPr>
          <a:lstStyle/>
          <a:p>
            <a:pPr lvl="0" algn="just">
              <a:spcBef>
                <a:spcPts val="0"/>
              </a:spcBef>
              <a:buClrTx/>
              <a:buSzTx/>
            </a:pPr>
            <a:r>
              <a:rPr lang="es-CO" sz="2400" dirty="0" smtClean="0">
                <a:solidFill>
                  <a:prstClr val="black"/>
                </a:solidFill>
                <a:latin typeface="Broadway" panose="04040905080B02020502" pitchFamily="82" charset="0"/>
              </a:rPr>
              <a:t>ESCUDO:</a:t>
            </a:r>
            <a:endParaRPr lang="es-CO" sz="2400" dirty="0">
              <a:solidFill>
                <a:prstClr val="black"/>
              </a:solidFill>
              <a:latin typeface="Broadway" panose="04040905080B02020502" pitchFamily="82" charset="0"/>
            </a:endParaRPr>
          </a:p>
          <a:p>
            <a:pPr lvl="0" algn="just">
              <a:spcBef>
                <a:spcPts val="0"/>
              </a:spcBef>
              <a:buClrTx/>
              <a:buSzTx/>
            </a:pPr>
            <a:endParaRPr lang="es-CO" sz="2000" dirty="0" smtClean="0">
              <a:solidFill>
                <a:prstClr val="black"/>
              </a:solidFill>
              <a:latin typeface="Britannic Bold" panose="020B0903060703020204" pitchFamily="34" charset="0"/>
            </a:endParaRPr>
          </a:p>
          <a:p>
            <a:pPr lvl="0" algn="just">
              <a:spcBef>
                <a:spcPts val="0"/>
              </a:spcBef>
              <a:buClrTx/>
              <a:buSzTx/>
            </a:pPr>
            <a:endParaRPr lang="es-CO" sz="2000" dirty="0">
              <a:solidFill>
                <a:prstClr val="black"/>
              </a:solidFill>
              <a:latin typeface="Britannic Bold" panose="020B0903060703020204" pitchFamily="34" charset="0"/>
            </a:endParaRPr>
          </a:p>
          <a:p>
            <a:pPr lvl="0" algn="just">
              <a:spcBef>
                <a:spcPts val="0"/>
              </a:spcBef>
              <a:buClrTx/>
              <a:buSzTx/>
            </a:pPr>
            <a:r>
              <a:rPr lang="es-CO" sz="2400" dirty="0" smtClean="0">
                <a:solidFill>
                  <a:prstClr val="black"/>
                </a:solidFill>
                <a:latin typeface="Britannic Bold" panose="020B0903060703020204" pitchFamily="34" charset="0"/>
              </a:rPr>
              <a:t>Esta </a:t>
            </a:r>
            <a:r>
              <a:rPr lang="es-CO" sz="2400" dirty="0">
                <a:solidFill>
                  <a:prstClr val="black"/>
                </a:solidFill>
                <a:latin typeface="Britannic Bold" panose="020B0903060703020204" pitchFamily="34" charset="0"/>
              </a:rPr>
              <a:t>Representando por la sabiduría y fortalecimiento de conocimientos, enseñanzas y lo imaginativo de cada ser, a través de la literatura que permite el enriquecimiento intelectual con nuestro diario. </a:t>
            </a:r>
          </a:p>
          <a:p>
            <a:pPr algn="just"/>
            <a:endParaRPr lang="es-CO" sz="2400" dirty="0">
              <a:latin typeface="Britannic Bold" panose="020B0903060703020204" pitchFamily="34" charset="0"/>
            </a:endParaRPr>
          </a:p>
        </p:txBody>
      </p:sp>
    </p:spTree>
    <p:extLst>
      <p:ext uri="{BB962C8B-B14F-4D97-AF65-F5344CB8AC3E}">
        <p14:creationId xmlns:p14="http://schemas.microsoft.com/office/powerpoint/2010/main" val="65456860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34812" r="34812"/>
          <a:stretch>
            <a:fillRect/>
          </a:stretch>
        </p:blipFill>
        <p:spPr/>
      </p:pic>
      <p:sp>
        <p:nvSpPr>
          <p:cNvPr id="4" name="3 Marcador de texto"/>
          <p:cNvSpPr>
            <a:spLocks noGrp="1"/>
          </p:cNvSpPr>
          <p:nvPr>
            <p:ph type="body" sz="half" idx="2"/>
          </p:nvPr>
        </p:nvSpPr>
        <p:spPr>
          <a:xfrm>
            <a:off x="4734630" y="620688"/>
            <a:ext cx="3300573" cy="5328592"/>
          </a:xfrm>
        </p:spPr>
        <p:txBody>
          <a:bodyPr>
            <a:normAutofit/>
          </a:bodyPr>
          <a:lstStyle/>
          <a:p>
            <a:pPr algn="just"/>
            <a:r>
              <a:rPr lang="es-CO" sz="2400" dirty="0" smtClean="0">
                <a:solidFill>
                  <a:schemeClr val="tx1"/>
                </a:solidFill>
                <a:latin typeface="Broadway" panose="04040905080B02020502" pitchFamily="82" charset="0"/>
              </a:rPr>
              <a:t>BANDERA:</a:t>
            </a:r>
          </a:p>
          <a:p>
            <a:pPr algn="just"/>
            <a:endParaRPr lang="es-CO" sz="2400" dirty="0">
              <a:solidFill>
                <a:schemeClr val="tx1"/>
              </a:solidFill>
              <a:latin typeface="Britannic Bold" panose="020B0903060703020204" pitchFamily="34" charset="0"/>
            </a:endParaRPr>
          </a:p>
          <a:p>
            <a:pPr algn="just"/>
            <a:r>
              <a:rPr lang="es-CO" sz="2400" dirty="0" smtClean="0">
                <a:solidFill>
                  <a:schemeClr val="tx1"/>
                </a:solidFill>
                <a:latin typeface="Britannic Bold" panose="020B0903060703020204" pitchFamily="34" charset="0"/>
              </a:rPr>
              <a:t>AMARILLO</a:t>
            </a:r>
            <a:r>
              <a:rPr lang="es-CO" sz="2400" dirty="0">
                <a:solidFill>
                  <a:schemeClr val="tx1"/>
                </a:solidFill>
                <a:latin typeface="Britannic Bold" panose="020B0903060703020204" pitchFamily="34" charset="0"/>
              </a:rPr>
              <a:t>: Simboliza la riqueza y la fortaleza del intelecto del estudiante cervantino. </a:t>
            </a:r>
          </a:p>
          <a:p>
            <a:pPr algn="just"/>
            <a:endParaRPr lang="es-CO" sz="2400" dirty="0">
              <a:solidFill>
                <a:schemeClr val="tx1"/>
              </a:solidFill>
              <a:latin typeface="Britannic Bold" panose="020B0903060703020204" pitchFamily="34" charset="0"/>
            </a:endParaRPr>
          </a:p>
          <a:p>
            <a:pPr algn="just"/>
            <a:r>
              <a:rPr lang="es-CO" sz="2400" dirty="0">
                <a:solidFill>
                  <a:schemeClr val="tx1"/>
                </a:solidFill>
                <a:latin typeface="Britannic Bold" panose="020B0903060703020204" pitchFamily="34" charset="0"/>
              </a:rPr>
              <a:t>AZUL: Simboliza inmensidad de los saberes y experiencias aprendidas “CALIDAD Y EXCELENCIA”. </a:t>
            </a:r>
          </a:p>
          <a:p>
            <a:pPr algn="just"/>
            <a:endParaRPr lang="es-CO" sz="2400" dirty="0">
              <a:solidFill>
                <a:schemeClr val="tx1"/>
              </a:solidFill>
              <a:latin typeface="Britannic Bold" panose="020B0903060703020204" pitchFamily="34" charset="0"/>
            </a:endParaRPr>
          </a:p>
        </p:txBody>
      </p:sp>
    </p:spTree>
    <p:extLst>
      <p:ext uri="{BB962C8B-B14F-4D97-AF65-F5344CB8AC3E}">
        <p14:creationId xmlns:p14="http://schemas.microsoft.com/office/powerpoint/2010/main" val="334044157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4 Marcador de posición de imagen"/>
          <p:cNvPicPr>
            <a:picLocks noGrp="1" noChangeAspect="1"/>
          </p:cNvPicPr>
          <p:nvPr>
            <p:ph type="pic" idx="1"/>
          </p:nvPr>
        </p:nvPicPr>
        <p:blipFill>
          <a:blip r:embed="rId2">
            <a:extLst>
              <a:ext uri="{28A0092B-C50C-407E-A947-70E740481C1C}">
                <a14:useLocalDpi xmlns:a14="http://schemas.microsoft.com/office/drawing/2010/main" val="0"/>
              </a:ext>
            </a:extLst>
          </a:blip>
          <a:srcRect l="14236" r="14236"/>
          <a:stretch>
            <a:fillRect/>
          </a:stretch>
        </p:blipFill>
        <p:spPr>
          <a:xfrm>
            <a:off x="1043608" y="693795"/>
            <a:ext cx="3321223" cy="5468112"/>
          </a:xfrm>
        </p:spPr>
      </p:pic>
      <p:sp>
        <p:nvSpPr>
          <p:cNvPr id="4" name="3 Marcador de texto"/>
          <p:cNvSpPr>
            <a:spLocks noGrp="1"/>
          </p:cNvSpPr>
          <p:nvPr>
            <p:ph type="body" sz="half" idx="2"/>
          </p:nvPr>
        </p:nvSpPr>
        <p:spPr>
          <a:xfrm>
            <a:off x="4734630" y="764704"/>
            <a:ext cx="3300573" cy="4887945"/>
          </a:xfrm>
        </p:spPr>
        <p:txBody>
          <a:bodyPr>
            <a:normAutofit/>
          </a:bodyPr>
          <a:lstStyle/>
          <a:p>
            <a:r>
              <a:rPr lang="es-CO" sz="4400" dirty="0" smtClean="0">
                <a:solidFill>
                  <a:schemeClr val="tx1"/>
                </a:solidFill>
                <a:latin typeface="Broadway" panose="04040905080B02020502" pitchFamily="82" charset="0"/>
              </a:rPr>
              <a:t>HIMNO DEL COLEGIO</a:t>
            </a:r>
            <a:endParaRPr lang="es-CO" sz="4400" dirty="0">
              <a:solidFill>
                <a:schemeClr val="tx1"/>
              </a:solidFill>
              <a:latin typeface="Broadway" panose="04040905080B02020502" pitchFamily="82" charset="0"/>
            </a:endParaRPr>
          </a:p>
        </p:txBody>
      </p:sp>
    </p:spTree>
    <p:extLst>
      <p:ext uri="{BB962C8B-B14F-4D97-AF65-F5344CB8AC3E}">
        <p14:creationId xmlns:p14="http://schemas.microsoft.com/office/powerpoint/2010/main" val="391613794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Austin</Template>
  <TotalTime>88</TotalTime>
  <Words>854</Words>
  <Application>Microsoft Office PowerPoint</Application>
  <PresentationFormat>Presentación en pantalla (4:3)</PresentationFormat>
  <Paragraphs>59</Paragraphs>
  <Slides>15</Slides>
  <Notes>0</Notes>
  <HiddenSlides>0</HiddenSlides>
  <MMClips>0</MMClips>
  <ScaleCrop>false</ScaleCrop>
  <HeadingPairs>
    <vt:vector size="4" baseType="variant">
      <vt:variant>
        <vt:lpstr>Tema</vt:lpstr>
      </vt:variant>
      <vt:variant>
        <vt:i4>1</vt:i4>
      </vt:variant>
      <vt:variant>
        <vt:lpstr>Títulos de diapositiva</vt:lpstr>
      </vt:variant>
      <vt:variant>
        <vt:i4>15</vt:i4>
      </vt:variant>
    </vt:vector>
  </HeadingPairs>
  <TitlesOfParts>
    <vt:vector size="16" baseType="lpstr">
      <vt:lpstr>Austin</vt:lpstr>
      <vt:lpstr>COLEGIO GIMNASIO CERVANTES</vt:lpstr>
      <vt:lpstr>INDUCCIÓN: INICIO DE LABORES ACADÉMICAS </vt:lpstr>
      <vt:lpstr>MANUAL DE CONVIVENCIA</vt:lpstr>
      <vt:lpstr>MISION</vt:lpstr>
      <vt:lpstr>VISION</vt:lpstr>
      <vt:lpstr>SIMBOLOS INSTITUCIONALES</vt:lpstr>
      <vt:lpstr>Presentación de PowerPoint</vt:lpstr>
      <vt:lpstr>Presentación de PowerPoint</vt:lpstr>
      <vt:lpstr>Presentación de PowerPoint</vt:lpstr>
      <vt:lpstr>PERFIL DEL EDUCANDO</vt:lpstr>
      <vt:lpstr>DERECHOS Y DEBERES DE LOS ESTUDIANTES:</vt:lpstr>
      <vt:lpstr>PRESENTACION PERSONAL  UNIFORMES:</vt:lpstr>
      <vt:lpstr>SERVICIO SOCIAL: </vt:lpstr>
      <vt:lpstr>ASISTENCIA,AUSENCIAS Y EXCUSAS.</vt:lpstr>
      <vt:lpstr>  ¡QUE ESTE AÑO ESCOLAR ESTE LLENO DE APRENIDIZAJE Y ALEGRIA!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COLEGIO GIMNASIO CERVANTES</dc:title>
  <dc:creator>Familia Rodríguez</dc:creator>
  <cp:lastModifiedBy>Familia Rodríguez</cp:lastModifiedBy>
  <cp:revision>11</cp:revision>
  <dcterms:created xsi:type="dcterms:W3CDTF">2016-02-02T02:02:01Z</dcterms:created>
  <dcterms:modified xsi:type="dcterms:W3CDTF">2016-02-02T03:31:19Z</dcterms:modified>
</cp:coreProperties>
</file>