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58" r:id="rId13"/>
    <p:sldId id="259" r:id="rId14"/>
    <p:sldId id="271" r:id="rId15"/>
    <p:sldId id="272" r:id="rId16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C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9995C8AD-448D-4B5A-BA65-5FD633770CCB}" type="slidenum">
              <a:rPr lang="es-CO" smtClean="0"/>
              <a:t>‹Nº›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0DACD54-334D-4560-B845-684DA00A52A7}" type="datetimeFigureOut">
              <a:rPr lang="es-CO" smtClean="0"/>
              <a:t>12/05/2015</a:t>
            </a:fld>
            <a:endParaRPr 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Amonio" TargetMode="External"/><Relationship Id="rId3" Type="http://schemas.openxmlformats.org/officeDocument/2006/relationships/hyperlink" Target="http://es.wikipedia.org/wiki/Gases" TargetMode="External"/><Relationship Id="rId7" Type="http://schemas.openxmlformats.org/officeDocument/2006/relationships/hyperlink" Target="http://es.wikipedia.org/wiki/Cati%C3%B3n" TargetMode="External"/><Relationship Id="rId2" Type="http://schemas.openxmlformats.org/officeDocument/2006/relationships/hyperlink" Target="http://es.wikipedia.org/wiki/Agu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Bicarbonato" TargetMode="External"/><Relationship Id="rId5" Type="http://schemas.openxmlformats.org/officeDocument/2006/relationships/hyperlink" Target="http://es.wikipedia.org/wiki/Fosfato" TargetMode="External"/><Relationship Id="rId4" Type="http://schemas.openxmlformats.org/officeDocument/2006/relationships/hyperlink" Target="http://es.wikipedia.org/wiki/Ani%C3%B3n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Azufre" TargetMode="External"/><Relationship Id="rId3" Type="http://schemas.openxmlformats.org/officeDocument/2006/relationships/hyperlink" Target="http://es.wikipedia.org/wiki/Carbono" TargetMode="External"/><Relationship Id="rId7" Type="http://schemas.openxmlformats.org/officeDocument/2006/relationships/hyperlink" Target="http://es.wikipedia.org/wiki/F%C3%B3sforo_(elemento)" TargetMode="External"/><Relationship Id="rId2" Type="http://schemas.openxmlformats.org/officeDocument/2006/relationships/hyperlink" Target="http://es.wikipedia.org/wiki/Elementos_qu%C3%ADmico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Nitr%C3%B3geno" TargetMode="External"/><Relationship Id="rId5" Type="http://schemas.openxmlformats.org/officeDocument/2006/relationships/hyperlink" Target="http://es.wikipedia.org/wiki/Ox%C3%ADgeno" TargetMode="External"/><Relationship Id="rId4" Type="http://schemas.openxmlformats.org/officeDocument/2006/relationships/hyperlink" Target="http://es.wikipedia.org/wiki/Hidr%C3%B3geno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Saponificable" TargetMode="External"/><Relationship Id="rId7" Type="http://schemas.openxmlformats.org/officeDocument/2006/relationships/hyperlink" Target="http://es.wikipedia.org/wiki/Animales" TargetMode="External"/><Relationship Id="rId2" Type="http://schemas.openxmlformats.org/officeDocument/2006/relationships/hyperlink" Target="http://es.wikipedia.org/wiki/Glucos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Triglic%C3%A9rido" TargetMode="External"/><Relationship Id="rId5" Type="http://schemas.openxmlformats.org/officeDocument/2006/relationships/hyperlink" Target="http://es.wikipedia.org/wiki/Membrana_celular" TargetMode="External"/><Relationship Id="rId4" Type="http://schemas.openxmlformats.org/officeDocument/2006/relationships/hyperlink" Target="http://es.wikipedia.org/wiki/Fosfol%C3%ADpidos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://es.wikipedia.org/wiki/Anticuerpo" TargetMode="External"/><Relationship Id="rId13" Type="http://schemas.openxmlformats.org/officeDocument/2006/relationships/hyperlink" Target="http://es.wikipedia.org/wiki/Col%C3%A1geno" TargetMode="External"/><Relationship Id="rId3" Type="http://schemas.openxmlformats.org/officeDocument/2006/relationships/hyperlink" Target="http://es.wikipedia.org/wiki/Catalizador" TargetMode="External"/><Relationship Id="rId7" Type="http://schemas.openxmlformats.org/officeDocument/2006/relationships/hyperlink" Target="http://es.wikipedia.org/wiki/Sangre" TargetMode="External"/><Relationship Id="rId12" Type="http://schemas.openxmlformats.org/officeDocument/2006/relationships/hyperlink" Target="http://es.wikipedia.org/wiki/M%C3%BAsculo" TargetMode="External"/><Relationship Id="rId2" Type="http://schemas.openxmlformats.org/officeDocument/2006/relationships/hyperlink" Target="http://es.wikipedia.org/wiki/Enzim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s.wikipedia.org/wiki/Hemoglobina" TargetMode="External"/><Relationship Id="rId11" Type="http://schemas.openxmlformats.org/officeDocument/2006/relationships/hyperlink" Target="http://es.wikipedia.org/wiki/Miosina" TargetMode="External"/><Relationship Id="rId5" Type="http://schemas.openxmlformats.org/officeDocument/2006/relationships/hyperlink" Target="http://es.wikipedia.org/wiki/Hormona" TargetMode="External"/><Relationship Id="rId10" Type="http://schemas.openxmlformats.org/officeDocument/2006/relationships/hyperlink" Target="http://es.wikipedia.org/wiki/Actina" TargetMode="External"/><Relationship Id="rId4" Type="http://schemas.openxmlformats.org/officeDocument/2006/relationships/hyperlink" Target="http://es.wikipedia.org/wiki/Metabolismo" TargetMode="External"/><Relationship Id="rId9" Type="http://schemas.openxmlformats.org/officeDocument/2006/relationships/hyperlink" Target="http://es.wikipedia.org/wiki/Receptor_celula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N" TargetMode="External"/><Relationship Id="rId2" Type="http://schemas.openxmlformats.org/officeDocument/2006/relationships/hyperlink" Target="http://es.wikipedia.org/wiki/AD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s.wikipedia.org/wiki/Replicaci%C3%B3n_de_AD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339375" y="908720"/>
            <a:ext cx="815800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omic Sans MS" panose="030F0702030302020204" pitchFamily="66" charset="0"/>
              </a:rPr>
              <a:t>LOS CARBOHIDRATOS</a:t>
            </a:r>
          </a:p>
          <a:p>
            <a:pPr algn="ctr"/>
            <a:r>
              <a:rPr lang="es-ES" sz="44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omic Sans MS" panose="030F0702030302020204" pitchFamily="66" charset="0"/>
              </a:rPr>
              <a:t>O</a:t>
            </a:r>
          </a:p>
          <a:p>
            <a:pPr algn="ctr"/>
            <a:r>
              <a:rPr lang="es-ES" sz="4400" b="1" cap="none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gradFill>
                  <a:gsLst>
                    <a:gs pos="10000">
                      <a:schemeClr val="accent1">
                        <a:tint val="83000"/>
                        <a:shade val="100000"/>
                        <a:satMod val="200000"/>
                      </a:schemeClr>
                    </a:gs>
                    <a:gs pos="75000">
                      <a:schemeClr val="accent1">
                        <a:tint val="100000"/>
                        <a:shade val="50000"/>
                        <a:satMod val="150000"/>
                      </a:schemeClr>
                    </a:gs>
                  </a:gsLst>
                  <a:lin ang="5400000"/>
                </a:gra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  <a:latin typeface="Comic Sans MS" panose="030F0702030302020204" pitchFamily="66" charset="0"/>
              </a:rPr>
              <a:t>HIDRATOS DE CARBONO</a:t>
            </a:r>
            <a:endParaRPr lang="es-ES" sz="44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  <a:latin typeface="Comic Sans MS" panose="030F0702030302020204" pitchFamily="66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644008" y="5445224"/>
            <a:ext cx="3672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b="1" u="sng" dirty="0" smtClean="0">
                <a:latin typeface="+mj-lt"/>
              </a:rPr>
              <a:t>ING.LIC NAFFY LIZETH URREGO</a:t>
            </a:r>
            <a:endParaRPr lang="es-CO" b="1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81917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Vitaminas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CO" dirty="0" smtClean="0"/>
              <a:t>Los </a:t>
            </a:r>
            <a:r>
              <a:rPr lang="es-CO" dirty="0"/>
              <a:t>requisitos mínimos diarios de las vitaminas no son muy altos, se necesitan tan solo dosis de miligramos o microgramos contenidas en grandes cantidades (proporcionalmente hablando) de alimentos naturales. Tanto la deficiencia como el exceso de los niveles vitamínicos corporales pueden producir enfermedades que van desde leves a graves e incluso muy graves como la pelagra o la demencia entre otras, e incluso la muerte.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86619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upload.wikimedia.org/wikipedia/commons/b/b1/Mapa_de_metabolitos_secundario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967" y="-411486"/>
            <a:ext cx="7838465" cy="724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612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332656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s-CO" sz="2800" dirty="0" smtClean="0">
                <a:latin typeface="Cambria" panose="02040503050406030204" pitchFamily="18" charset="0"/>
              </a:rPr>
              <a:t>Sacáridos (azúcares), compuestos de carbono, hidrógeno y oxígeno.</a:t>
            </a:r>
          </a:p>
          <a:p>
            <a:pPr marL="0" indent="0" algn="just">
              <a:buNone/>
            </a:pPr>
            <a:endParaRPr lang="es-CO" sz="2800" dirty="0" smtClean="0">
              <a:latin typeface="Cambria" panose="02040503050406030204" pitchFamily="18" charset="0"/>
            </a:endParaRPr>
          </a:p>
          <a:p>
            <a:pPr algn="just"/>
            <a:r>
              <a:rPr lang="es-CO" sz="2800" dirty="0" smtClean="0">
                <a:latin typeface="Cambria" panose="02040503050406030204" pitchFamily="18" charset="0"/>
              </a:rPr>
              <a:t>Sus funciones </a:t>
            </a:r>
            <a:r>
              <a:rPr lang="es-CO" sz="2800" dirty="0">
                <a:latin typeface="Cambria" panose="02040503050406030204" pitchFamily="18" charset="0"/>
              </a:rPr>
              <a:t>en los seres vivos son el prestar energía </a:t>
            </a:r>
            <a:r>
              <a:rPr lang="es-CO" sz="2800" dirty="0" smtClean="0">
                <a:latin typeface="Cambria" panose="02040503050406030204" pitchFamily="18" charset="0"/>
              </a:rPr>
              <a:t>inmediata </a:t>
            </a:r>
            <a:r>
              <a:rPr lang="es-CO" sz="2800" dirty="0">
                <a:latin typeface="Cambria" panose="02040503050406030204" pitchFamily="18" charset="0"/>
              </a:rPr>
              <a:t>y </a:t>
            </a:r>
            <a:r>
              <a:rPr lang="es-CO" sz="2800" dirty="0" smtClean="0">
                <a:latin typeface="Cambria" panose="02040503050406030204" pitchFamily="18" charset="0"/>
              </a:rPr>
              <a:t>estructural.</a:t>
            </a:r>
          </a:p>
          <a:p>
            <a:pPr marL="0" indent="0" algn="just">
              <a:buNone/>
            </a:pPr>
            <a:endParaRPr lang="es-CO" sz="2800" dirty="0" smtClean="0">
              <a:latin typeface="Cambria" panose="02040503050406030204" pitchFamily="18" charset="0"/>
            </a:endParaRPr>
          </a:p>
          <a:p>
            <a:pPr algn="just"/>
            <a:r>
              <a:rPr lang="es-CO" sz="2800" dirty="0">
                <a:latin typeface="Cambria" panose="02040503050406030204" pitchFamily="18" charset="0"/>
              </a:rPr>
              <a:t>Los carbohidratos básicos o azúcares simples se </a:t>
            </a:r>
            <a:r>
              <a:rPr lang="es-CO" sz="2800" dirty="0" smtClean="0">
                <a:latin typeface="Cambria" panose="02040503050406030204" pitchFamily="18" charset="0"/>
              </a:rPr>
              <a:t>denominan monosacáridos</a:t>
            </a:r>
            <a:r>
              <a:rPr lang="es-CO" sz="2800" dirty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28639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biologia.laguia2000.com/wp-content/uploads/2010/01/hexosas_thumb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7518"/>
            <a:ext cx="6624736" cy="3860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deportesaludyvida.com/blog/wp-content/uploads/2014/12/principales-monosacarido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5" y="4086177"/>
            <a:ext cx="7848872" cy="260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9035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0375" y="160338"/>
            <a:ext cx="7620000" cy="850106"/>
          </a:xfrm>
        </p:spPr>
        <p:txBody>
          <a:bodyPr/>
          <a:lstStyle/>
          <a:p>
            <a:pPr algn="ctr"/>
            <a:r>
              <a:rPr lang="es-CO" dirty="0" smtClean="0"/>
              <a:t>CICLO DE KREBS</a:t>
            </a:r>
            <a:endParaRPr lang="es-CO" dirty="0"/>
          </a:p>
        </p:txBody>
      </p:sp>
      <p:sp>
        <p:nvSpPr>
          <p:cNvPr id="4" name="AutoShape 2" descr="Resultado de imagen para ciclo de krebs animaci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pic>
        <p:nvPicPr>
          <p:cNvPr id="4100" name="Picture 4" descr="http://4.bp.blogspot.com/-e4QvNOEZZNs/T-8FLjTtsdI/AAAAAAAACUg/N4pQ8oFFyZE/s1600/Ciclo+Kreb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310" y="1106938"/>
            <a:ext cx="7668082" cy="5751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2726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396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LOS BIOCOMPUESTOS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s-CO" sz="2400" dirty="0" smtClean="0">
                <a:latin typeface="+mj-lt"/>
              </a:rPr>
              <a:t>Los</a:t>
            </a:r>
            <a:r>
              <a:rPr lang="es-CO" sz="2400" dirty="0">
                <a:latin typeface="+mj-lt"/>
              </a:rPr>
              <a:t> </a:t>
            </a:r>
            <a:r>
              <a:rPr lang="es-CO" sz="2400" u="sng" dirty="0" err="1">
                <a:latin typeface="+mj-lt"/>
              </a:rPr>
              <a:t>biocompuestos</a:t>
            </a:r>
            <a:r>
              <a:rPr lang="es-CO" sz="2400" dirty="0">
                <a:latin typeface="+mj-lt"/>
              </a:rPr>
              <a:t>, son los compuestos que forman parte esencial de los seres vivos . </a:t>
            </a:r>
            <a:endParaRPr lang="es-CO" sz="2400" dirty="0" smtClean="0">
              <a:latin typeface="+mj-lt"/>
            </a:endParaRPr>
          </a:p>
          <a:p>
            <a:pPr marL="114300" indent="0" algn="just">
              <a:buNone/>
            </a:pPr>
            <a:endParaRPr lang="es-CO" sz="2400" dirty="0" smtClean="0">
              <a:latin typeface="+mj-lt"/>
            </a:endParaRPr>
          </a:p>
          <a:p>
            <a:pPr algn="just"/>
            <a:r>
              <a:rPr lang="es-CO" sz="2400" dirty="0" smtClean="0">
                <a:latin typeface="+mj-lt"/>
              </a:rPr>
              <a:t>Los </a:t>
            </a:r>
            <a:r>
              <a:rPr lang="es-CO" sz="2400" dirty="0" err="1">
                <a:latin typeface="+mj-lt"/>
              </a:rPr>
              <a:t>biocompuestos</a:t>
            </a:r>
            <a:r>
              <a:rPr lang="es-CO" sz="2400" dirty="0">
                <a:latin typeface="+mj-lt"/>
              </a:rPr>
              <a:t> fundamentalmente se conforman del elemento carbono y entre su clasificación se encuentran los orgánicos e inorgánicos. Pero a la ves estos se clasifican; los </a:t>
            </a:r>
            <a:r>
              <a:rPr lang="es-CO" sz="2400" dirty="0" smtClean="0">
                <a:latin typeface="+mj-lt"/>
              </a:rPr>
              <a:t>orgánicos: </a:t>
            </a:r>
            <a:r>
              <a:rPr lang="es-CO" sz="2400" dirty="0">
                <a:latin typeface="+mj-lt"/>
              </a:rPr>
              <a:t>carbohidratos, lípidos, proteínas, vitaminas, ácidos nucleicos; inorgánicos: sales minerales, agua. </a:t>
            </a:r>
            <a:endParaRPr lang="es-CO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242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xternal image 1-1-1-h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309" y="692696"/>
            <a:ext cx="5853947" cy="5616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983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7620000" cy="5832648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latin typeface="+mj-lt"/>
              </a:rPr>
              <a:t>Permiten la formación de enlaces covalentes entre ellos, compartiendo electrones, debido a su pequeña diferencia de electronegatividad. Estos enlaces son muy estables, la fuerza de enlace es directamente proporcional a las masas de los átomos unidos</a:t>
            </a:r>
            <a:r>
              <a:rPr lang="es-CO" dirty="0" smtClean="0">
                <a:latin typeface="+mj-lt"/>
              </a:rPr>
              <a:t>.</a:t>
            </a:r>
          </a:p>
          <a:p>
            <a:pPr algn="just"/>
            <a:r>
              <a:rPr lang="es-CO" dirty="0" smtClean="0">
                <a:latin typeface="+mj-lt"/>
              </a:rPr>
              <a:t>Permiten </a:t>
            </a:r>
            <a:r>
              <a:rPr lang="es-CO" dirty="0">
                <a:latin typeface="+mj-lt"/>
              </a:rPr>
              <a:t>a los átomos de carbono la posibilidad de formar esqueletos tridimensionales –C-C-C- para formar compuestos con número variable de carbonos</a:t>
            </a:r>
            <a:r>
              <a:rPr lang="es-CO" dirty="0" smtClean="0">
                <a:latin typeface="+mj-lt"/>
              </a:rPr>
              <a:t>.</a:t>
            </a:r>
          </a:p>
          <a:p>
            <a:pPr algn="just"/>
            <a:r>
              <a:rPr lang="es-CO" dirty="0">
                <a:latin typeface="+mj-lt"/>
              </a:rPr>
              <a:t>Permiten la formación de enlaces múltiples (dobles y triples) entre C y C; C y O; C y N. Así como estructuras lineales, ramificadas, cíclicas, heterocíclicas, etc</a:t>
            </a:r>
            <a:r>
              <a:rPr lang="es-CO" dirty="0" smtClean="0">
                <a:latin typeface="+mj-lt"/>
              </a:rPr>
              <a:t>.</a:t>
            </a:r>
          </a:p>
          <a:p>
            <a:pPr algn="just"/>
            <a:r>
              <a:rPr lang="es-CO" dirty="0">
                <a:latin typeface="+mj-lt"/>
              </a:rPr>
              <a:t>Permiten la posibilidad de que con pocos elementos se den una enorme variedad de grupos funcionales(alcoholes, aldehídos, cetonas, ácidos, aminas, etc.) con propiedades químicas y físicas diferentes</a:t>
            </a:r>
            <a:r>
              <a:rPr lang="es-CO" dirty="0"/>
              <a:t>.</a:t>
            </a:r>
          </a:p>
          <a:p>
            <a:endParaRPr lang="es-CO" dirty="0"/>
          </a:p>
          <a:p>
            <a:endParaRPr lang="es-CO" dirty="0" smtClean="0"/>
          </a:p>
          <a:p>
            <a:pPr marL="114300" indent="0">
              <a:buNone/>
            </a:pPr>
            <a:endParaRPr lang="es-CO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9134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CO" dirty="0" smtClean="0"/>
              <a:t>BIOCOMPUESTOS INORGÁNICOS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2420888"/>
            <a:ext cx="7753672" cy="3979912"/>
          </a:xfrm>
        </p:spPr>
        <p:txBody>
          <a:bodyPr/>
          <a:lstStyle/>
          <a:p>
            <a:pPr algn="just"/>
            <a:r>
              <a:rPr lang="es-CO" sz="2400" dirty="0">
                <a:latin typeface="+mj-lt"/>
              </a:rPr>
              <a:t>Son moléculas que poseen tanto los seres vivos como los cuerpos inertes, aunque son imprescindibles para la vida, como el </a:t>
            </a:r>
            <a:r>
              <a:rPr lang="es-CO" sz="2400" dirty="0">
                <a:latin typeface="+mj-lt"/>
                <a:hlinkClick r:id="rId2" tooltip="Agua"/>
              </a:rPr>
              <a:t>agua</a:t>
            </a:r>
            <a:r>
              <a:rPr lang="es-CO" sz="2400" dirty="0">
                <a:latin typeface="+mj-lt"/>
              </a:rPr>
              <a:t>, la molécula inorgánica más abundante, los </a:t>
            </a:r>
            <a:r>
              <a:rPr lang="es-CO" sz="2400" dirty="0">
                <a:latin typeface="+mj-lt"/>
                <a:hlinkClick r:id="rId3" tooltip="Gases"/>
              </a:rPr>
              <a:t>gases</a:t>
            </a:r>
            <a:r>
              <a:rPr lang="es-CO" sz="2400" dirty="0">
                <a:latin typeface="+mj-lt"/>
              </a:rPr>
              <a:t> (oxígeno, etc.) y las sales inorgánicas: </a:t>
            </a:r>
            <a:r>
              <a:rPr lang="es-CO" sz="2400" dirty="0">
                <a:latin typeface="+mj-lt"/>
                <a:hlinkClick r:id="rId4" tooltip="Anión"/>
              </a:rPr>
              <a:t>aniones</a:t>
            </a:r>
            <a:r>
              <a:rPr lang="es-CO" sz="2400">
                <a:latin typeface="+mj-lt"/>
              </a:rPr>
              <a:t> </a:t>
            </a:r>
            <a:r>
              <a:rPr lang="es-CO" sz="2400" smtClean="0">
                <a:latin typeface="+mj-lt"/>
              </a:rPr>
              <a:t>como </a:t>
            </a:r>
            <a:r>
              <a:rPr lang="es-CO" sz="2400" smtClean="0">
                <a:latin typeface="+mj-lt"/>
                <a:hlinkClick r:id="rId5" tooltip="Fosfato"/>
              </a:rPr>
              <a:t>fosfato</a:t>
            </a:r>
            <a:r>
              <a:rPr lang="es-CO" sz="2400" dirty="0">
                <a:latin typeface="+mj-lt"/>
              </a:rPr>
              <a:t> (HPO</a:t>
            </a:r>
            <a:r>
              <a:rPr lang="es-CO" sz="2400" baseline="-25000" dirty="0">
                <a:latin typeface="+mj-lt"/>
              </a:rPr>
              <a:t>4</a:t>
            </a:r>
            <a:r>
              <a:rPr lang="es-CO" sz="2400" baseline="30000" dirty="0">
                <a:latin typeface="+mj-lt"/>
              </a:rPr>
              <a:t>−</a:t>
            </a:r>
            <a:r>
              <a:rPr lang="es-CO" sz="2400" dirty="0">
                <a:latin typeface="+mj-lt"/>
              </a:rPr>
              <a:t>), </a:t>
            </a:r>
            <a:r>
              <a:rPr lang="es-CO" sz="2400" dirty="0">
                <a:latin typeface="+mj-lt"/>
                <a:hlinkClick r:id="rId6" tooltip="Bicarbonato"/>
              </a:rPr>
              <a:t>bicarbonato</a:t>
            </a:r>
            <a:r>
              <a:rPr lang="es-CO" sz="2400" dirty="0">
                <a:latin typeface="+mj-lt"/>
              </a:rPr>
              <a:t> (HCO</a:t>
            </a:r>
            <a:r>
              <a:rPr lang="es-CO" sz="2400" baseline="-25000" dirty="0">
                <a:latin typeface="+mj-lt"/>
              </a:rPr>
              <a:t>3</a:t>
            </a:r>
            <a:r>
              <a:rPr lang="es-CO" sz="2400" baseline="30000" dirty="0">
                <a:latin typeface="+mj-lt"/>
              </a:rPr>
              <a:t>−</a:t>
            </a:r>
            <a:r>
              <a:rPr lang="es-CO" sz="2400" dirty="0">
                <a:latin typeface="+mj-lt"/>
              </a:rPr>
              <a:t>) y </a:t>
            </a:r>
            <a:r>
              <a:rPr lang="es-CO" sz="2400" dirty="0">
                <a:latin typeface="+mj-lt"/>
                <a:hlinkClick r:id="rId7" tooltip="Catión"/>
              </a:rPr>
              <a:t>cationes</a:t>
            </a:r>
            <a:r>
              <a:rPr lang="es-CO" sz="2400" dirty="0">
                <a:latin typeface="+mj-lt"/>
              </a:rPr>
              <a:t> como el </a:t>
            </a:r>
            <a:r>
              <a:rPr lang="es-CO" sz="2400" dirty="0">
                <a:latin typeface="+mj-lt"/>
                <a:hlinkClick r:id="rId8" tooltip="Amonio"/>
              </a:rPr>
              <a:t>amonio</a:t>
            </a:r>
            <a:r>
              <a:rPr lang="es-CO" dirty="0"/>
              <a:t> (NH</a:t>
            </a:r>
            <a:r>
              <a:rPr lang="es-CO" baseline="-25000" dirty="0"/>
              <a:t>4</a:t>
            </a:r>
            <a:r>
              <a:rPr lang="es-CO" baseline="30000" dirty="0"/>
              <a:t>+</a:t>
            </a:r>
            <a:r>
              <a:rPr lang="es-CO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533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smtClean="0"/>
              <a:t>BIOCOMPUESTOS ORGÁNICOS</a:t>
            </a: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916832"/>
            <a:ext cx="7620000" cy="4483968"/>
          </a:xfrm>
        </p:spPr>
        <p:txBody>
          <a:bodyPr/>
          <a:lstStyle/>
          <a:p>
            <a:pPr algn="just"/>
            <a:r>
              <a:rPr lang="es-CO" dirty="0">
                <a:latin typeface="+mj-lt"/>
              </a:rPr>
              <a:t>Son sintetizadas principalmente por los seres vivos y tienen una estructura con base en carbono. Están constituidas, principalmente, por los </a:t>
            </a:r>
            <a:r>
              <a:rPr lang="es-CO" dirty="0">
                <a:latin typeface="+mj-lt"/>
                <a:hlinkClick r:id="rId2" tooltip="Elementos químicos"/>
              </a:rPr>
              <a:t>elementos químicos</a:t>
            </a:r>
            <a:r>
              <a:rPr lang="es-CO" dirty="0">
                <a:latin typeface="+mj-lt"/>
              </a:rPr>
              <a:t> </a:t>
            </a:r>
            <a:r>
              <a:rPr lang="es-CO" dirty="0">
                <a:latin typeface="+mj-lt"/>
                <a:hlinkClick r:id="rId3" tooltip="Carbono"/>
              </a:rPr>
              <a:t>carbono</a:t>
            </a:r>
            <a:r>
              <a:rPr lang="es-CO" dirty="0">
                <a:latin typeface="+mj-lt"/>
              </a:rPr>
              <a:t>, </a:t>
            </a:r>
            <a:r>
              <a:rPr lang="es-CO" dirty="0">
                <a:latin typeface="+mj-lt"/>
                <a:hlinkClick r:id="rId4" tooltip="Hidrógeno"/>
              </a:rPr>
              <a:t>hidrógeno</a:t>
            </a:r>
            <a:r>
              <a:rPr lang="es-CO" dirty="0">
                <a:latin typeface="+mj-lt"/>
              </a:rPr>
              <a:t> y </a:t>
            </a:r>
            <a:r>
              <a:rPr lang="es-CO" dirty="0">
                <a:latin typeface="+mj-lt"/>
                <a:hlinkClick r:id="rId5" tooltip="Oxígeno"/>
              </a:rPr>
              <a:t>oxígeno</a:t>
            </a:r>
            <a:r>
              <a:rPr lang="es-CO" dirty="0">
                <a:latin typeface="+mj-lt"/>
              </a:rPr>
              <a:t>, y con frecuencia también están </a:t>
            </a:r>
            <a:r>
              <a:rPr lang="es-CO" dirty="0" smtClean="0">
                <a:latin typeface="+mj-lt"/>
              </a:rPr>
              <a:t>presentes </a:t>
            </a:r>
            <a:r>
              <a:rPr lang="es-CO" dirty="0" smtClean="0">
                <a:latin typeface="+mj-lt"/>
                <a:hlinkClick r:id="rId6" tooltip="Nitrógeno"/>
              </a:rPr>
              <a:t>nitrógeno</a:t>
            </a:r>
            <a:r>
              <a:rPr lang="es-CO" dirty="0">
                <a:latin typeface="+mj-lt"/>
              </a:rPr>
              <a:t>, </a:t>
            </a:r>
            <a:r>
              <a:rPr lang="es-CO" dirty="0">
                <a:latin typeface="+mj-lt"/>
                <a:hlinkClick r:id="rId7" tooltip="Fósforo (elemento)"/>
              </a:rPr>
              <a:t>fósforo</a:t>
            </a:r>
            <a:r>
              <a:rPr lang="es-CO" dirty="0">
                <a:latin typeface="+mj-lt"/>
              </a:rPr>
              <a:t> y </a:t>
            </a:r>
            <a:r>
              <a:rPr lang="es-CO" dirty="0">
                <a:latin typeface="+mj-lt"/>
                <a:hlinkClick r:id="rId8" tooltip="Azufre"/>
              </a:rPr>
              <a:t>azufre</a:t>
            </a:r>
            <a:r>
              <a:rPr lang="es-CO" dirty="0">
                <a:latin typeface="+mj-lt"/>
              </a:rPr>
              <a:t>; a veces se incorporan otros elementos pero en mucha menor proporción.</a:t>
            </a:r>
          </a:p>
          <a:p>
            <a:pPr algn="just"/>
            <a:r>
              <a:rPr lang="es-CO" dirty="0">
                <a:latin typeface="+mj-lt"/>
              </a:rPr>
              <a:t>Las biomoléculas orgánicas pueden agruparse en cinco grandes tipos:</a:t>
            </a:r>
          </a:p>
          <a:p>
            <a:pPr marL="114300" indent="0">
              <a:buNone/>
            </a:pP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77296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b="1" u="sng" dirty="0"/>
              <a:t>Glúcidos</a:t>
            </a:r>
            <a:br>
              <a:rPr lang="es-CO" sz="2800" b="1" u="sng" dirty="0"/>
            </a:br>
            <a:endParaRPr lang="es-CO" sz="2800" u="sng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7620000" cy="5276056"/>
          </a:xfrm>
        </p:spPr>
        <p:txBody>
          <a:bodyPr/>
          <a:lstStyle/>
          <a:p>
            <a:pPr algn="just"/>
            <a:r>
              <a:rPr lang="es-CO" dirty="0">
                <a:latin typeface="Cambria" panose="02040503050406030204" pitchFamily="18" charset="0"/>
              </a:rPr>
              <a:t>S</a:t>
            </a:r>
            <a:r>
              <a:rPr lang="es-CO" dirty="0" smtClean="0">
                <a:latin typeface="Cambria" panose="02040503050406030204" pitchFamily="18" charset="0"/>
              </a:rPr>
              <a:t>on </a:t>
            </a:r>
            <a:r>
              <a:rPr lang="es-CO" dirty="0">
                <a:latin typeface="Cambria" panose="02040503050406030204" pitchFamily="18" charset="0"/>
              </a:rPr>
              <a:t>la fuente de energía primaria que utilizan los seres vivos para realizar sus funciones vitales; la </a:t>
            </a:r>
            <a:r>
              <a:rPr lang="es-CO" dirty="0">
                <a:latin typeface="Cambria" panose="02040503050406030204" pitchFamily="18" charset="0"/>
                <a:hlinkClick r:id="rId2" tooltip="Glucosa"/>
              </a:rPr>
              <a:t>glucosa</a:t>
            </a:r>
            <a:r>
              <a:rPr lang="es-CO" dirty="0">
                <a:latin typeface="Cambria" panose="02040503050406030204" pitchFamily="18" charset="0"/>
              </a:rPr>
              <a:t> está al principio de una de las rutas metabólicas productoras de energía más </a:t>
            </a:r>
            <a:r>
              <a:rPr lang="es-CO" dirty="0" smtClean="0">
                <a:latin typeface="Cambria" panose="02040503050406030204" pitchFamily="18" charset="0"/>
              </a:rPr>
              <a:t>antigua.</a:t>
            </a:r>
          </a:p>
          <a:p>
            <a:pPr marL="114300" indent="0">
              <a:buNone/>
            </a:pPr>
            <a:endParaRPr lang="es-CO" dirty="0" smtClean="0"/>
          </a:p>
          <a:p>
            <a:pPr marL="114300" indent="0">
              <a:buNone/>
            </a:pPr>
            <a:r>
              <a:rPr lang="es-CO" sz="2800" b="1" u="sng" dirty="0" smtClean="0"/>
              <a:t>Lípidos</a:t>
            </a:r>
          </a:p>
          <a:p>
            <a:pPr marL="114300" indent="0">
              <a:buNone/>
            </a:pPr>
            <a:endParaRPr lang="es-CO" sz="2800" b="1" dirty="0"/>
          </a:p>
          <a:p>
            <a:pPr marL="114300" indent="0">
              <a:buNone/>
            </a:pPr>
            <a:r>
              <a:rPr lang="es-CO" dirty="0"/>
              <a:t>Los lípidos </a:t>
            </a:r>
            <a:r>
              <a:rPr lang="es-CO" dirty="0">
                <a:hlinkClick r:id="rId3" tooltip="Saponificable"/>
              </a:rPr>
              <a:t>saponificables</a:t>
            </a:r>
            <a:r>
              <a:rPr lang="es-CO" dirty="0"/>
              <a:t> cumplen dos funciones primordiales para las células; por una parte, los </a:t>
            </a:r>
            <a:r>
              <a:rPr lang="es-CO" dirty="0">
                <a:hlinkClick r:id="rId4" tooltip="Fosfolípidos"/>
              </a:rPr>
              <a:t>fosfolípidos</a:t>
            </a:r>
            <a:r>
              <a:rPr lang="es-CO" dirty="0"/>
              <a:t> forman el esqueleto de las </a:t>
            </a:r>
            <a:r>
              <a:rPr lang="es-CO" dirty="0">
                <a:hlinkClick r:id="rId5" tooltip="Membrana celular"/>
              </a:rPr>
              <a:t>membranas </a:t>
            </a:r>
            <a:r>
              <a:rPr lang="es-CO" dirty="0" smtClean="0">
                <a:hlinkClick r:id="rId5" tooltip="Membrana celular"/>
              </a:rPr>
              <a:t>celulares</a:t>
            </a:r>
            <a:r>
              <a:rPr lang="es-CO" dirty="0" smtClean="0"/>
              <a:t>.</a:t>
            </a:r>
          </a:p>
          <a:p>
            <a:pPr marL="114300" indent="0">
              <a:buNone/>
            </a:pPr>
            <a:r>
              <a:rPr lang="es-CO" dirty="0" smtClean="0"/>
              <a:t>Los</a:t>
            </a:r>
            <a:r>
              <a:rPr lang="es-CO" dirty="0"/>
              <a:t> </a:t>
            </a:r>
            <a:r>
              <a:rPr lang="es-CO" dirty="0">
                <a:hlinkClick r:id="rId6" tooltip="Triglicérido"/>
              </a:rPr>
              <a:t>triglicéridos</a:t>
            </a:r>
            <a:r>
              <a:rPr lang="es-CO" dirty="0"/>
              <a:t> son el principal almacén de energía de los </a:t>
            </a:r>
            <a:r>
              <a:rPr lang="es-CO" dirty="0">
                <a:hlinkClick r:id="rId7" tooltip="Animales"/>
              </a:rPr>
              <a:t>animales</a:t>
            </a:r>
            <a:r>
              <a:rPr lang="es-CO" dirty="0"/>
              <a:t>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850903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sz="2800" b="1" dirty="0"/>
              <a:t>Proteínas</a:t>
            </a:r>
            <a:br>
              <a:rPr lang="es-CO" sz="2800" b="1" dirty="0"/>
            </a:br>
            <a:endParaRPr lang="es-CO" sz="28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7620000" cy="5132040"/>
          </a:xfrm>
        </p:spPr>
        <p:txBody>
          <a:bodyPr>
            <a:normAutofit/>
          </a:bodyPr>
          <a:lstStyle/>
          <a:p>
            <a:pPr algn="just"/>
            <a:r>
              <a:rPr lang="es-CO" dirty="0">
                <a:latin typeface="+mj-lt"/>
              </a:rPr>
              <a:t>Las proteínas son las biomoléculas que más diversidad de funciones realizan en los seres vivos; prácticamente todos los procesos biológicos dependen de su presencia y/o actividad. Son proteínas casi todas las </a:t>
            </a:r>
            <a:r>
              <a:rPr lang="es-CO" dirty="0">
                <a:latin typeface="+mj-lt"/>
                <a:hlinkClick r:id="rId2" tooltip="Enzima"/>
              </a:rPr>
              <a:t>enzimas</a:t>
            </a:r>
            <a:r>
              <a:rPr lang="es-CO" dirty="0">
                <a:latin typeface="+mj-lt"/>
              </a:rPr>
              <a:t>, </a:t>
            </a:r>
            <a:r>
              <a:rPr lang="es-CO" dirty="0">
                <a:latin typeface="+mj-lt"/>
                <a:hlinkClick r:id="rId3" tooltip="Catalizador"/>
              </a:rPr>
              <a:t>catalizadores</a:t>
            </a:r>
            <a:r>
              <a:rPr lang="es-CO" dirty="0">
                <a:latin typeface="+mj-lt"/>
              </a:rPr>
              <a:t> de reacciones </a:t>
            </a:r>
            <a:r>
              <a:rPr lang="es-CO" dirty="0">
                <a:latin typeface="+mj-lt"/>
                <a:hlinkClick r:id="rId4" tooltip="Metabolismo"/>
              </a:rPr>
              <a:t>metabólicas</a:t>
            </a:r>
            <a:r>
              <a:rPr lang="es-CO" dirty="0">
                <a:latin typeface="+mj-lt"/>
              </a:rPr>
              <a:t> de las células; muchas </a:t>
            </a:r>
            <a:r>
              <a:rPr lang="es-CO" dirty="0">
                <a:latin typeface="+mj-lt"/>
                <a:hlinkClick r:id="rId5" tooltip="Hormona"/>
              </a:rPr>
              <a:t>hormonas</a:t>
            </a:r>
            <a:r>
              <a:rPr lang="es-CO" dirty="0">
                <a:latin typeface="+mj-lt"/>
              </a:rPr>
              <a:t>, reguladores de actividades celulares; la </a:t>
            </a:r>
            <a:r>
              <a:rPr lang="es-CO" dirty="0">
                <a:latin typeface="+mj-lt"/>
                <a:hlinkClick r:id="rId6" tooltip="Hemoglobina"/>
              </a:rPr>
              <a:t>hemoglobina</a:t>
            </a:r>
            <a:r>
              <a:rPr lang="es-CO" dirty="0">
                <a:latin typeface="+mj-lt"/>
              </a:rPr>
              <a:t> y otras moléculas con funciones de transporte en la </a:t>
            </a:r>
            <a:r>
              <a:rPr lang="es-CO" dirty="0">
                <a:latin typeface="+mj-lt"/>
                <a:hlinkClick r:id="rId7" tooltip="Sangre"/>
              </a:rPr>
              <a:t>sangre</a:t>
            </a:r>
            <a:r>
              <a:rPr lang="es-CO" dirty="0">
                <a:latin typeface="+mj-lt"/>
              </a:rPr>
              <a:t>; </a:t>
            </a:r>
            <a:r>
              <a:rPr lang="es-CO" dirty="0">
                <a:latin typeface="+mj-lt"/>
                <a:hlinkClick r:id="rId8" tooltip="Anticuerpo"/>
              </a:rPr>
              <a:t>anticuerpos</a:t>
            </a:r>
            <a:r>
              <a:rPr lang="es-CO" dirty="0">
                <a:latin typeface="+mj-lt"/>
              </a:rPr>
              <a:t>, encargados de acciones de defensa natural contra infecciones o agentes extraños; los </a:t>
            </a:r>
            <a:r>
              <a:rPr lang="es-CO" dirty="0">
                <a:latin typeface="+mj-lt"/>
                <a:hlinkClick r:id="rId9" tooltip="Receptor celular"/>
              </a:rPr>
              <a:t>receptores</a:t>
            </a:r>
            <a:r>
              <a:rPr lang="es-CO" dirty="0">
                <a:latin typeface="+mj-lt"/>
              </a:rPr>
              <a:t> de las células, a los cuales se fijan moléculas capaces de desencadenar una respuesta determinada; la </a:t>
            </a:r>
            <a:r>
              <a:rPr lang="es-CO" dirty="0">
                <a:latin typeface="+mj-lt"/>
                <a:hlinkClick r:id="rId10" tooltip="Actina"/>
              </a:rPr>
              <a:t>actina</a:t>
            </a:r>
            <a:r>
              <a:rPr lang="es-CO" dirty="0">
                <a:latin typeface="+mj-lt"/>
              </a:rPr>
              <a:t> y la </a:t>
            </a:r>
            <a:r>
              <a:rPr lang="es-CO" dirty="0">
                <a:latin typeface="+mj-lt"/>
                <a:hlinkClick r:id="rId11" tooltip="Miosina"/>
              </a:rPr>
              <a:t>miosina</a:t>
            </a:r>
            <a:r>
              <a:rPr lang="es-CO" dirty="0">
                <a:latin typeface="+mj-lt"/>
              </a:rPr>
              <a:t>, responsables finales del acortamiento del </a:t>
            </a:r>
            <a:r>
              <a:rPr lang="es-CO" dirty="0">
                <a:latin typeface="+mj-lt"/>
                <a:hlinkClick r:id="rId12" tooltip="Músculo"/>
              </a:rPr>
              <a:t>músculo</a:t>
            </a:r>
            <a:r>
              <a:rPr lang="es-CO" dirty="0">
                <a:latin typeface="+mj-lt"/>
              </a:rPr>
              <a:t> durante el estado de la contracción; el </a:t>
            </a:r>
            <a:r>
              <a:rPr lang="es-CO" dirty="0">
                <a:latin typeface="+mj-lt"/>
                <a:hlinkClick r:id="rId13" tooltip="Colágeno"/>
              </a:rPr>
              <a:t>colágeno</a:t>
            </a:r>
            <a:r>
              <a:rPr lang="es-CO" dirty="0">
                <a:latin typeface="+mj-lt"/>
              </a:rPr>
              <a:t>, integrante de fibras altamente resistentes en tejidos de sostén de la planta y el tallo</a:t>
            </a:r>
            <a:endParaRPr lang="es-CO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91011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b="1" dirty="0"/>
              <a:t>Ácidos nucleicos</a:t>
            </a:r>
            <a:br>
              <a:rPr lang="es-CO" b="1" dirty="0"/>
            </a:br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 smtClean="0"/>
              <a:t>Los </a:t>
            </a:r>
            <a:r>
              <a:rPr lang="es-CO" dirty="0"/>
              <a:t>ácidos nucleicos, </a:t>
            </a:r>
            <a:r>
              <a:rPr lang="es-CO" dirty="0">
                <a:hlinkClick r:id="rId2" tooltip="ADN"/>
              </a:rPr>
              <a:t>ADN</a:t>
            </a:r>
            <a:r>
              <a:rPr lang="es-CO" dirty="0"/>
              <a:t> y </a:t>
            </a:r>
            <a:r>
              <a:rPr lang="es-CO" dirty="0">
                <a:hlinkClick r:id="rId3" tooltip="ARN"/>
              </a:rPr>
              <a:t>ARN</a:t>
            </a:r>
            <a:r>
              <a:rPr lang="es-CO" dirty="0"/>
              <a:t>, desempeñan, tal vez, la función más importante para la vida: contener, de manera codificada, las instrucciones necesarias para el desarrollo y funcionamiento de la célula. El ADN tiene la capacidad </a:t>
            </a:r>
            <a:r>
              <a:rPr lang="es-CO" dirty="0" err="1"/>
              <a:t>de</a:t>
            </a:r>
            <a:r>
              <a:rPr lang="es-CO" dirty="0" err="1">
                <a:hlinkClick r:id="rId4" tooltip="Replicación de ADN"/>
              </a:rPr>
              <a:t>replicarse</a:t>
            </a:r>
            <a:r>
              <a:rPr lang="es-CO" dirty="0"/>
              <a:t>, transmitiendo así dichas instrucciones a las células hijas que heredarán la información.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5265199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yacencia">
  <a:themeElements>
    <a:clrScheme name="Adyace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52</TotalTime>
  <Words>224</Words>
  <Application>Microsoft Office PowerPoint</Application>
  <PresentationFormat>Presentación en pantalla (4:3)</PresentationFormat>
  <Paragraphs>38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Adyacencia</vt:lpstr>
      <vt:lpstr>Presentación de PowerPoint</vt:lpstr>
      <vt:lpstr>LOS BIOCOMPUESTOS</vt:lpstr>
      <vt:lpstr>Presentación de PowerPoint</vt:lpstr>
      <vt:lpstr>Presentación de PowerPoint</vt:lpstr>
      <vt:lpstr>BIOCOMPUESTOS INORGÁNICOS</vt:lpstr>
      <vt:lpstr>BIOCOMPUESTOS ORGÁNICOS</vt:lpstr>
      <vt:lpstr>Glúcidos </vt:lpstr>
      <vt:lpstr>Proteínas </vt:lpstr>
      <vt:lpstr>Ácidos nucleicos </vt:lpstr>
      <vt:lpstr>Vitaminas </vt:lpstr>
      <vt:lpstr>Presentación de PowerPoint</vt:lpstr>
      <vt:lpstr>Presentación de PowerPoint</vt:lpstr>
      <vt:lpstr>Presentación de PowerPoint</vt:lpstr>
      <vt:lpstr>CICLO DE KREBS</vt:lpstr>
      <vt:lpstr>Presentación de PowerPoint</vt:lpstr>
    </vt:vector>
  </TitlesOfParts>
  <Company>U. A. E. de Aeronáutica Civil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LOS CARBOHIDRATOS Y LA ISOMERÍA ÓPTICA   Los biocompuestos   Que son los carbohidratos   Monosacáridos mas importantes   Disacáridos   Azucares reductores y no reductores   Polisacáridos   Isomería óptica   La isomería óptica de los azucares</dc:title>
  <dc:creator>COMPAQ</dc:creator>
  <cp:lastModifiedBy>COMPAQ</cp:lastModifiedBy>
  <cp:revision>8</cp:revision>
  <dcterms:created xsi:type="dcterms:W3CDTF">2015-05-12T23:28:46Z</dcterms:created>
  <dcterms:modified xsi:type="dcterms:W3CDTF">2015-05-13T00:21:41Z</dcterms:modified>
</cp:coreProperties>
</file>