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7" r:id="rId5"/>
  </p:sldMasterIdLst>
  <p:notesMasterIdLst>
    <p:notesMasterId r:id="rId25"/>
  </p:notesMasterIdLst>
  <p:sldIdLst>
    <p:sldId id="277" r:id="rId6"/>
    <p:sldId id="309" r:id="rId7"/>
    <p:sldId id="307" r:id="rId8"/>
    <p:sldId id="308" r:id="rId9"/>
    <p:sldId id="324" r:id="rId10"/>
    <p:sldId id="325" r:id="rId11"/>
    <p:sldId id="326" r:id="rId12"/>
    <p:sldId id="327" r:id="rId13"/>
    <p:sldId id="328" r:id="rId14"/>
    <p:sldId id="335" r:id="rId15"/>
    <p:sldId id="330" r:id="rId16"/>
    <p:sldId id="331" r:id="rId17"/>
    <p:sldId id="332" r:id="rId18"/>
    <p:sldId id="333" r:id="rId19"/>
    <p:sldId id="334" r:id="rId20"/>
    <p:sldId id="329" r:id="rId21"/>
    <p:sldId id="321" r:id="rId22"/>
    <p:sldId id="313" r:id="rId23"/>
    <p:sldId id="32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  <p:cmAuthor id="4" name="Microsoft Office User" initials="Office [4]" lastIdx="1" clrIdx="3">
    <p:extLst/>
  </p:cmAuthor>
  <p:cmAuthor id="5" name="Microsoft Office User" initials="Office [5]" lastIdx="1" clrIdx="4">
    <p:extLst/>
  </p:cmAuthor>
  <p:cmAuthor id="6" name="Microsoft Office User" initials="Office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E2006B"/>
    <a:srgbClr val="BFBFBF"/>
    <a:srgbClr val="8C8C8C"/>
    <a:srgbClr val="5A5A5A"/>
    <a:srgbClr val="6B6B6B"/>
    <a:srgbClr val="67686A"/>
    <a:srgbClr val="939393"/>
    <a:srgbClr val="58595B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2" autoAdjust="0"/>
    <p:restoredTop sz="72832" autoAdjust="0"/>
  </p:normalViewPr>
  <p:slideViewPr>
    <p:cSldViewPr snapToGrid="0" snapToObjects="1" showGuides="1">
      <p:cViewPr varScale="1">
        <p:scale>
          <a:sx n="92" d="100"/>
          <a:sy n="92" d="100"/>
        </p:scale>
        <p:origin x="1864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03A04-0626-44D4-B6D6-43B9D98023FD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4052-12FB-4B01-8A2E-D87AD737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2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76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59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7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54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Padding = inside the element</a:t>
            </a:r>
          </a:p>
          <a:p>
            <a:r>
              <a:rPr lang="en-US" dirty="0" smtClean="0"/>
              <a:t>Margin = outside the element</a:t>
            </a:r>
          </a:p>
          <a:p>
            <a:r>
              <a:rPr lang="en-US" dirty="0" smtClean="0"/>
              <a:t>Float</a:t>
            </a:r>
            <a:r>
              <a:rPr lang="en-US" baseline="0" dirty="0" smtClean="0"/>
              <a:t> = aligns the element  (left, center, right)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2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4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53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1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3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1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3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1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39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95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8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4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4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4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3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8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539751" y="1752289"/>
            <a:ext cx="3279539" cy="31121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100" b="1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100" b="1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100" b="1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Screen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57"/>
          </p:nvPr>
        </p:nvSpPr>
        <p:spPr>
          <a:xfrm>
            <a:off x="3938588" y="1752290"/>
            <a:ext cx="7643812" cy="4524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10613" y="781159"/>
            <a:ext cx="9933516" cy="1330325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10613" y="2111484"/>
            <a:ext cx="9933516" cy="859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10612" y="3121278"/>
            <a:ext cx="2542885" cy="30530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0612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0612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0612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3669450" y="3121278"/>
            <a:ext cx="2542885" cy="30074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3669450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3669450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3669450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510612" y="5747433"/>
            <a:ext cx="9933516" cy="1026753"/>
          </a:xfrm>
          <a:prstGeom prst="rect">
            <a:avLst/>
          </a:prstGeom>
        </p:spPr>
        <p:txBody>
          <a:bodyPr wrap="square" numCol="2" spcCol="27432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This publication contains general information only, and none of the member firms 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Limited, its member firms, or their related entities (collective, the “Deloitte Network”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) is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, by means of this publication, rendering professional advice or services. Before making any decision or taking any action that may affect your business, you should consult a qualified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professional adviser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 No entity in the Deloitte Network shall be responsible for any loss whatsoever sustained by any person who relies on this publication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As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used in this document, “Deloitte” means Deloitte Consulting LLP, a subsidiary of Deloitte LLP. Please see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www.deloitte.com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/us/about for a detailed description of the legal structure of Deloitte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LLP and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its subsidiaries. Certain services may not be available to attest clients under the rules and regulations of public accounting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Copyright ©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2016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Deloitte Development LLC. All rights reserved. </a:t>
            </a: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Member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</a:t>
            </a:r>
          </a:p>
        </p:txBody>
      </p:sp>
      <p:pic>
        <p:nvPicPr>
          <p:cNvPr id="27" name="Picture 26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54" y="5747433"/>
            <a:ext cx="876713" cy="4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5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 closing slide white logo 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66" y="2797529"/>
            <a:ext cx="4105732" cy="18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5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0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5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77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72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7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7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5"/>
            <a:ext cx="11071907" cy="9670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7"/>
            <a:ext cx="11071907" cy="44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9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651" r:id="rId2"/>
    <p:sldLayoutId id="2147483747" r:id="rId3"/>
    <p:sldLayoutId id="2147483780" r:id="rId4"/>
    <p:sldLayoutId id="2147483654" r:id="rId5"/>
    <p:sldLayoutId id="2147483782" r:id="rId6"/>
    <p:sldLayoutId id="214748366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6"/>
            <a:ext cx="11071907" cy="9539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8"/>
            <a:ext cx="1107190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rgbClr val="000000"/>
                </a:solidFill>
                <a:latin typeface="Frutiger Next Pro Light"/>
                <a:ea typeface="ＭＳ Ｐゴシック" charset="0"/>
                <a:cs typeface="Frutiger Next Pro Light"/>
                <a:sym typeface="Frutiger Next Pro Bold" charset="0"/>
              </a:rPr>
              <a:t>Copyright © 2015 Deloitte Development LLC. All rights reserved.</a:t>
            </a:r>
            <a:endParaRPr lang="en-US" sz="800" dirty="0">
              <a:solidFill>
                <a:srgbClr val="000000"/>
              </a:solidFill>
              <a:latin typeface="Frutiger Next Pro Ligh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612648" y="6455664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60" r:id="rId2"/>
    <p:sldLayoutId id="2147483768" r:id="rId3"/>
    <p:sldLayoutId id="2147483781" r:id="rId4"/>
    <p:sldLayoutId id="2147483778" r:id="rId5"/>
    <p:sldLayoutId id="2147483761" r:id="rId6"/>
    <p:sldLayoutId id="2147483773" r:id="rId7"/>
    <p:sldLayoutId id="2147483763" r:id="rId8"/>
    <p:sldLayoutId id="2147483783" r:id="rId9"/>
    <p:sldLayoutId id="2147483765" r:id="rId10"/>
    <p:sldLayoutId id="214748376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sublimetext.com/download" TargetMode="External"/><Relationship Id="rId5" Type="http://schemas.openxmlformats.org/officeDocument/2006/relationships/hyperlink" Target="https://github.com/glenelkins/front-end-workshop)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ZZ0oqfTQ7Glod5qJs9g_DSC_0180.jpg"/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504883" y="1122362"/>
            <a:ext cx="10212330" cy="3891071"/>
          </a:xfrm>
        </p:spPr>
        <p:txBody>
          <a:bodyPr anchor="t"/>
          <a:lstStyle/>
          <a:p>
            <a:r>
              <a:rPr lang="en-US" dirty="0" smtClean="0">
                <a:latin typeface="DIN Alternate" charset="0"/>
                <a:ea typeface="DIN Alternate" charset="0"/>
                <a:cs typeface="DIN Alternate" charset="0"/>
              </a:rPr>
              <a:t>Front End Development workshop</a:t>
            </a:r>
            <a:endParaRPr lang="en-US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3173" y="514584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WEEK TWO: CSS BASICS</a:t>
            </a:r>
            <a:endParaRPr lang="en-US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margin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float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width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2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margin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float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width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argin: 5px 10px 5px 10px;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loat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idth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2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argin: 5px 10px 5px 10px;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loat: left; 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(and </a:t>
            </a: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clearfix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)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Width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argin: 5px 10px 5px 10px;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loat: left; 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(and </a:t>
            </a: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clearfix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)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idth: 100%;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: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width: 100%;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height: 30px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;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 (clockwise)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argin: 5px 10px 5px 10px;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loat: left; 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(and </a:t>
            </a: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clearfix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)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9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color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font-family (more in week 4)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font-size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line-height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text-align</a:t>
            </a:r>
          </a:p>
        </p:txBody>
      </p:sp>
    </p:spTree>
    <p:extLst>
      <p:ext uri="{BB962C8B-B14F-4D97-AF65-F5344CB8AC3E}">
        <p14:creationId xmlns:p14="http://schemas.microsoft.com/office/powerpoint/2010/main" val="197091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Let’s build!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620287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Live coding / working session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Page Layout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Main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Aside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Footer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Homework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195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Complete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the layout of your page using CSS.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Use the “week two” folder (available on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example as a guide.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References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940" y="1352714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Browsers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Chrome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 editors (IDE’s)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Sublime Text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https://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www.sublimetext.com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/download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Repositories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https://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5"/>
              </a:rPr>
              <a:t>github.com/glenelkins/front-end-workshop)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Local environment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python -m 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SimpleHTTPServer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8000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Week TWO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4370" y="1243245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Intro (10 mins)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How Does CSS Work? (10 mins)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Targeting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Cascade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Common CSS Attributes (10 mins)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Styling our page / live coding  session (30 mins)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Review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advanced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- advanced (mobile-first, breakpoints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/ JS (jQuery) - basics</a:t>
            </a:r>
          </a:p>
        </p:txBody>
      </p:sp>
    </p:spTree>
    <p:extLst>
      <p:ext uri="{BB962C8B-B14F-4D97-AF65-F5344CB8AC3E}">
        <p14:creationId xmlns:p14="http://schemas.microsoft.com/office/powerpoint/2010/main" val="18376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pairs HTML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with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style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attributes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Cascading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Style Sheet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Cascading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 - How a browser reads the file and applies it to a website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Style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- Consists of style attributes you can apply to HTML elements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Sheet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- It’s a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file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Browsers have their own default stylesheets</a:t>
            </a:r>
          </a:p>
        </p:txBody>
      </p:sp>
    </p:spTree>
    <p:extLst>
      <p:ext uri="{BB962C8B-B14F-4D97-AF65-F5344CB8AC3E}">
        <p14:creationId xmlns:p14="http://schemas.microsoft.com/office/powerpoint/2010/main" val="1883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Cascade: Given two attributes, the last one </a:t>
            </a:r>
            <a:r>
              <a:rPr lang="en-US" sz="2800" b="1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wins</a:t>
            </a:r>
          </a:p>
          <a:p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 {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  </a:t>
            </a:r>
            <a:r>
              <a:rPr lang="nl-NL" sz="28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color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</a:t>
            </a:r>
            <a:r>
              <a:rPr lang="nl-NL" sz="2800" dirty="0">
                <a:solidFill>
                  <a:srgbClr val="FF0000"/>
                </a:solidFill>
                <a:latin typeface="PT Mono" charset="0"/>
                <a:ea typeface="PT Mono" charset="0"/>
                <a:cs typeface="PT Mono" charset="0"/>
              </a:rPr>
              <a:t>red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;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</a:p>
          <a:p>
            <a:endParaRPr lang="nl-NL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 {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  </a:t>
            </a:r>
            <a:r>
              <a:rPr lang="nl-NL" sz="28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color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</a:t>
            </a:r>
            <a:r>
              <a:rPr lang="nl-NL" sz="2800" dirty="0">
                <a:solidFill>
                  <a:srgbClr val="92D050"/>
                </a:solidFill>
                <a:latin typeface="PT Mono" charset="0"/>
                <a:ea typeface="PT Mono" charset="0"/>
                <a:cs typeface="PT Mono" charset="0"/>
              </a:rPr>
              <a:t>green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;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</a:p>
          <a:p>
            <a:endParaRPr lang="nl-NL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Your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&lt;p&gt;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elements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will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be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nl-NL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green-</a:t>
            </a:r>
            <a:r>
              <a:rPr lang="nl-NL" sz="2800" dirty="0" err="1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colored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.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5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Specificity: Given two attributes, the more specific one </a:t>
            </a:r>
            <a:r>
              <a:rPr lang="en-US" sz="2800" b="1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wins</a:t>
            </a:r>
          </a:p>
          <a:p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 {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  font-</a:t>
            </a:r>
            <a:r>
              <a:rPr lang="nl-NL" sz="28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size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16px;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</a:p>
          <a:p>
            <a:endParaRPr lang="nl-NL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r>
              <a:rPr lang="nl-NL" sz="28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footer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p {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  font-</a:t>
            </a:r>
            <a:r>
              <a:rPr lang="nl-NL" sz="2800" dirty="0" err="1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size</a:t>
            </a:r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: 12px;</a:t>
            </a:r>
          </a:p>
          <a:p>
            <a:r>
              <a:rPr lang="nl-NL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</a:p>
          <a:p>
            <a:endParaRPr lang="nl-NL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The &lt;p&gt;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elements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in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your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&lt;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footer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element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will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be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12px big.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6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Ways to target HTML Elements: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Name - h1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Class - .location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ID - #photos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Pseudo-selectors -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a:hover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Combos: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body 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h1 { </a:t>
            </a:r>
            <a:r>
              <a:rPr lang="is-I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 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p.location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{ </a:t>
            </a:r>
            <a:r>
              <a:rPr lang="is-I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}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main#photos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{ </a:t>
            </a:r>
            <a:r>
              <a:rPr lang="is-I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}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#</a:t>
            </a: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photos.myClass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{ </a:t>
            </a:r>
            <a:r>
              <a:rPr lang="is-I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}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main #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photos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{ </a:t>
            </a:r>
            <a:r>
              <a:rPr lang="is-I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05699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7" name="Picture 6" descr="DEL_SEC_Digital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3" y="6016918"/>
            <a:ext cx="876713" cy="404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</a:t>
            </a:r>
            <a:r>
              <a:rPr lang="en-US" sz="280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: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display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margin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float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width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0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D_White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D_Black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915BE87D957B459DD56033E3C8C214" ma:contentTypeVersion="1" ma:contentTypeDescription="Create a new document." ma:contentTypeScope="" ma:versionID="dfcab530593e001d9954193f968caf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C08844-6735-439A-8D1E-E98679DC32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C7670C-82E5-4399-A861-0C903DED3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51F788-159A-4D49-8841-C65F9F7C8B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19012</TotalTime>
  <Words>491</Words>
  <Application>Microsoft Macintosh PowerPoint</Application>
  <PresentationFormat>Widescreen</PresentationFormat>
  <Paragraphs>166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DIN Alternate</vt:lpstr>
      <vt:lpstr>Frutiger Next Pro Bold</vt:lpstr>
      <vt:lpstr>Frutiger Next Pro Light</vt:lpstr>
      <vt:lpstr>Knockout HTF27-JuniorBantamwt</vt:lpstr>
      <vt:lpstr>ＭＳ Ｐゴシック</vt:lpstr>
      <vt:lpstr>PT Mono</vt:lpstr>
      <vt:lpstr>DD_White v1</vt:lpstr>
      <vt:lpstr>DD_Black v1</vt:lpstr>
      <vt:lpstr>Front End Development workshop</vt:lpstr>
      <vt:lpstr>Week TWO</vt:lpstr>
      <vt:lpstr>Review</vt:lpstr>
      <vt:lpstr>How Does CSS Work?</vt:lpstr>
      <vt:lpstr>How Does CSS Work?</vt:lpstr>
      <vt:lpstr>How Does CSS Work?</vt:lpstr>
      <vt:lpstr>How Does CSS Work?</vt:lpstr>
      <vt:lpstr>How Does CSS Work?</vt:lpstr>
      <vt:lpstr>Common CSS Attributes</vt:lpstr>
      <vt:lpstr>Common CSS Attributes</vt:lpstr>
      <vt:lpstr>Common CSS Attributes</vt:lpstr>
      <vt:lpstr>Common CSS Attributes</vt:lpstr>
      <vt:lpstr>Common CSS Attributes</vt:lpstr>
      <vt:lpstr>Common CSS Attributes</vt:lpstr>
      <vt:lpstr>Common CSS Attributes</vt:lpstr>
      <vt:lpstr>Common CSS Attributes</vt:lpstr>
      <vt:lpstr>Let’s build!</vt:lpstr>
      <vt:lpstr>Homework</vt:lpstr>
      <vt:lpstr>References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Presentation-Template-PPT-Preferred-16_9</dc:title>
  <dc:creator>Stacy Reilly</dc:creator>
  <cp:lastModifiedBy>Microsoft Office User</cp:lastModifiedBy>
  <cp:revision>365</cp:revision>
  <dcterms:created xsi:type="dcterms:W3CDTF">2015-04-29T05:06:11Z</dcterms:created>
  <dcterms:modified xsi:type="dcterms:W3CDTF">2016-10-11T23:23:14Z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0x010100C0915BE87D957B459DD56033E3C8C214</vt:lpwstr>
  </property>
</Properties>
</file>