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42" r:id="rId2"/>
  </p:sldMasterIdLst>
  <p:sldIdLst>
    <p:sldId id="256" r:id="rId3"/>
    <p:sldId id="275" r:id="rId4"/>
    <p:sldId id="257" r:id="rId5"/>
    <p:sldId id="258" r:id="rId6"/>
    <p:sldId id="259" r:id="rId7"/>
    <p:sldId id="262" r:id="rId8"/>
    <p:sldId id="260" r:id="rId9"/>
    <p:sldId id="278" r:id="rId10"/>
    <p:sldId id="261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7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52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4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4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5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1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4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5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9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ivid7007/Thesis" TargetMode="External"/><Relationship Id="rId7" Type="http://schemas.openxmlformats.org/officeDocument/2006/relationships/hyperlink" Target="https://www.wikipedia.org/" TargetMode="External"/><Relationship Id="rId2" Type="http://schemas.openxmlformats.org/officeDocument/2006/relationships/hyperlink" Target="https://github.com/BaiGanio/IntroCShar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on.bg/" TargetMode="External"/><Relationship Id="rId5" Type="http://schemas.openxmlformats.org/officeDocument/2006/relationships/hyperlink" Target="https://nssdc.gsfc.nasa.gov/planetary/factsheet/planet_table_ratio.html" TargetMode="External"/><Relationship Id="rId4" Type="http://schemas.openxmlformats.org/officeDocument/2006/relationships/hyperlink" Target="https://introprogramming.info/intro-csharp-book/read-onlin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1305-81C6-4D71-87E5-76CAED469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000" b="1" dirty="0"/>
              <a:t>Дипломна работа на тема „Въведение в програмирането със C# в общообразователната подготовка по информатика“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679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C5E7-CAA0-4901-89AC-534380DA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Учебно помагало „Въведение в програмирането със C#“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640BAB-14DB-4E92-B7A1-E034CE41E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261278"/>
              </p:ext>
            </p:extLst>
          </p:nvPr>
        </p:nvGraphicFramePr>
        <p:xfrm>
          <a:off x="1766596" y="2462168"/>
          <a:ext cx="8658808" cy="300446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4329404">
                  <a:extLst>
                    <a:ext uri="{9D8B030D-6E8A-4147-A177-3AD203B41FA5}">
                      <a16:colId xmlns:a16="http://schemas.microsoft.com/office/drawing/2014/main" val="3389670475"/>
                    </a:ext>
                  </a:extLst>
                </a:gridCol>
                <a:gridCol w="4329404">
                  <a:extLst>
                    <a:ext uri="{9D8B030D-6E8A-4147-A177-3AD203B41FA5}">
                      <a16:colId xmlns:a16="http://schemas.microsoft.com/office/drawing/2014/main" val="2080433735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Планета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Гравитация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503733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Меркурий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40483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Венера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0,91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55072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Земя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16786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Марс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1765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Юпитер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2,36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64283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Сатурн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0,92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4875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Уран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0,89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159077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Нептун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1,12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865741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>
                          <a:effectLst/>
                        </a:rPr>
                        <a:t>Плутон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bg-BG" sz="1800" dirty="0">
                          <a:effectLst/>
                        </a:rPr>
                        <a:t>0,07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2654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FA3C05-CC78-4063-AB7B-A7D0F22AE490}"/>
              </a:ext>
            </a:extLst>
          </p:cNvPr>
          <p:cNvSpPr txBox="1"/>
          <p:nvPr/>
        </p:nvSpPr>
        <p:spPr>
          <a:xfrm>
            <a:off x="1451579" y="1941672"/>
            <a:ext cx="90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Задача 10: </a:t>
            </a:r>
            <a:r>
              <a:rPr lang="en-US" b="1" dirty="0"/>
              <a:t>CalculateMyWeightInSolarSystem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9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3E88-95E7-4A63-BADB-6457418D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Учебно помагало „Въведение в програмирането със C#“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87A9-1915-4EE9-9DDD-FE30F8C6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09354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Задача 10: </a:t>
            </a:r>
            <a:r>
              <a:rPr lang="en-US" b="1" dirty="0"/>
              <a:t>CalculateMyWeightInSolarSystem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17498F-DE5D-4A7B-85DD-60BCE3175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40" y="2528597"/>
            <a:ext cx="6329229" cy="32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1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ACFD-BCF9-4F09-B257-325DD04B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 и оценяване на усвоените знания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2C90-D757-449D-A20D-F55C0414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Интересен факт: През 1972, Весна Вулович, стюардеса, оцелява след като пада от 10 160 метра.</a:t>
            </a:r>
          </a:p>
          <a:p>
            <a:pPr marL="0" indent="0">
              <a:buNone/>
            </a:pPr>
            <a:r>
              <a:rPr lang="en-US" dirty="0"/>
              <a:t>Вие сте космически инженер, част от екипажа на Мат Деймън (от филма „Марсианецът“ или пък вие сте самия марсианец) за следващата мисия до Юпитер. </a:t>
            </a:r>
          </a:p>
          <a:p>
            <a:pPr marL="0" indent="0">
              <a:buNone/>
            </a:pPr>
            <a:r>
              <a:rPr lang="en-US" dirty="0"/>
              <a:t>Имайки предвид случая на оцелял след падане от почти 10км височина, Мат </a:t>
            </a:r>
            <a:r>
              <a:rPr lang="bg-BG" dirty="0"/>
              <a:t>В</a:t>
            </a:r>
            <a:r>
              <a:rPr lang="en-US" dirty="0"/>
              <a:t>и е задал отговорната задача да проверите дали даден човек е подходящ за вашият екип, като изчислите каква ще бъде неговата енергия на сблъсък</a:t>
            </a:r>
            <a:r>
              <a:rPr lang="bg-BG" dirty="0"/>
              <a:t>,</a:t>
            </a:r>
            <a:r>
              <a:rPr lang="en-US" dirty="0"/>
              <a:t> при достигане повърхността на планетата Юпитер.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7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F3CF-7BB5-49D4-82A7-D4EAFE2B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 и оценяване на усвоените знания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5464-6B32-4949-9F63-7ECA88C0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Ако енергията на сблъсъка надвишава 1 500 000 джаула, човекът не е подходящ за вашия екип, </a:t>
            </a:r>
            <a:r>
              <a:rPr lang="bg-BG" dirty="0"/>
              <a:t>тоест</a:t>
            </a:r>
            <a:r>
              <a:rPr lang="en-US" dirty="0"/>
              <a:t> той би се размазал като палачинка на повърхноста на планетата – от там и нарицателното Jupiter pancakes (палачинки на Юпитер).</a:t>
            </a:r>
          </a:p>
          <a:p>
            <a:pPr marL="0" indent="0">
              <a:buNone/>
            </a:pPr>
            <a:r>
              <a:rPr lang="en-US" dirty="0"/>
              <a:t>Напишете програма, която чете 1 знаков низ - името на кандидата и 1 цяло число - теглото на кандидата, отделени с един спейс - “ 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8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60F-1AE1-4719-A896-CC4B33E6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 и оценяване на усвоените знания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31B3-9CC9-40B7-B926-763178C4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Създайте методите:</a:t>
            </a:r>
          </a:p>
          <a:p>
            <a:r>
              <a:rPr lang="en-US" dirty="0"/>
              <a:t>CalcultateHeight(), който изчислява височината на падане, която е равна на сбора от буквите на името на кандидата;</a:t>
            </a:r>
          </a:p>
          <a:p>
            <a:r>
              <a:rPr lang="en-US" dirty="0"/>
              <a:t>EnergyAtImpact(), който изчислява енергията на сблъсък по следната формула:</a:t>
            </a:r>
          </a:p>
          <a:p>
            <a:pPr marL="0" indent="0">
              <a:buNone/>
            </a:pPr>
            <a:r>
              <a:rPr lang="en-US" b="1" dirty="0"/>
              <a:t>	Energy at impact = mass * gravity * height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	mass</a:t>
            </a:r>
            <a:r>
              <a:rPr lang="en-US" dirty="0"/>
              <a:t> – теглото на човека</a:t>
            </a:r>
          </a:p>
          <a:p>
            <a:pPr marL="0" indent="0">
              <a:buNone/>
            </a:pPr>
            <a:r>
              <a:rPr lang="en-US" b="1" dirty="0"/>
              <a:t>	gravity</a:t>
            </a:r>
            <a:r>
              <a:rPr lang="en-US" dirty="0"/>
              <a:t> – гравитацията на Юпитер (използвайте 24.79 m/s²)</a:t>
            </a:r>
          </a:p>
          <a:p>
            <a:pPr marL="0" indent="0">
              <a:buNone/>
            </a:pPr>
            <a:r>
              <a:rPr lang="en-US" b="1" dirty="0"/>
              <a:t>	height</a:t>
            </a:r>
            <a:r>
              <a:rPr lang="en-US" dirty="0"/>
              <a:t> – височината на падане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7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9160-906C-4AE7-9116-C8C15A4D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 и оценяване на усвоените знания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8B29FB-5535-463B-B6F0-E9F0E6660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228459"/>
              </p:ext>
            </p:extLst>
          </p:nvPr>
        </p:nvGraphicFramePr>
        <p:xfrm>
          <a:off x="2821963" y="2508309"/>
          <a:ext cx="6548073" cy="316168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510714">
                  <a:extLst>
                    <a:ext uri="{9D8B030D-6E8A-4147-A177-3AD203B41FA5}">
                      <a16:colId xmlns:a16="http://schemas.microsoft.com/office/drawing/2014/main" val="2751153198"/>
                    </a:ext>
                  </a:extLst>
                </a:gridCol>
                <a:gridCol w="5037359">
                  <a:extLst>
                    <a:ext uri="{9D8B030D-6E8A-4147-A177-3AD203B41FA5}">
                      <a16:colId xmlns:a16="http://schemas.microsoft.com/office/drawing/2014/main" val="3364142878"/>
                    </a:ext>
                  </a:extLst>
                </a:gridCol>
              </a:tblGrid>
              <a:tr h="287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Вход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Изход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3965556816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Petar 70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Energy at impact: 881 532.4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The candidate is approved!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4017211036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Gosho 82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Energy at impact: 1 040 783.36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candidate is approved!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422398134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Sasho 120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Energy at impact: 1 517 148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candidate is a “Jupiter pancake”!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4123278561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Mariq 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Energy at impact: 702 449.44 joules.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candidate is approved!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53975" marT="36195" marB="36195"/>
                </a:tc>
                <a:extLst>
                  <a:ext uri="{0D108BD9-81ED-4DB2-BD59-A6C34878D82A}">
                    <a16:rowId xmlns:a16="http://schemas.microsoft.com/office/drawing/2014/main" val="706401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1D244E-1369-4A75-A207-323D28A55035}"/>
              </a:ext>
            </a:extLst>
          </p:cNvPr>
          <p:cNvSpPr txBox="1"/>
          <p:nvPr/>
        </p:nvSpPr>
        <p:spPr>
          <a:xfrm>
            <a:off x="1451579" y="1997727"/>
            <a:ext cx="950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2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29F3-E0A0-4A5C-884B-6D6BD63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 и оценяване на усвоените знания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D415-D645-438D-9105-F5DFE51C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17743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Задача </a:t>
            </a:r>
            <a:r>
              <a:rPr lang="en-US" b="1" dirty="0"/>
              <a:t>4</a:t>
            </a:r>
            <a:r>
              <a:rPr lang="bg-BG" b="1" dirty="0"/>
              <a:t>: </a:t>
            </a:r>
            <a:r>
              <a:rPr lang="en-US" b="1" dirty="0"/>
              <a:t>JupiterPancakes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E7338C9-A7AF-4FDF-B86E-0D57624AA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57" y="2533475"/>
            <a:ext cx="6697886" cy="34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CF7B-4668-4000-9301-19185A4E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Заключение</a:t>
            </a:r>
            <a:br>
              <a:rPr lang="bg-BG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004-1FAC-4DD3-AAF5-0AFD487B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Тази разработка показва един методически подход, чрез който може да се преподава учебно съдържание по информатика за общообразователна подготовка.</a:t>
            </a:r>
            <a:endParaRPr lang="en-US" dirty="0"/>
          </a:p>
          <a:p>
            <a:r>
              <a:rPr lang="ru-RU" dirty="0"/>
              <a:t>Дипломната работа включва теоретично съдържание по програмиране, разнообразни примери, разнородни учебни задачи за упражнение, задачи за контрол и оценяване на знанията на учениците.</a:t>
            </a:r>
            <a:endParaRPr lang="en-US" dirty="0"/>
          </a:p>
          <a:p>
            <a:r>
              <a:rPr lang="ru-RU" dirty="0"/>
              <a:t>Информацията в дипломната работа отговаря напълно на държавните образователни стандарти и учебни програми по информатика за общообразователна подготовка.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7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0F67-E1FF-4803-99BF-239FAFCB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Използвана литература</a:t>
            </a:r>
            <a:br>
              <a:rPr lang="bg-BG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CD9C-21BF-4CE3-B90E-59341668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1300" dirty="0"/>
              <a:t>Ангелов, А., К. Гъров, О. Гавраилов, Информатика за 10 клас на ЕСПУ, изд. Народна просвета, София,  1986.</a:t>
            </a:r>
            <a:endParaRPr lang="en-US" sz="1300" dirty="0"/>
          </a:p>
          <a:p>
            <a:r>
              <a:rPr lang="bg-BG" sz="1300" dirty="0"/>
              <a:t>Ангелов, А., К. Гъров, О. Гавраилов, Информатика за 11 клас на ЕСПУ, изд. Народна просвета, София,  1987.</a:t>
            </a:r>
            <a:endParaRPr lang="en-US" sz="1300" dirty="0"/>
          </a:p>
          <a:p>
            <a:r>
              <a:rPr lang="bg-BG" sz="1300" dirty="0"/>
              <a:t>Бърнев П., П. Азълов, Д. Добрев, Ц. Бистеров,  Информатика за 10 клас на ЕСПУ, изд. Народна просвета, София, 1986.</a:t>
            </a:r>
            <a:endParaRPr lang="en-US" sz="1300" dirty="0"/>
          </a:p>
          <a:p>
            <a:r>
              <a:rPr lang="bg-BG" sz="1300" dirty="0"/>
              <a:t>Бърнев П., П. Азълов, Д. Добрев, Ц. Бистеров,  Информатика за 11 клас на ЕСПУ, изд. Народна просвета, София, 1987.</a:t>
            </a:r>
            <a:endParaRPr lang="en-US" sz="1300" dirty="0"/>
          </a:p>
          <a:p>
            <a:r>
              <a:rPr lang="bg-BG" sz="1300" dirty="0"/>
              <a:t>Гавраилов О., К. Гъров, Информатика, изд. “АСИО”, София, 1994.</a:t>
            </a:r>
            <a:endParaRPr lang="en-US" sz="1300" dirty="0"/>
          </a:p>
          <a:p>
            <a:r>
              <a:rPr lang="bg-BG" sz="1300" dirty="0"/>
              <a:t>Държавни образователни изисквания за учебно съдържание в СОУ, Държавен вестник, бр. 43, 18. 06. 2000.</a:t>
            </a:r>
            <a:endParaRPr lang="en-US" sz="1300" dirty="0"/>
          </a:p>
          <a:p>
            <a:r>
              <a:rPr lang="bg-BG" sz="1300" dirty="0"/>
              <a:t>К. Гъров, Някои методически аспекти на обучението по информатика и информационни технологии, Пловдив 2013.</a:t>
            </a: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1003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DC2-7A18-45DB-A3D0-94066E97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Използвана литература</a:t>
            </a:r>
            <a:br>
              <a:rPr lang="bg-BG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5993-3E06-4420-85FA-54C4641B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Новите учебници по информатика и информационни технологии, сп. Математика и информатика, бр. 5 и 6, София, 2001.</a:t>
            </a:r>
            <a:endParaRPr lang="en-US" dirty="0"/>
          </a:p>
          <a:p>
            <a:r>
              <a:rPr lang="bg-BG" dirty="0"/>
              <a:t>Указание за организиране на обучението по ИТ в средните общообразователни училища и гимназиите през учебната 1994/95 година, изд. на МНО, София, 1994.</a:t>
            </a:r>
            <a:endParaRPr lang="en-US" dirty="0"/>
          </a:p>
          <a:p>
            <a:r>
              <a:rPr lang="bg-BG" dirty="0"/>
              <a:t>Учебни програми по информатика и информационни технологии, сп. Математика и информатика, бр. 3-4, стр.24 – 90, София, 2001.</a:t>
            </a:r>
            <a:endParaRPr lang="en-US" dirty="0"/>
          </a:p>
          <a:p>
            <a:r>
              <a:rPr lang="bg-BG" u="sng" dirty="0">
                <a:hlinkClick r:id="rId2"/>
              </a:rPr>
              <a:t>https://github.com/BaiGanio/IntroCSharp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</a:t>
            </a:r>
            <a:r>
              <a:rPr lang="en-US" dirty="0"/>
              <a:t>.07.2020 </a:t>
            </a:r>
            <a:r>
              <a:rPr lang="bg-BG" dirty="0"/>
              <a:t>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3"/>
              </a:rPr>
              <a:t>https://github.com/deivid7007/Thesis</a:t>
            </a:r>
            <a:r>
              <a:rPr lang="en-US" dirty="0"/>
              <a:t> 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4"/>
              </a:rPr>
              <a:t>https://introprogramming.info/intro-csharp-book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5"/>
              </a:rPr>
              <a:t>https://nssdc.gsfc.nasa.gov/planetary/factsheet/planet_table_ratio.html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6"/>
              </a:rPr>
              <a:t>https://www.mon.bg/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посетен на 06.07.2020 г.</a:t>
            </a:r>
            <a:r>
              <a:rPr lang="en-US" dirty="0"/>
              <a:t>)</a:t>
            </a:r>
          </a:p>
          <a:p>
            <a:r>
              <a:rPr lang="bg-BG" u="sng" dirty="0">
                <a:hlinkClick r:id="rId7"/>
              </a:rPr>
              <a:t>https://www.wikipedia.org/</a:t>
            </a:r>
            <a:r>
              <a:rPr lang="en-US" dirty="0"/>
              <a:t> (</a:t>
            </a:r>
            <a:r>
              <a:rPr lang="bg-BG" dirty="0"/>
              <a:t>посетен на 06.07.2020 г.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4AA-36AA-4D00-8D44-6AEF120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Изготвил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6F02-B2E6-45D4-8CFB-D28D3006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5268003" cy="2157984"/>
          </a:xfrm>
        </p:spPr>
        <p:txBody>
          <a:bodyPr/>
          <a:lstStyle/>
          <a:p>
            <a:r>
              <a:rPr lang="ru-RU" b="1" dirty="0"/>
              <a:t>Дипломант: </a:t>
            </a:r>
            <a:r>
              <a:rPr lang="ru-RU" dirty="0"/>
              <a:t>Дейвид Младенов</a:t>
            </a:r>
          </a:p>
          <a:p>
            <a:r>
              <a:rPr lang="ru-RU" b="1" dirty="0"/>
              <a:t>Факултетен номер: </a:t>
            </a:r>
            <a:r>
              <a:rPr lang="ru-RU" dirty="0"/>
              <a:t>1601651011</a:t>
            </a:r>
          </a:p>
          <a:p>
            <a:r>
              <a:rPr lang="ru-RU" b="1" dirty="0"/>
              <a:t>Специалност: </a:t>
            </a:r>
            <a:r>
              <a:rPr lang="ru-RU" dirty="0"/>
              <a:t>ИТМОМ</a:t>
            </a:r>
          </a:p>
          <a:p>
            <a:r>
              <a:rPr lang="ru-RU" b="1" dirty="0"/>
              <a:t>Научен ръководител: </a:t>
            </a:r>
            <a:r>
              <a:rPr lang="ru-RU" dirty="0"/>
              <a:t>проф. д-р Коста Гъров</a:t>
            </a:r>
          </a:p>
          <a:p>
            <a:endParaRPr lang="en-US" dirty="0"/>
          </a:p>
        </p:txBody>
      </p:sp>
      <p:pic>
        <p:nvPicPr>
          <p:cNvPr id="5" name="Picture 4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B7860899-5DB2-420E-9D50-ECFDAD48D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32" y="2015732"/>
            <a:ext cx="2157984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E174-6754-4636-969B-F6AFA1D5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Приложение с решения на задачите от дипломната работа</a:t>
            </a:r>
            <a:endParaRPr lang="en-US" b="1" dirty="0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D047BC-EDC7-4B2E-A62B-96EC2DDB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47" y="2183389"/>
            <a:ext cx="7030431" cy="3115110"/>
          </a:xfrm>
        </p:spPr>
      </p:pic>
    </p:spTree>
    <p:extLst>
      <p:ext uri="{BB962C8B-B14F-4D97-AF65-F5344CB8AC3E}">
        <p14:creationId xmlns:p14="http://schemas.microsoft.com/office/powerpoint/2010/main" val="241681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75B5-EE8B-4716-9177-39F1E70D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Приложение с решения на задачите от дипломната работа</a:t>
            </a:r>
            <a:endParaRPr lang="en-US" b="1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EBD6ED-7166-400F-98F6-FB31B7BC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50809"/>
            <a:ext cx="6097850" cy="4035101"/>
          </a:xfrm>
        </p:spPr>
      </p:pic>
    </p:spTree>
    <p:extLst>
      <p:ext uri="{BB962C8B-B14F-4D97-AF65-F5344CB8AC3E}">
        <p14:creationId xmlns:p14="http://schemas.microsoft.com/office/powerpoint/2010/main" val="272710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9987-BFB3-4274-BD3F-EFD52120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Въпроси</a:t>
            </a:r>
            <a:endParaRPr lang="en-US" b="1" dirty="0"/>
          </a:p>
        </p:txBody>
      </p:sp>
      <p:pic>
        <p:nvPicPr>
          <p:cNvPr id="4" name="Контейнер за съдържание 3">
            <a:extLst>
              <a:ext uri="{FF2B5EF4-FFF2-40B4-BE49-F238E27FC236}">
                <a16:creationId xmlns:a16="http://schemas.microsoft.com/office/drawing/2014/main" id="{DD7DB2A5-08E4-44CC-906E-216C716CF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47" y="2024696"/>
            <a:ext cx="3614738" cy="3614738"/>
          </a:xfrm>
        </p:spPr>
      </p:pic>
    </p:spTree>
    <p:extLst>
      <p:ext uri="{BB962C8B-B14F-4D97-AF65-F5344CB8AC3E}">
        <p14:creationId xmlns:p14="http://schemas.microsoft.com/office/powerpoint/2010/main" val="57763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3429-21AD-41E6-BE0C-934790F8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357" y="2379765"/>
            <a:ext cx="9603275" cy="1049235"/>
          </a:xfrm>
        </p:spPr>
        <p:txBody>
          <a:bodyPr/>
          <a:lstStyle/>
          <a:p>
            <a:pPr algn="ctr"/>
            <a:r>
              <a:rPr lang="bg-BG" b="1" dirty="0"/>
              <a:t>Благодаря за вниманието!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487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2A86-B04C-4393-80AB-91CB2887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Съдържание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9424-5557-4FAD-86DF-2C79358C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Увод</a:t>
            </a:r>
          </a:p>
          <a:p>
            <a:r>
              <a:rPr lang="ru-RU" dirty="0"/>
              <a:t>Учебна програма по информатика за VIII клас (общообразователна подготовка)</a:t>
            </a:r>
          </a:p>
          <a:p>
            <a:r>
              <a:rPr lang="en-US" dirty="0"/>
              <a:t>Учебно помагало „Въведение в програмирането със C#“</a:t>
            </a:r>
            <a:endParaRPr lang="bg-BG" dirty="0"/>
          </a:p>
          <a:p>
            <a:r>
              <a:rPr lang="en-US" dirty="0"/>
              <a:t>Контрол и оценяване на усвоените знания</a:t>
            </a:r>
            <a:endParaRPr lang="bg-BG" dirty="0"/>
          </a:p>
          <a:p>
            <a:r>
              <a:rPr lang="en-US" dirty="0"/>
              <a:t>Заключение</a:t>
            </a:r>
            <a:endParaRPr lang="bg-BG" dirty="0"/>
          </a:p>
          <a:p>
            <a:r>
              <a:rPr lang="en-US" dirty="0"/>
              <a:t>Използвана литература</a:t>
            </a:r>
            <a:endParaRPr lang="bg-BG" dirty="0"/>
          </a:p>
          <a:p>
            <a:r>
              <a:rPr lang="ru-RU" dirty="0"/>
              <a:t>Приложение с решения на задачите от дипломната 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5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2CF2-3666-4272-98EE-872BE7F2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Увод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1D66-203F-4639-B03D-5A00EA59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През 60-те години в много окръжни градове на страната се създават т.н. математически паралелки. В тях учениците изучават предметите “Програмиране” и “Числени методи”. </a:t>
            </a:r>
          </a:p>
          <a:p>
            <a:r>
              <a:rPr lang="ru-RU" dirty="0"/>
              <a:t>В началото на 70-те години се създават математическите гимназии, в които обучението по информатика се провежда по същия начин, както в математическите паралелки.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B22D-704F-453C-A552-B89E278C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Увод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D400-D028-4117-AF84-5E1D93C0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началото на 80-те години се прави опит знания по информатика да се преподават в часовете по математика.</a:t>
            </a:r>
          </a:p>
          <a:p>
            <a:r>
              <a:rPr lang="bg-BG" dirty="0"/>
              <a:t>През 1986 г. МНП взима изключително важното решение да въведе отделен учебен предмет “Информатика” в 10. и 11. клас на средното общообразователно училище (СОУ). </a:t>
            </a:r>
          </a:p>
          <a:p>
            <a:r>
              <a:rPr lang="bg-BG" dirty="0"/>
              <a:t>След 1986 г. се състоят няколкократни изменения в учебните планове, но информатиката се утвърждава като учебна дисциплина.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9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909-48E1-4A28-A83B-6431A1FD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/>
              <a:t>Увод</a:t>
            </a:r>
            <a:endParaRPr lang="en-US" b="1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F4E13AD-CF06-4E22-95D8-2E9C89D2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33071"/>
            <a:ext cx="2760404" cy="259185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5DD4FD-7AA7-44E2-855D-DBD5BCF2E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06" y="2294553"/>
            <a:ext cx="4537788" cy="2268894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90BFDAC-3FC8-45D8-8CD6-98CE659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93" y="1331167"/>
            <a:ext cx="4195665" cy="41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4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5E4A-84B2-47F9-B606-CEC1293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b="1" dirty="0"/>
              <a:t>Учебна програма по информатика за VIII клас (общообразователна подготовка)</a:t>
            </a:r>
            <a:br>
              <a:rPr lang="ru-RU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16C3-AF16-4866-9BF7-D553C879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/>
              <a:t>Очаквани резултати от обучението в края на класа</a:t>
            </a:r>
            <a:r>
              <a:rPr lang="bg-BG" b="1" dirty="0"/>
              <a:t>:</a:t>
            </a:r>
            <a:endParaRPr lang="en-US" b="1" dirty="0"/>
          </a:p>
          <a:p>
            <a:r>
              <a:rPr lang="ru-RU" dirty="0"/>
              <a:t>Използва библиотеки от готови компоненти</a:t>
            </a:r>
            <a:endParaRPr lang="en-US" dirty="0"/>
          </a:p>
          <a:p>
            <a:r>
              <a:rPr lang="ru-RU" dirty="0"/>
              <a:t>Спазва добър стил на програмиране</a:t>
            </a:r>
            <a:endParaRPr lang="en-US" dirty="0"/>
          </a:p>
          <a:p>
            <a:r>
              <a:rPr lang="en-US" dirty="0"/>
              <a:t>Разграничава различни типове данни</a:t>
            </a:r>
          </a:p>
          <a:p>
            <a:r>
              <a:rPr lang="en-US" dirty="0"/>
              <a:t>Определя подходящ тип данни за определена задача</a:t>
            </a:r>
          </a:p>
          <a:p>
            <a:r>
              <a:rPr lang="ru-RU" dirty="0"/>
              <a:t>Структурира данни в едномерен масив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9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2B40-F9B0-40AC-97F3-DD474C9E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Учебно помагало „Въведение в програмирането със C#“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09E4-2784-4B04-B163-2393A196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/>
              <a:t>Подход за дефиниране на задачите в дипломната работа:</a:t>
            </a:r>
          </a:p>
          <a:p>
            <a:r>
              <a:rPr lang="bg-BG" dirty="0"/>
              <a:t>Задаваме точно дефинирано условие</a:t>
            </a:r>
          </a:p>
          <a:p>
            <a:r>
              <a:rPr lang="bg-BG" dirty="0"/>
              <a:t>Показваме в таблица примерни данни за вход/изход</a:t>
            </a:r>
          </a:p>
          <a:p>
            <a:r>
              <a:rPr lang="bg-BG" dirty="0"/>
              <a:t>Подсигуряваме допълнителна информация свързана с решението на дадено задание </a:t>
            </a:r>
            <a:r>
              <a:rPr lang="en-US" dirty="0"/>
              <a:t>(</a:t>
            </a:r>
            <a:r>
              <a:rPr lang="bg-BG" dirty="0"/>
              <a:t>ако има нужда от такава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Показваме чрез снимка от конзолата желаното поведение на програмата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4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3D4B-5788-4EF0-8853-6FE1425D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Учебно помагало „Въведение в програмирането със C#“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590A-1CE5-4F40-B55B-3CD79AA1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b="1" dirty="0"/>
              <a:t>Задача 10: </a:t>
            </a:r>
            <a:r>
              <a:rPr lang="en-US" b="1" dirty="0"/>
              <a:t>CalculateMyWeightInSolarSystem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Създайте конзолно приложение, което получава като вход от потребителя число, което отговаря на номера на предефиниран списък с планетите от слънчевата система. След въведен номер на планетата, вашата програма трябва да пита за теглото на потребителя в килограми. Когато потребителя въведе цялата информация, вашата програма трябва да пресметне теглото на човека за избраната от него планета от слънчевата система.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Важно е да имате в предвид, че теглото се определя по формулата: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теглото в килограми на избраната планета</a:t>
            </a:r>
            <a:r>
              <a:rPr lang="en-US" dirty="0"/>
              <a:t> = </a:t>
            </a:r>
            <a:r>
              <a:rPr lang="bg-BG" dirty="0"/>
              <a:t>гравитацията на съответната планета</a:t>
            </a:r>
            <a:r>
              <a:rPr lang="en-US" dirty="0"/>
              <a:t> * </a:t>
            </a:r>
            <a:r>
              <a:rPr lang="bg-BG" dirty="0"/>
              <a:t>вашето тегло.</a:t>
            </a:r>
          </a:p>
          <a:p>
            <a:pPr marL="0" indent="0">
              <a:buNone/>
            </a:pPr>
            <a:r>
              <a:rPr lang="bg-BG" dirty="0"/>
              <a:t>Гравитацията на планетите в таблицата са закръглени до втория знак след десетичната запетая!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661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1D8BCF"/>
      </a:accent1>
      <a:accent2>
        <a:srgbClr val="26B5B0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1242</Words>
  <Application>Microsoft Office PowerPoint</Application>
  <PresentationFormat>Widescreen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Elephant</vt:lpstr>
      <vt:lpstr>Gill Sans MT</vt:lpstr>
      <vt:lpstr>Times New Roman</vt:lpstr>
      <vt:lpstr>BrushVTI</vt:lpstr>
      <vt:lpstr>Gallery</vt:lpstr>
      <vt:lpstr>Дипломна работа на тема „Въведение в програмирането със C# в общообразователната подготовка по информатика“</vt:lpstr>
      <vt:lpstr>Изготвил</vt:lpstr>
      <vt:lpstr>Съдържание</vt:lpstr>
      <vt:lpstr>Увод</vt:lpstr>
      <vt:lpstr>Увод</vt:lpstr>
      <vt:lpstr>Увод</vt:lpstr>
      <vt:lpstr>Учебна програма по информатика за VIII клас (общообразователна подготовка) </vt:lpstr>
      <vt:lpstr>Учебно помагало „Въведение в програмирането със C#“</vt:lpstr>
      <vt:lpstr>Учебно помагало „Въведение в програмирането със C#“</vt:lpstr>
      <vt:lpstr>Учебно помагало „Въведение в програмирането със C#“</vt:lpstr>
      <vt:lpstr>Учебно помагало „Въведение в програмирането със C#“</vt:lpstr>
      <vt:lpstr>Контрол и оценяване на усвоените знания</vt:lpstr>
      <vt:lpstr>Контрол и оценяване на усвоените знания</vt:lpstr>
      <vt:lpstr>Контрол и оценяване на усвоените знания</vt:lpstr>
      <vt:lpstr>Контрол и оценяване на усвоените знания</vt:lpstr>
      <vt:lpstr>Контрол и оценяване на усвоените знания</vt:lpstr>
      <vt:lpstr>Заключение </vt:lpstr>
      <vt:lpstr>Използвана литература </vt:lpstr>
      <vt:lpstr>Използвана литература </vt:lpstr>
      <vt:lpstr>Приложение с решения на задачите от дипломната работа</vt:lpstr>
      <vt:lpstr>Приложение с решения на задачите от дипломната работа</vt:lpstr>
      <vt:lpstr>Въпроси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 със C# в общообразователната подготовка по информатика</dc:title>
  <dc:creator>Deivid</dc:creator>
  <cp:lastModifiedBy>Deivid</cp:lastModifiedBy>
  <cp:revision>37</cp:revision>
  <dcterms:created xsi:type="dcterms:W3CDTF">2020-07-11T15:50:07Z</dcterms:created>
  <dcterms:modified xsi:type="dcterms:W3CDTF">2020-07-14T18:20:26Z</dcterms:modified>
</cp:coreProperties>
</file>