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embeddedFontLst>
    <p:embeddedFont>
      <p:font typeface="PT Sans Narrow" charset="0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Open Sans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‹nº›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199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‹nº›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en-U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SISAP - Sistema de Acompanhamento Pedagógico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Documento de Arquitetura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5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Módulos</a:t>
            </a:r>
          </a:p>
        </p:txBody>
      </p:sp>
      <p:sp>
        <p:nvSpPr>
          <p:cNvPr id="138" name="Shape 138"/>
          <p:cNvSpPr/>
          <p:nvPr/>
        </p:nvSpPr>
        <p:spPr>
          <a:xfrm>
            <a:off x="1020075" y="1710575"/>
            <a:ext cx="3578100" cy="24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APP Visão</a:t>
            </a:r>
          </a:p>
        </p:txBody>
      </p:sp>
      <p:sp>
        <p:nvSpPr>
          <p:cNvPr id="139" name="Shape 139"/>
          <p:cNvSpPr/>
          <p:nvPr/>
        </p:nvSpPr>
        <p:spPr>
          <a:xfrm>
            <a:off x="1804725" y="2132375"/>
            <a:ext cx="7533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View</a:t>
            </a:r>
          </a:p>
        </p:txBody>
      </p:sp>
      <p:sp>
        <p:nvSpPr>
          <p:cNvPr id="140" name="Shape 140"/>
          <p:cNvSpPr/>
          <p:nvPr/>
        </p:nvSpPr>
        <p:spPr>
          <a:xfrm>
            <a:off x="3291050" y="2741775"/>
            <a:ext cx="7533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Model</a:t>
            </a:r>
          </a:p>
        </p:txBody>
      </p:sp>
      <p:sp>
        <p:nvSpPr>
          <p:cNvPr id="141" name="Shape 141"/>
          <p:cNvSpPr/>
          <p:nvPr/>
        </p:nvSpPr>
        <p:spPr>
          <a:xfrm>
            <a:off x="1804725" y="3553300"/>
            <a:ext cx="10464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Controller</a:t>
            </a:r>
          </a:p>
        </p:txBody>
      </p:sp>
      <p:cxnSp>
        <p:nvCxnSpPr>
          <p:cNvPr id="142" name="Shape 142"/>
          <p:cNvCxnSpPr>
            <a:stCxn id="140" idx="1"/>
            <a:endCxn id="139" idx="3"/>
          </p:cNvCxnSpPr>
          <p:nvPr/>
        </p:nvCxnSpPr>
        <p:spPr>
          <a:xfrm rot="10800000">
            <a:off x="2558150" y="2360025"/>
            <a:ext cx="732900" cy="6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41" idx="3"/>
            <a:endCxn id="140" idx="2"/>
          </p:cNvCxnSpPr>
          <p:nvPr/>
        </p:nvCxnSpPr>
        <p:spPr>
          <a:xfrm rot="10800000" flipH="1">
            <a:off x="2851125" y="3196750"/>
            <a:ext cx="816600" cy="5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41" idx="0"/>
            <a:endCxn id="139" idx="2"/>
          </p:cNvCxnSpPr>
          <p:nvPr/>
        </p:nvCxnSpPr>
        <p:spPr>
          <a:xfrm rot="10800000">
            <a:off x="2181525" y="2587600"/>
            <a:ext cx="146400" cy="9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2071525" y="2632550"/>
            <a:ext cx="149099" cy="847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2605100" y="2279450"/>
            <a:ext cx="6237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/>
          <p:nvPr/>
        </p:nvCxnSpPr>
        <p:spPr>
          <a:xfrm flipH="1">
            <a:off x="2922799" y="3224975"/>
            <a:ext cx="541500" cy="3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8" name="Shape 148"/>
          <p:cNvSpPr/>
          <p:nvPr/>
        </p:nvSpPr>
        <p:spPr>
          <a:xfrm>
            <a:off x="5624912" y="1836125"/>
            <a:ext cx="3028800" cy="21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b="1"/>
              <a:t>Lógica de Negócios</a:t>
            </a:r>
          </a:p>
        </p:txBody>
      </p:sp>
      <p:sp>
        <p:nvSpPr>
          <p:cNvPr id="149" name="Shape 149"/>
          <p:cNvSpPr/>
          <p:nvPr/>
        </p:nvSpPr>
        <p:spPr>
          <a:xfrm>
            <a:off x="5624925" y="4608700"/>
            <a:ext cx="3028800" cy="21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Acesso aos dados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do Sistema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878025" y="4974225"/>
            <a:ext cx="1438575" cy="12810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SGBD</a:t>
            </a:r>
          </a:p>
        </p:txBody>
      </p:sp>
      <p:cxnSp>
        <p:nvCxnSpPr>
          <p:cNvPr id="151" name="Shape 151"/>
          <p:cNvCxnSpPr>
            <a:stCxn id="138" idx="3"/>
            <a:endCxn id="148" idx="1"/>
          </p:cNvCxnSpPr>
          <p:nvPr/>
        </p:nvCxnSpPr>
        <p:spPr>
          <a:xfrm>
            <a:off x="4598175" y="2911175"/>
            <a:ext cx="102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152"/>
          <p:cNvCxnSpPr/>
          <p:nvPr/>
        </p:nvCxnSpPr>
        <p:spPr>
          <a:xfrm>
            <a:off x="3433850" y="5388100"/>
            <a:ext cx="204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>
            <a:endCxn id="149" idx="0"/>
          </p:cNvCxnSpPr>
          <p:nvPr/>
        </p:nvCxnSpPr>
        <p:spPr>
          <a:xfrm>
            <a:off x="7139325" y="3986200"/>
            <a:ext cx="0" cy="6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/>
          <p:nvPr/>
        </p:nvCxnSpPr>
        <p:spPr>
          <a:xfrm rot="10800000">
            <a:off x="3471050" y="6047775"/>
            <a:ext cx="20537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4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Componentes e Conectores</a:t>
            </a:r>
          </a:p>
        </p:txBody>
      </p:sp>
      <p:sp>
        <p:nvSpPr>
          <p:cNvPr id="160" name="Shape 160"/>
          <p:cNvSpPr/>
          <p:nvPr/>
        </p:nvSpPr>
        <p:spPr>
          <a:xfrm>
            <a:off x="1136575" y="1978612"/>
            <a:ext cx="1335574" cy="11430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SGBD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792900" y="4631287"/>
            <a:ext cx="1890899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CLIENTE </a:t>
            </a:r>
            <a:r>
              <a:rPr lang="en-US"/>
              <a:t>WEB APP </a:t>
            </a:r>
          </a:p>
        </p:txBody>
      </p:sp>
      <p:sp>
        <p:nvSpPr>
          <p:cNvPr id="162" name="Shape 162"/>
          <p:cNvSpPr/>
          <p:nvPr/>
        </p:nvSpPr>
        <p:spPr>
          <a:xfrm>
            <a:off x="3815237" y="1978612"/>
            <a:ext cx="1890899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SERVIDOR DE APP</a:t>
            </a:r>
          </a:p>
        </p:txBody>
      </p:sp>
      <p:cxnSp>
        <p:nvCxnSpPr>
          <p:cNvPr id="163" name="Shape 163"/>
          <p:cNvCxnSpPr>
            <a:stCxn id="160" idx="4"/>
            <a:endCxn id="162" idx="1"/>
          </p:cNvCxnSpPr>
          <p:nvPr/>
        </p:nvCxnSpPr>
        <p:spPr>
          <a:xfrm>
            <a:off x="2472149" y="2550112"/>
            <a:ext cx="134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>
            <a:stCxn id="162" idx="2"/>
            <a:endCxn id="161" idx="0"/>
          </p:cNvCxnSpPr>
          <p:nvPr/>
        </p:nvCxnSpPr>
        <p:spPr>
          <a:xfrm flipH="1">
            <a:off x="4738487" y="3121612"/>
            <a:ext cx="22200" cy="15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5" name="Shape 165"/>
          <p:cNvSpPr txBox="1"/>
          <p:nvPr/>
        </p:nvSpPr>
        <p:spPr>
          <a:xfrm>
            <a:off x="4156937" y="3682575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HTTP/HTML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2668187" y="2094450"/>
            <a:ext cx="9510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JDBC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81237" y="4631287"/>
            <a:ext cx="1890899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IMPRESSORA</a:t>
            </a:r>
          </a:p>
        </p:txBody>
      </p:sp>
      <p:cxnSp>
        <p:nvCxnSpPr>
          <p:cNvPr id="168" name="Shape 168"/>
          <p:cNvCxnSpPr/>
          <p:nvPr/>
        </p:nvCxnSpPr>
        <p:spPr>
          <a:xfrm rot="10800000" flipH="1">
            <a:off x="2472150" y="5194999"/>
            <a:ext cx="1343099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9" name="Shape 169"/>
          <p:cNvSpPr txBox="1"/>
          <p:nvPr/>
        </p:nvSpPr>
        <p:spPr>
          <a:xfrm>
            <a:off x="2450237" y="4761975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WIFI/USB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049237" y="2092475"/>
            <a:ext cx="1558200" cy="9152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SUAP</a:t>
            </a:r>
          </a:p>
        </p:txBody>
      </p:sp>
      <p:sp>
        <p:nvSpPr>
          <p:cNvPr id="171" name="Shape 171"/>
          <p:cNvSpPr/>
          <p:nvPr/>
        </p:nvSpPr>
        <p:spPr>
          <a:xfrm>
            <a:off x="7049237" y="3856937"/>
            <a:ext cx="1558200" cy="9152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Q-ACADÊMICO</a:t>
            </a:r>
          </a:p>
        </p:txBody>
      </p:sp>
      <p:cxnSp>
        <p:nvCxnSpPr>
          <p:cNvPr id="172" name="Shape 172"/>
          <p:cNvCxnSpPr>
            <a:stCxn id="162" idx="3"/>
            <a:endCxn id="170" idx="1"/>
          </p:cNvCxnSpPr>
          <p:nvPr/>
        </p:nvCxnSpPr>
        <p:spPr>
          <a:xfrm>
            <a:off x="5706137" y="2550112"/>
            <a:ext cx="134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3" name="Shape 173"/>
          <p:cNvCxnSpPr>
            <a:stCxn id="162" idx="3"/>
            <a:endCxn id="171" idx="1"/>
          </p:cNvCxnSpPr>
          <p:nvPr/>
        </p:nvCxnSpPr>
        <p:spPr>
          <a:xfrm>
            <a:off x="5706137" y="2550112"/>
            <a:ext cx="1343100" cy="17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5684237" y="2176612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HTTPS/HTML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5684237" y="3403962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HTTPS/HTML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5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Alocação</a:t>
            </a:r>
          </a:p>
        </p:txBody>
      </p:sp>
      <p:sp>
        <p:nvSpPr>
          <p:cNvPr id="181" name="Shape 181"/>
          <p:cNvSpPr/>
          <p:nvPr/>
        </p:nvSpPr>
        <p:spPr>
          <a:xfrm>
            <a:off x="2024625" y="2609175"/>
            <a:ext cx="2666100" cy="19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509375" y="2865825"/>
            <a:ext cx="1867800" cy="670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SISAP.war</a:t>
            </a:r>
          </a:p>
        </p:txBody>
      </p:sp>
      <p:sp>
        <p:nvSpPr>
          <p:cNvPr id="183" name="Shape 183"/>
          <p:cNvSpPr/>
          <p:nvPr/>
        </p:nvSpPr>
        <p:spPr>
          <a:xfrm>
            <a:off x="6832100" y="2774175"/>
            <a:ext cx="1153224" cy="11430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SGBD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4" name="Shape 184"/>
          <p:cNvCxnSpPr/>
          <p:nvPr/>
        </p:nvCxnSpPr>
        <p:spPr>
          <a:xfrm rot="10800000" flipH="1">
            <a:off x="4822862" y="3375374"/>
            <a:ext cx="1889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 rot="10800000">
            <a:off x="4822800" y="3536149"/>
            <a:ext cx="1885499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2509375" y="3917175"/>
            <a:ext cx="1867800" cy="490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Configuração</a:t>
            </a:r>
          </a:p>
        </p:txBody>
      </p:sp>
      <p:cxnSp>
        <p:nvCxnSpPr>
          <p:cNvPr id="187" name="Shape 187"/>
          <p:cNvCxnSpPr/>
          <p:nvPr/>
        </p:nvCxnSpPr>
        <p:spPr>
          <a:xfrm flipH="1">
            <a:off x="2955274" y="3593425"/>
            <a:ext cx="12300" cy="22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/>
          <p:nvPr/>
        </p:nvCxnSpPr>
        <p:spPr>
          <a:xfrm rot="10800000" flipH="1">
            <a:off x="3679125" y="3605724"/>
            <a:ext cx="12300" cy="22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Atributos de Qualidade do Sistema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Performance;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Segurança;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Disponibilidade;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Confiabilidade;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Usabilidade;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Manutenibilidade.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Performance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As funcionalidades terão um desempenho eficiente (em torno de 5s), visto que o sistema não possui grande sobrecarga e demanda;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Segurança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As senhas serão criptografadas;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Os dados do sistema terão acesso controlado.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As requisições ao SUAP e q-Acadêmico serão feitas através do protocolo https, para manter as senhas dos usuários seguras.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Disponibilidade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O sistema estará disponível durante o tempo de trabalho do cliente (5h00 às 23h00);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Confiabilidade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Tem um funcionamento como o esperado/prometido.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Usabilidade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>
                <a:solidFill>
                  <a:srgbClr val="000000"/>
                </a:solidFill>
              </a:rPr>
              <a:t>O sistema deverá ser aprovado no método empírico (JORDAN, 1998), onde um grupo de usuários será observado utilizando o sistema, a fim de que problemas de usabilidade possam ser conhecidos;</a:t>
            </a:r>
          </a:p>
          <a:p>
            <a:pPr marL="457200" lvl="0" indent="-406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>
                <a:solidFill>
                  <a:srgbClr val="000000"/>
                </a:solidFill>
              </a:rPr>
              <a:t>Os botões necessitarão de apenas um (1) clique do usuário. Em algumas situações será necessário confirmar a operação (remover algum dado, etc);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Manutenibilidade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Possui uma implementação facilmente disponível a mudanças;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O código dispõe de uma facilidade para a realização de testes;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A1E8D9"/>
              </a:buClr>
              <a:buSzPct val="25000"/>
              <a:buFont typeface="Calibri"/>
              <a:buNone/>
            </a:pPr>
            <a:r>
              <a:rPr lang="en-US" sz="54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Visão de Subsistemas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35550" y="2662325"/>
            <a:ext cx="1058099" cy="945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SISAP</a:t>
            </a:r>
          </a:p>
        </p:txBody>
      </p:sp>
      <p:sp>
        <p:nvSpPr>
          <p:cNvPr id="123" name="Shape 123"/>
          <p:cNvSpPr/>
          <p:nvPr/>
        </p:nvSpPr>
        <p:spPr>
          <a:xfrm>
            <a:off x="5923125" y="2757975"/>
            <a:ext cx="1642799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SUAP</a:t>
            </a:r>
          </a:p>
        </p:txBody>
      </p:sp>
      <p:sp>
        <p:nvSpPr>
          <p:cNvPr id="124" name="Shape 124"/>
          <p:cNvSpPr/>
          <p:nvPr/>
        </p:nvSpPr>
        <p:spPr>
          <a:xfrm>
            <a:off x="1024725" y="2562787"/>
            <a:ext cx="833900" cy="10205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SGBD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1939425" y="2886425"/>
            <a:ext cx="10580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6" name="Shape 126"/>
          <p:cNvCxnSpPr>
            <a:stCxn id="122" idx="1"/>
          </p:cNvCxnSpPr>
          <p:nvPr/>
        </p:nvCxnSpPr>
        <p:spPr>
          <a:xfrm flipH="1">
            <a:off x="1953450" y="3135274"/>
            <a:ext cx="10821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7" name="Shape 127"/>
          <p:cNvCxnSpPr/>
          <p:nvPr/>
        </p:nvCxnSpPr>
        <p:spPr>
          <a:xfrm>
            <a:off x="4089350" y="3073075"/>
            <a:ext cx="17300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4291600" y="2699675"/>
            <a:ext cx="1386900" cy="37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HTTPS/HTML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674650" y="4771275"/>
            <a:ext cx="1779899" cy="7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SISTEMA ACADÊMICO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3621925" y="3638900"/>
            <a:ext cx="6599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375649" y="3638774"/>
            <a:ext cx="17700" cy="10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4106049" y="3222275"/>
            <a:ext cx="1767300" cy="12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PresentationFormat>Apresentação na tela (4:3)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PT Sans Narrow</vt:lpstr>
      <vt:lpstr>Calibri</vt:lpstr>
      <vt:lpstr>Open Sans</vt:lpstr>
      <vt:lpstr>tropic</vt:lpstr>
      <vt:lpstr>Custom Theme</vt:lpstr>
      <vt:lpstr>SISAP - Sistema de Acompanhamento Pedagógico Documento de Arquitetura</vt:lpstr>
      <vt:lpstr>Atributos de Qualidade do Sistema</vt:lpstr>
      <vt:lpstr> Performance </vt:lpstr>
      <vt:lpstr> Segurança </vt:lpstr>
      <vt:lpstr> Disponibilidade </vt:lpstr>
      <vt:lpstr> Confiabilidade </vt:lpstr>
      <vt:lpstr> Usabilidade </vt:lpstr>
      <vt:lpstr> Manutenibilidade </vt:lpstr>
      <vt:lpstr>Visão de Subsistemas</vt:lpstr>
      <vt:lpstr>Visão de Módulos</vt:lpstr>
      <vt:lpstr>Visão de Componentes e Conectores</vt:lpstr>
      <vt:lpstr>Visão de Alocação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SISAP - Sistema de Acompanhamento Pedagógico Documento de Arquitetura</dc:title>
  <dc:creator>Luciana Azevedo</dc:creator>
  <cp:lastModifiedBy>DVD</cp:lastModifiedBy>
  <cp:revision>1</cp:revision>
  <dcterms:modified xsi:type="dcterms:W3CDTF">2015-12-16T19:21:53Z</dcterms:modified>
</cp:coreProperties>
</file>