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772612-ED31-487A-86CC-04DD6939AFF1}" type="datetimeFigureOut">
              <a:rPr lang="pt-BR" smtClean="0"/>
              <a:pPr/>
              <a:t>17/05/2018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7A5CBA-1814-4EC8-9294-081480960C1D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Como confeccionar o trabalho final da pós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Entendo como fazer a pesquisa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535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Diferente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Para que este tipo de pesquisa funcione, é necessário que se tenha uma boa hipótese de trabalho, uma boa teoria construída, para sustentá-la e uma boa argumentação para fazer com que um eventual leitor se convença da validade da teoria, mesmo sem poder testá-la com os métodos estatisticamente aceitos.</a:t>
            </a:r>
          </a:p>
          <a:p>
            <a:pPr marL="365760" lvl="1" indent="0" algn="just">
              <a:buNone/>
            </a:pPr>
            <a:endParaRPr lang="pt-BR" dirty="0" smtClean="0"/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Neste tipo de pesquisa as análises são mais qualitativas do que quantitativas.</a:t>
            </a:r>
          </a:p>
          <a:p>
            <a:pPr marL="365760" lvl="1" indent="0" algn="just">
              <a:buNone/>
            </a:pPr>
            <a:endParaRPr lang="pt-BR" dirty="0" smtClean="0"/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7871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Presumivelmente  Melhor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Quando você quer apresentar com propriedade que fez algo melhor que outro  é necessário comparar quantitativamente com outras soluções apresentadas na literatura.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 problema é que o autor terá que testar a sua abordagem e também as outras que constam na literatura. 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Problemas:</a:t>
            </a:r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Introduz o risco de erro, visto que não há garantias de que as abordagens apresentadas na literatura estejam testadas na melhores condições pelo autor. </a:t>
            </a:r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É preciso que o autor deixe bem claro a forma como aplicou cada uma das técnicas e que isolou todos os fatores que poderiam possivelmente afetar os resultados.</a:t>
            </a:r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08154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Presumivelmente  Melhor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 pesquisador deve se certificar de que se está comparando a nova abordagem com alguma outra que seja do estado do estado da arte.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Em computação é inadmissível apresentar um método e compará-lo com outro de uma referência bibliográfica de 15 anos atrás.</a:t>
            </a:r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Mesmo que o novo método seja melhor que o antigo, o artigo terá pouca credibilidade, a não ser que o autor deixe bem claro que nos últimos 15 anos não houve nenhum avanço nesta área.</a:t>
            </a:r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Um artigo que apresente melhorias em relação a um processo publicado recentemente, no máximo um ou dois anos, terá mais credibilidade.</a:t>
            </a:r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62968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Presumivelmente  Melhor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Se você for apresentar que o seu sistema, método, abordagem </a:t>
            </a:r>
            <a:r>
              <a:rPr lang="pt-BR" dirty="0" err="1" smtClean="0"/>
              <a:t>etc</a:t>
            </a:r>
            <a:r>
              <a:rPr lang="pt-BR" dirty="0" smtClean="0"/>
              <a:t> é melhor que outra deve prestar atenção na métrica.</a:t>
            </a:r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Afirmações do tipo “O sistema </a:t>
            </a:r>
            <a:r>
              <a:rPr lang="pt-BR" dirty="0" err="1" smtClean="0"/>
              <a:t>x</a:t>
            </a:r>
            <a:r>
              <a:rPr lang="pt-BR" dirty="0" smtClean="0"/>
              <a:t> é mais fácil de usar que os demais”. </a:t>
            </a:r>
          </a:p>
          <a:p>
            <a:pPr marL="1200150" lvl="3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Quem lhe informou isto?</a:t>
            </a:r>
          </a:p>
          <a:p>
            <a:pPr marL="1200150" lvl="3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Você precisa definir claramente o que significa “ser fácil de usar” e como você vai mensurar. No exemplo em questão poderia ser:</a:t>
            </a:r>
          </a:p>
          <a:p>
            <a:pPr marL="1474470" lvl="4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 quantidade de cliques do mouse que o usuário tem de usar para executar a tarefa dada em cada um dos sistemas</a:t>
            </a:r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96080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Reconhecidamente  Melhor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Neste estilo de pesquisa os resultados devem ser apresentados a partir de testes padronizados e internacionalmente aceitos.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 autor deverá buscar dados de entrada para testar a sua abordagem em um banco de dados conhecido e apresentar os resultados usando uma métrica aceita pela comunidade.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Os experimentos poderão ser reproduzidos por </a:t>
            </a:r>
            <a:r>
              <a:rPr lang="pt-BR" smtClean="0"/>
              <a:t>equipes independentes.</a:t>
            </a:r>
            <a:endParaRPr lang="pt-BR" dirty="0" smtClean="0"/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74382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4664"/>
            <a:ext cx="6850062" cy="596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600" y="1052736"/>
          <a:ext cx="6984776" cy="5268443"/>
        </p:xfrm>
        <a:graphic>
          <a:graphicData uri="http://schemas.openxmlformats.org/drawingml/2006/table">
            <a:tbl>
              <a:tblPr/>
              <a:tblGrid>
                <a:gridCol w="6984776"/>
              </a:tblGrid>
              <a:tr h="4478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DISCIPLINAS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</a:tr>
              <a:tr h="447881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Introdução a Big Data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47881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Bancos de dados Não Relacionais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47881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Visualização de Dados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7881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Análise de Dados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47881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Aprendizagem de Máquina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47881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Descoberta de Conhecimento em Bases de Dados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77249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Tecnologias para Desenvolvimento de Big Data 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47881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Análise de Redes Sociais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7881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Big Data Georeferenciado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76394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Empreendedorismo, Inovação e Criação de Negócios</a:t>
                      </a:r>
                      <a:endParaRPr lang="pt-BR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um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Diferente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Presumivelmente Melhor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Reconhecidamente Melhor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7022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um Produto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Dentre as áreas emergentes da Ciência da Computação, ou seja, aquelas que, mesmo para Computação, são consideradas muito novas, é aceitável uma pesquisa em que simplesmente se procura apresentar algo novo.</a:t>
            </a:r>
          </a:p>
          <a:p>
            <a:pPr marL="651510" lvl="1" indent="-285750" algn="just">
              <a:buNone/>
            </a:pPr>
            <a:endParaRPr lang="pt-BR" dirty="0" smtClean="0"/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Um tipo de artigo que se encaixa muito bem nessa categoria é aquele em que o aluno desenvolve um sistema e escreve um artigo apresentando-o.</a:t>
            </a:r>
          </a:p>
          <a:p>
            <a:pPr marL="651510" lvl="1" indent="-285750" algn="just">
              <a:buNone/>
            </a:pPr>
            <a:endParaRPr lang="pt-BR" dirty="0" smtClean="0"/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Não há comparativos, não se apresenta nenhum conhecimento novo, a não ser o sistema em si, e portanto, esse tipo de artigo tem poucas chances de ser aceito em um veículo de publicação relevante.</a:t>
            </a:r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Artigos do tipo Manual de Ferramentas devem ser evitados</a:t>
            </a:r>
            <a:r>
              <a:rPr lang="pt-BR" dirty="0" smtClean="0"/>
              <a:t>.  </a:t>
            </a:r>
          </a:p>
        </p:txBody>
      </p:sp>
    </p:spTree>
    <p:extLst>
      <p:ext uri="{BB962C8B-B14F-4D97-AF65-F5344CB8AC3E}">
        <p14:creationId xmlns="" xmlns:p14="http://schemas.microsoft.com/office/powerpoint/2010/main" val="205036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um Produto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Estes tipos de artigos podem ser bem aceitos em eventos onde o foco é a computação aplicada =&gt; Educação, Saúde, Economia, etc.</a:t>
            </a:r>
          </a:p>
          <a:p>
            <a:pPr marL="651510" lvl="1" indent="-285750" algn="just">
              <a:buNone/>
            </a:pPr>
            <a:endParaRPr lang="pt-BR" dirty="0" smtClean="0"/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Este tipo de artigo é relevante para um curso de especialização, desde que fique evidente que o aluno aplicou técnicas no sistema ou no processo de desenvolvimento do sistema aprendidas durante o curso. </a:t>
            </a:r>
          </a:p>
        </p:txBody>
      </p:sp>
    </p:spTree>
    <p:extLst>
      <p:ext uri="{BB962C8B-B14F-4D97-AF65-F5344CB8AC3E}">
        <p14:creationId xmlns="" xmlns:p14="http://schemas.microsoft.com/office/powerpoint/2010/main" val="205036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Diferente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Refere-se a apresentação de uma forma diferente de resolver um problema.   </a:t>
            </a:r>
          </a:p>
          <a:p>
            <a:pPr marL="651510" lvl="1" indent="-285750" algn="just">
              <a:buNone/>
            </a:pPr>
            <a:endParaRPr lang="pt-BR" dirty="0" smtClean="0"/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Esse tipo de trabalho também é característico de áreas emergentes, e os trabalhos normalmente são apresentados como uma simples comparação entre técnicas, em que não se exige necessariamente um rigor científico na apresentação dos resultados.</a:t>
            </a:r>
          </a:p>
        </p:txBody>
      </p:sp>
    </p:spTree>
    <p:extLst>
      <p:ext uri="{BB962C8B-B14F-4D97-AF65-F5344CB8AC3E}">
        <p14:creationId xmlns="" xmlns:p14="http://schemas.microsoft.com/office/powerpoint/2010/main" val="205036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Diferente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Um exemplo seria um trabalho que apresenta uma nova técnica para realizar algo, em que se compara essa técnica com outras técnicas (não necessariamente todas e não necessariamente as melhores, muitas vezes por falta de métrica para decidir sobre isto), e em que se apresenta um ou dois estudos de caso para reforçar o argumento.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Os resultados de um artigo deste tipo poderão ser aceitos em algum veículo de publicação, desde que os argumentos utilizados pelo autor sejam convincentes.</a:t>
            </a:r>
          </a:p>
        </p:txBody>
      </p:sp>
    </p:spTree>
    <p:extLst>
      <p:ext uri="{BB962C8B-B14F-4D97-AF65-F5344CB8AC3E}">
        <p14:creationId xmlns="" xmlns:p14="http://schemas.microsoft.com/office/powerpoint/2010/main" val="222803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Algo Diferente</a:t>
            </a:r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Um estudo de caso raramente prova alguma coisa, e a possibilidade de generalizar o resultado é responsabilidade do autor do texto, e não do leitor.</a:t>
            </a:r>
          </a:p>
          <a:p>
            <a:pPr marL="365760" lvl="1" indent="0" algn="just">
              <a:buNone/>
            </a:pPr>
            <a:endParaRPr lang="pt-BR" dirty="0" smtClean="0"/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Se o métodos funcionou no caso A ou B não quer dizer que funcionará sempre. </a:t>
            </a:r>
          </a:p>
          <a:p>
            <a:pPr marL="365760" lvl="1" indent="0" algn="just">
              <a:buNone/>
            </a:pPr>
            <a:endParaRPr lang="pt-BR" dirty="0" smtClean="0"/>
          </a:p>
          <a:p>
            <a:pPr marL="651510" lvl="1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Apesar disso, o estudo de caso pode servir para provar que um método consagrado falha em uma ou outra situação. </a:t>
            </a:r>
          </a:p>
          <a:p>
            <a:pPr marL="925830" lvl="2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Esse resultado sim, poderia ser interessante desde que o motivo da falha fosse claramente identificado e uma solução para o problema fosse proposta e validada.</a:t>
            </a:r>
          </a:p>
        </p:txBody>
      </p:sp>
    </p:spTree>
    <p:extLst>
      <p:ext uri="{BB962C8B-B14F-4D97-AF65-F5344CB8AC3E}">
        <p14:creationId xmlns="" xmlns:p14="http://schemas.microsoft.com/office/powerpoint/2010/main" val="1403606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487</TotalTime>
  <Words>978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Balcão Envidraçado</vt:lpstr>
      <vt:lpstr>Como confeccionar o trabalho final da pós</vt:lpstr>
      <vt:lpstr>Slide 2</vt:lpstr>
      <vt:lpstr>Slide 3</vt:lpstr>
      <vt:lpstr>Estilos de pesquisa</vt:lpstr>
      <vt:lpstr>Estilos de pesquisa</vt:lpstr>
      <vt:lpstr>Estilos de pesquisa</vt:lpstr>
      <vt:lpstr>Estilos de pesquisa</vt:lpstr>
      <vt:lpstr>Estilos de pesquisa</vt:lpstr>
      <vt:lpstr>Estilos de pesquisa</vt:lpstr>
      <vt:lpstr>Estilos de pesquisa</vt:lpstr>
      <vt:lpstr>Estilos de pesquisa</vt:lpstr>
      <vt:lpstr>Estilos de pesquisa</vt:lpstr>
      <vt:lpstr>Estilos de pesquisa</vt:lpstr>
      <vt:lpstr>Estilos de pesquisa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confeccionar o trabalho final da pós</dc:title>
  <dc:creator>Anita Maria da Rocha Fernandes</dc:creator>
  <cp:lastModifiedBy>Maria Dilma Fernandes</cp:lastModifiedBy>
  <cp:revision>24</cp:revision>
  <dcterms:created xsi:type="dcterms:W3CDTF">2018-04-03T14:18:43Z</dcterms:created>
  <dcterms:modified xsi:type="dcterms:W3CDTF">2018-05-17T13:12:15Z</dcterms:modified>
</cp:coreProperties>
</file>