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3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1" r:id="rId1"/>
  </p:sldMasterIdLst>
  <p:sldIdLst>
    <p:sldId id="256" r:id="rId2"/>
    <p:sldId id="257" r:id="rId3"/>
    <p:sldId id="258" r:id="rId4"/>
    <p:sldId id="287" r:id="rId5"/>
    <p:sldId id="260" r:id="rId6"/>
    <p:sldId id="261" r:id="rId7"/>
    <p:sldId id="263" r:id="rId8"/>
    <p:sldId id="264" r:id="rId9"/>
    <p:sldId id="265" r:id="rId10"/>
    <p:sldId id="266" r:id="rId11"/>
    <p:sldId id="285" r:id="rId12"/>
    <p:sldId id="281" r:id="rId13"/>
    <p:sldId id="288" r:id="rId14"/>
    <p:sldId id="289" r:id="rId15"/>
    <p:sldId id="278" r:id="rId16"/>
    <p:sldId id="276" r:id="rId17"/>
    <p:sldId id="290" r:id="rId18"/>
    <p:sldId id="286" r:id="rId19"/>
    <p:sldId id="272" r:id="rId20"/>
    <p:sldId id="273" r:id="rId21"/>
    <p:sldId id="274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58" y="-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0927-AB07-4F68-9316-ACA04DE58AC4}" type="datetimeFigureOut">
              <a:rPr lang="bg-BG" smtClean="0"/>
              <a:t>13.9.2020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00BB-288C-4640-B6FD-28162EB1F7B0}" type="slidenum">
              <a:rPr lang="bg-BG" smtClean="0"/>
              <a:t>‹#›</a:t>
            </a:fld>
            <a:endParaRPr lang="bg-B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33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0927-AB07-4F68-9316-ACA04DE58AC4}" type="datetimeFigureOut">
              <a:rPr lang="bg-BG" smtClean="0"/>
              <a:t>13.9.2020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00BB-288C-4640-B6FD-28162EB1F7B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94893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0927-AB07-4F68-9316-ACA04DE58AC4}" type="datetimeFigureOut">
              <a:rPr lang="bg-BG" smtClean="0"/>
              <a:t>13.9.2020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00BB-288C-4640-B6FD-28162EB1F7B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55653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0927-AB07-4F68-9316-ACA04DE58AC4}" type="datetimeFigureOut">
              <a:rPr lang="bg-BG" smtClean="0"/>
              <a:t>13.9.2020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00BB-288C-4640-B6FD-28162EB1F7B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39794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0927-AB07-4F68-9316-ACA04DE58AC4}" type="datetimeFigureOut">
              <a:rPr lang="bg-BG" smtClean="0"/>
              <a:t>13.9.2020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00BB-288C-4640-B6FD-28162EB1F7B0}" type="slidenum">
              <a:rPr lang="bg-BG" smtClean="0"/>
              <a:t>‹#›</a:t>
            </a:fld>
            <a:endParaRPr lang="bg-BG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996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0927-AB07-4F68-9316-ACA04DE58AC4}" type="datetimeFigureOut">
              <a:rPr lang="bg-BG" smtClean="0"/>
              <a:t>13.9.2020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00BB-288C-4640-B6FD-28162EB1F7B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3508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0927-AB07-4F68-9316-ACA04DE58AC4}" type="datetimeFigureOut">
              <a:rPr lang="bg-BG" smtClean="0"/>
              <a:t>13.9.2020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00BB-288C-4640-B6FD-28162EB1F7B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46661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0927-AB07-4F68-9316-ACA04DE58AC4}" type="datetimeFigureOut">
              <a:rPr lang="bg-BG" smtClean="0"/>
              <a:t>13.9.2020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00BB-288C-4640-B6FD-28162EB1F7B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288342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0927-AB07-4F68-9316-ACA04DE58AC4}" type="datetimeFigureOut">
              <a:rPr lang="bg-BG" smtClean="0"/>
              <a:t>13.9.2020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00BB-288C-4640-B6FD-28162EB1F7B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444142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2F80927-AB07-4F68-9316-ACA04DE58AC4}" type="datetimeFigureOut">
              <a:rPr lang="bg-BG" smtClean="0"/>
              <a:t>13.9.2020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C3B00BB-288C-4640-B6FD-28162EB1F7B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12287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F80927-AB07-4F68-9316-ACA04DE58AC4}" type="datetimeFigureOut">
              <a:rPr lang="bg-BG" smtClean="0"/>
              <a:t>13.9.2020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3B00BB-288C-4640-B6FD-28162EB1F7B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92688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2F80927-AB07-4F68-9316-ACA04DE58AC4}" type="datetimeFigureOut">
              <a:rPr lang="bg-BG" smtClean="0"/>
              <a:t>13.9.2020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5C3B00BB-288C-4640-B6FD-28162EB1F7B0}" type="slidenum">
              <a:rPr lang="bg-BG" smtClean="0"/>
              <a:t>‹#›</a:t>
            </a:fld>
            <a:endParaRPr lang="bg-BG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0695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312" y="1627632"/>
            <a:ext cx="11713464" cy="1371600"/>
          </a:xfrm>
        </p:spPr>
        <p:txBody>
          <a:bodyPr>
            <a:noAutofit/>
          </a:bodyPr>
          <a:lstStyle/>
          <a:p>
            <a:pPr algn="ctr"/>
            <a:r>
              <a:rPr lang="bg-BG" sz="4400" b="1" dirty="0" smtClean="0"/>
              <a:t>Повишаване на резолюцията и </a:t>
            </a:r>
            <a:r>
              <a:rPr lang="bg-BG" sz="4400" b="1" dirty="0" err="1" smtClean="0"/>
              <a:t>четимостта</a:t>
            </a:r>
            <a:r>
              <a:rPr lang="bg-BG" sz="4400" b="1" dirty="0" smtClean="0"/>
              <a:t> на двумерни медицински изображения посредством математически трансформации</a:t>
            </a:r>
            <a:endParaRPr lang="bg-BG" sz="4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4486811"/>
            <a:ext cx="684885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dirty="0" smtClean="0"/>
              <a:t>Научен ръководител:</a:t>
            </a:r>
            <a:endParaRPr lang="en-GB" sz="2400" dirty="0" smtClean="0"/>
          </a:p>
          <a:p>
            <a:pPr algn="ctr"/>
            <a:r>
              <a:rPr lang="bg-BG" sz="2800" dirty="0" err="1" smtClean="0"/>
              <a:t>Доц</a:t>
            </a:r>
            <a:r>
              <a:rPr lang="en-GB" sz="2800" dirty="0" smtClean="0"/>
              <a:t>. </a:t>
            </a:r>
            <a:r>
              <a:rPr lang="bg-BG" sz="2800" dirty="0" smtClean="0"/>
              <a:t>Станислав Харизанов</a:t>
            </a:r>
            <a:endParaRPr lang="en-GB" sz="3200" dirty="0" smtClean="0"/>
          </a:p>
          <a:p>
            <a:pPr algn="ctr"/>
            <a:r>
              <a:rPr lang="bg-BG" sz="2000" dirty="0" smtClean="0"/>
              <a:t>Институт по математика и информатика,</a:t>
            </a:r>
          </a:p>
          <a:p>
            <a:pPr algn="ctr"/>
            <a:r>
              <a:rPr lang="bg-BG" sz="2000" dirty="0" smtClean="0"/>
              <a:t>Българска академия на науките</a:t>
            </a:r>
            <a:endParaRPr lang="en-US" sz="2000" dirty="0" smtClean="0"/>
          </a:p>
          <a:p>
            <a:pPr algn="ctr"/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734056" y="3419856"/>
            <a:ext cx="7059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3600" dirty="0" smtClean="0"/>
              <a:t>Автор</a:t>
            </a:r>
            <a:r>
              <a:rPr lang="en-US" sz="3600" dirty="0" smtClean="0"/>
              <a:t>: </a:t>
            </a:r>
            <a:r>
              <a:rPr lang="bg-BG" sz="3600" dirty="0" smtClean="0"/>
              <a:t>Дейвид Каменов</a:t>
            </a:r>
            <a:endParaRPr 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6684264" y="4486811"/>
            <a:ext cx="47152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dirty="0" smtClean="0"/>
              <a:t>Научен ръководител</a:t>
            </a:r>
            <a:r>
              <a:rPr lang="en-GB" sz="2400" dirty="0" smtClean="0"/>
              <a:t>:</a:t>
            </a:r>
          </a:p>
          <a:p>
            <a:pPr algn="ctr"/>
            <a:r>
              <a:rPr lang="bg-BG" sz="2800" dirty="0" smtClean="0"/>
              <a:t>Александър Коларски</a:t>
            </a:r>
          </a:p>
          <a:p>
            <a:pPr algn="ctr"/>
            <a:r>
              <a:rPr lang="bg-BG" sz="2000" dirty="0" smtClean="0"/>
              <a:t>Старши програмист</a:t>
            </a:r>
            <a:r>
              <a:rPr lang="en-US" sz="2000" dirty="0" smtClean="0"/>
              <a:t> </a:t>
            </a:r>
            <a:r>
              <a:rPr lang="bg-BG" sz="2000" dirty="0" smtClean="0"/>
              <a:t>в </a:t>
            </a:r>
            <a:r>
              <a:rPr lang="en-US" sz="2000" dirty="0" err="1" smtClean="0"/>
              <a:t>SevOne</a:t>
            </a:r>
            <a:endParaRPr lang="bg-BG" sz="2000" dirty="0" smtClean="0"/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0216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231739"/>
            <a:ext cx="11689080" cy="1450757"/>
          </a:xfrm>
        </p:spPr>
        <p:txBody>
          <a:bodyPr/>
          <a:lstStyle/>
          <a:p>
            <a:r>
              <a:rPr lang="bg-BG" dirty="0" smtClean="0"/>
              <a:t>Стъпка</a:t>
            </a:r>
            <a:r>
              <a:rPr lang="en-GB" dirty="0" smtClean="0"/>
              <a:t> 6: </a:t>
            </a:r>
            <a:r>
              <a:rPr lang="bg-BG" dirty="0" smtClean="0"/>
              <a:t>Алгоритъм за подобряване на </a:t>
            </a:r>
            <a:r>
              <a:rPr lang="bg-BG" dirty="0" err="1" smtClean="0"/>
              <a:t>четимостта</a:t>
            </a:r>
            <a:endParaRPr lang="bg-B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55" y="2174393"/>
            <a:ext cx="11131573" cy="2153866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192" y="4087368"/>
            <a:ext cx="2151888" cy="196026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023851" y="5185916"/>
            <a:ext cx="74797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S. </a:t>
            </a:r>
            <a:r>
              <a:rPr lang="en-GB" dirty="0"/>
              <a:t>Joshi, </a:t>
            </a:r>
            <a:r>
              <a:rPr lang="en-GB" dirty="0" smtClean="0"/>
              <a:t>A. </a:t>
            </a:r>
            <a:r>
              <a:rPr lang="en-GB" dirty="0" err="1"/>
              <a:t>Marquina</a:t>
            </a:r>
            <a:r>
              <a:rPr lang="en-GB" dirty="0"/>
              <a:t>, </a:t>
            </a:r>
            <a:r>
              <a:rPr lang="en-GB" dirty="0" smtClean="0"/>
              <a:t>S. </a:t>
            </a:r>
            <a:r>
              <a:rPr lang="en-GB" dirty="0" err="1"/>
              <a:t>Osher</a:t>
            </a:r>
            <a:r>
              <a:rPr lang="en-GB" dirty="0"/>
              <a:t>, </a:t>
            </a:r>
            <a:r>
              <a:rPr lang="en-GB" dirty="0" smtClean="0"/>
              <a:t>I. </a:t>
            </a:r>
            <a:r>
              <a:rPr lang="en-GB" dirty="0" err="1"/>
              <a:t>Dinov</a:t>
            </a:r>
            <a:r>
              <a:rPr lang="en-GB" dirty="0"/>
              <a:t>, </a:t>
            </a:r>
            <a:r>
              <a:rPr lang="en-GB" dirty="0" smtClean="0"/>
              <a:t>J. </a:t>
            </a:r>
            <a:r>
              <a:rPr lang="en-GB" dirty="0"/>
              <a:t>Van Horn, </a:t>
            </a:r>
            <a:r>
              <a:rPr lang="en-GB" dirty="0" smtClean="0"/>
              <a:t>A. </a:t>
            </a:r>
            <a:r>
              <a:rPr lang="en-GB" dirty="0"/>
              <a:t>Toga</a:t>
            </a:r>
            <a:r>
              <a:rPr lang="en-GB" i="1" dirty="0"/>
              <a:t>. Edge-enhanced image reconstruction using (TV) total variation and </a:t>
            </a:r>
            <a:r>
              <a:rPr lang="en-GB" i="1" dirty="0" err="1" smtClean="0"/>
              <a:t>Bregman</a:t>
            </a:r>
            <a:r>
              <a:rPr lang="en-GB" i="1" dirty="0" smtClean="0"/>
              <a:t> </a:t>
            </a:r>
            <a:r>
              <a:rPr lang="en-GB" i="1" dirty="0"/>
              <a:t>reﬁnement</a:t>
            </a:r>
            <a:r>
              <a:rPr lang="en-GB" i="1" dirty="0" smtClean="0"/>
              <a:t>.</a:t>
            </a:r>
          </a:p>
          <a:p>
            <a:r>
              <a:rPr lang="en-GB" dirty="0"/>
              <a:t>LNCS Volume 5567, pp. 389–400, Springer, Berlin, Heidelberg, 2009. </a:t>
            </a:r>
            <a:endParaRPr lang="bg-BG" dirty="0"/>
          </a:p>
        </p:txBody>
      </p:sp>
      <p:sp>
        <p:nvSpPr>
          <p:cNvPr id="3" name="TextBox 2"/>
          <p:cNvSpPr txBox="1"/>
          <p:nvPr/>
        </p:nvSpPr>
        <p:spPr>
          <a:xfrm>
            <a:off x="1023851" y="4178808"/>
            <a:ext cx="80927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 smtClean="0"/>
              <a:t>Алгоритъмът е </a:t>
            </a:r>
            <a:r>
              <a:rPr lang="ru-RU" b="1" dirty="0"/>
              <a:t>50% </a:t>
            </a:r>
            <a:r>
              <a:rPr lang="bg-BG" b="1" dirty="0" smtClean="0"/>
              <a:t>базиран</a:t>
            </a:r>
            <a:r>
              <a:rPr lang="ru-RU" b="1" dirty="0" smtClean="0"/>
              <a:t> </a:t>
            </a:r>
            <a:r>
              <a:rPr lang="ru-RU" b="1" dirty="0"/>
              <a:t>на научна </a:t>
            </a:r>
            <a:r>
              <a:rPr lang="ru-RU" b="1" dirty="0" err="1"/>
              <a:t>статия</a:t>
            </a:r>
            <a:r>
              <a:rPr lang="ru-RU" b="1" dirty="0"/>
              <a:t>, но е видоизменен и </a:t>
            </a:r>
            <a:r>
              <a:rPr lang="ru-RU" b="1" dirty="0" err="1" smtClean="0"/>
              <a:t>променен</a:t>
            </a:r>
            <a:r>
              <a:rPr lang="ru-RU" b="1" dirty="0" smtClean="0"/>
              <a:t>. Не е </a:t>
            </a:r>
            <a:r>
              <a:rPr lang="bg-BG" b="1" dirty="0" smtClean="0"/>
              <a:t>използван</a:t>
            </a:r>
            <a:r>
              <a:rPr lang="ru-RU" b="1" dirty="0" smtClean="0"/>
              <a:t> на готово, а за него е </a:t>
            </a:r>
            <a:r>
              <a:rPr lang="ru-RU" b="1" dirty="0" err="1" smtClean="0"/>
              <a:t>съставен</a:t>
            </a:r>
            <a:r>
              <a:rPr lang="ru-RU" b="1" dirty="0" smtClean="0"/>
              <a:t> нов видоизменен математически </a:t>
            </a:r>
            <a:r>
              <a:rPr lang="ru-RU" b="1" dirty="0" err="1" smtClean="0"/>
              <a:t>модел</a:t>
            </a:r>
            <a:endParaRPr lang="bg-BG" b="1" dirty="0"/>
          </a:p>
        </p:txBody>
      </p:sp>
    </p:spTree>
    <p:extLst>
      <p:ext uri="{BB962C8B-B14F-4D97-AF65-F5344CB8AC3E}">
        <p14:creationId xmlns:p14="http://schemas.microsoft.com/office/powerpoint/2010/main" val="2234033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Стъпка</a:t>
            </a:r>
            <a:r>
              <a:rPr lang="en-US" dirty="0" smtClean="0"/>
              <a:t> 7: </a:t>
            </a:r>
            <a:r>
              <a:rPr lang="bg-BG" dirty="0" smtClean="0"/>
              <a:t>Алгоритъм за запазване на ръбовете</a:t>
            </a:r>
            <a:endParaRPr lang="bg-BG" dirty="0"/>
          </a:p>
        </p:txBody>
      </p:sp>
      <p:pic>
        <p:nvPicPr>
          <p:cNvPr id="4" name="Picture 2" descr="Image result for edge detec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468" y="1874520"/>
            <a:ext cx="6480230" cy="435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94360" y="2047430"/>
            <a:ext cx="4599432" cy="3951034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/>
              <a:t> Повишава резолюцията без да замазва ръбовете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/>
              <a:t> Прави ръбовете по-остри и ясни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/>
              <a:t> Запазва детайли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bg-BG" sz="2400" b="1" dirty="0" smtClean="0"/>
              <a:t>АЛГОРИТЪМЪТ Е АВТОРСКИ</a:t>
            </a: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49800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78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064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411480" y="130843"/>
            <a:ext cx="11365992" cy="5918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sz="4000" dirty="0" smtClean="0"/>
              <a:t>Рентгенова снимка на черепен шев от черепна кутия</a:t>
            </a:r>
            <a:endParaRPr lang="bg-BG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893189" y="5702798"/>
            <a:ext cx="2349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Входно изображение</a:t>
            </a:r>
          </a:p>
          <a:p>
            <a:pPr algn="ctr"/>
            <a:r>
              <a:rPr lang="en-US" dirty="0" smtClean="0"/>
              <a:t>28 x 25 </a:t>
            </a:r>
            <a:r>
              <a:rPr lang="bg-BG" dirty="0" smtClean="0"/>
              <a:t>пиксела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6556248" y="5702799"/>
            <a:ext cx="50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След п</a:t>
            </a:r>
            <a:r>
              <a:rPr lang="bg-BG" dirty="0" smtClean="0"/>
              <a:t>овишаване </a:t>
            </a:r>
            <a:r>
              <a:rPr lang="bg-BG" dirty="0" smtClean="0"/>
              <a:t>на резолюцията и </a:t>
            </a:r>
            <a:r>
              <a:rPr lang="bg-BG" dirty="0" smtClean="0"/>
              <a:t>качеството</a:t>
            </a:r>
            <a:endParaRPr lang="en-US" dirty="0" smtClean="0"/>
          </a:p>
          <a:p>
            <a:pPr algn="ctr"/>
            <a:r>
              <a:rPr lang="en-US" dirty="0" smtClean="0"/>
              <a:t>1792 x 1600 </a:t>
            </a:r>
            <a:r>
              <a:rPr lang="bg-BG" dirty="0" smtClean="0"/>
              <a:t>пиксела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829004"/>
            <a:ext cx="11365992" cy="476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79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32" y="1298447"/>
            <a:ext cx="11707176" cy="4298089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125426" y="82296"/>
            <a:ext cx="10161573" cy="69211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/>
              <a:t>Резултати</a:t>
            </a:r>
            <a:endParaRPr lang="bg-BG" dirty="0"/>
          </a:p>
        </p:txBody>
      </p:sp>
      <p:sp>
        <p:nvSpPr>
          <p:cNvPr id="4" name="TextBox 3"/>
          <p:cNvSpPr txBox="1"/>
          <p:nvPr/>
        </p:nvSpPr>
        <p:spPr>
          <a:xfrm>
            <a:off x="1765554" y="5596537"/>
            <a:ext cx="2349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Входно изображение</a:t>
            </a:r>
          </a:p>
          <a:p>
            <a:pPr algn="ctr"/>
            <a:r>
              <a:rPr lang="en-US" dirty="0" smtClean="0"/>
              <a:t>869 x 683 </a:t>
            </a:r>
            <a:r>
              <a:rPr lang="bg-BG" dirty="0" smtClean="0"/>
              <a:t>пиксела</a:t>
            </a:r>
            <a:endParaRPr lang="bg-BG" dirty="0"/>
          </a:p>
        </p:txBody>
      </p:sp>
      <p:sp>
        <p:nvSpPr>
          <p:cNvPr id="5" name="TextBox 4"/>
          <p:cNvSpPr txBox="1"/>
          <p:nvPr/>
        </p:nvSpPr>
        <p:spPr>
          <a:xfrm>
            <a:off x="6905244" y="5596537"/>
            <a:ext cx="4515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Повишаване на резолюцията и </a:t>
            </a:r>
            <a:r>
              <a:rPr lang="bg-BG" dirty="0" err="1"/>
              <a:t>четимостта</a:t>
            </a:r>
            <a:endParaRPr lang="en-US" dirty="0"/>
          </a:p>
          <a:p>
            <a:pPr algn="ctr"/>
            <a:r>
              <a:rPr lang="en-US" dirty="0" smtClean="0"/>
              <a:t>13904 x 10928 </a:t>
            </a:r>
            <a:r>
              <a:rPr lang="bg-BG" dirty="0" smtClean="0"/>
              <a:t>пиксела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66424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616" y="2307358"/>
            <a:ext cx="1315212" cy="131521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6283" y="3824096"/>
            <a:ext cx="17937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400" dirty="0" smtClean="0"/>
              <a:t>Входно изображение </a:t>
            </a:r>
          </a:p>
          <a:p>
            <a:pPr algn="ctr"/>
            <a:r>
              <a:rPr lang="en-US" sz="1400" dirty="0" smtClean="0"/>
              <a:t>16</a:t>
            </a:r>
            <a:r>
              <a:rPr lang="bg-BG" sz="1400" dirty="0" smtClean="0"/>
              <a:t> </a:t>
            </a:r>
            <a:r>
              <a:rPr lang="en-US" sz="1400" dirty="0" smtClean="0"/>
              <a:t>x</a:t>
            </a:r>
            <a:r>
              <a:rPr lang="bg-BG" sz="1400" dirty="0" smtClean="0"/>
              <a:t> </a:t>
            </a:r>
            <a:r>
              <a:rPr lang="en-US" sz="1400" dirty="0" smtClean="0"/>
              <a:t>16 </a:t>
            </a:r>
            <a:r>
              <a:rPr lang="bg-BG" sz="1400" dirty="0" smtClean="0"/>
              <a:t>пиксела</a:t>
            </a:r>
            <a:endParaRPr lang="bg-BG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7100949" y="5770956"/>
            <a:ext cx="4844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Повишаване на резолюцията и </a:t>
            </a:r>
            <a:r>
              <a:rPr lang="bg-BG" dirty="0" err="1" smtClean="0"/>
              <a:t>четимостта</a:t>
            </a:r>
            <a:r>
              <a:rPr lang="bg-BG" dirty="0" smtClean="0"/>
              <a:t> </a:t>
            </a:r>
            <a:r>
              <a:rPr lang="en-US" dirty="0" smtClean="0"/>
              <a:t>1024 x 1024 </a:t>
            </a:r>
            <a:r>
              <a:rPr lang="bg-BG" dirty="0" smtClean="0"/>
              <a:t>пиксела</a:t>
            </a:r>
            <a:endParaRPr lang="bg-BG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4628" y="833628"/>
            <a:ext cx="4898136" cy="48981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74628" y="5770957"/>
            <a:ext cx="47996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 smtClean="0"/>
              <a:t>Повишаване на резолюцията</a:t>
            </a:r>
          </a:p>
          <a:p>
            <a:pPr algn="ctr"/>
            <a:r>
              <a:rPr lang="bg-BG" dirty="0" smtClean="0"/>
              <a:t> </a:t>
            </a:r>
            <a:r>
              <a:rPr lang="en-US" dirty="0" smtClean="0"/>
              <a:t>1024 x 1024 </a:t>
            </a:r>
            <a:r>
              <a:rPr lang="bg-BG" dirty="0" smtClean="0"/>
              <a:t>пиксела</a:t>
            </a:r>
            <a:endParaRPr lang="bg-BG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16283" y="332010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/>
              <a:t>Резултати</a:t>
            </a:r>
            <a:endParaRPr lang="bg-B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4396" y="833628"/>
            <a:ext cx="4937329" cy="493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39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07579"/>
            <a:ext cx="12070080" cy="542714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85978" y="5705776"/>
            <a:ext cx="23492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600" dirty="0" smtClean="0"/>
              <a:t>Входно изображение</a:t>
            </a:r>
          </a:p>
          <a:p>
            <a:pPr algn="ctr"/>
            <a:r>
              <a:rPr lang="en-US" sz="1600" dirty="0" smtClean="0"/>
              <a:t>16 x 24 </a:t>
            </a:r>
            <a:r>
              <a:rPr lang="bg-BG" sz="1600" dirty="0" smtClean="0"/>
              <a:t>пиксела</a:t>
            </a:r>
            <a:endParaRPr lang="bg-BG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8257032" y="5773063"/>
            <a:ext cx="40355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600" dirty="0" smtClean="0"/>
              <a:t>Повишаване на резолюцията и </a:t>
            </a:r>
            <a:r>
              <a:rPr lang="bg-BG" sz="1600" dirty="0" err="1" smtClean="0"/>
              <a:t>четимостта</a:t>
            </a:r>
            <a:r>
              <a:rPr lang="bg-BG" sz="1600" dirty="0"/>
              <a:t> </a:t>
            </a:r>
            <a:r>
              <a:rPr lang="en-US" sz="1600" dirty="0" smtClean="0"/>
              <a:t>1024 x 1536 </a:t>
            </a:r>
            <a:r>
              <a:rPr lang="bg-BG" sz="1600" dirty="0" smtClean="0"/>
              <a:t>пиксела</a:t>
            </a:r>
            <a:endParaRPr lang="bg-BG" sz="16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8872" y="118872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bg-BG" dirty="0" smtClean="0"/>
              <a:t>Резултати</a:t>
            </a:r>
            <a:endParaRPr lang="bg-BG" dirty="0"/>
          </a:p>
        </p:txBody>
      </p:sp>
      <p:sp>
        <p:nvSpPr>
          <p:cNvPr id="8" name="TextBox 7"/>
          <p:cNvSpPr txBox="1"/>
          <p:nvPr/>
        </p:nvSpPr>
        <p:spPr>
          <a:xfrm>
            <a:off x="3959352" y="5773063"/>
            <a:ext cx="4197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600" dirty="0" smtClean="0"/>
              <a:t>Повишаване на резолюцията </a:t>
            </a:r>
          </a:p>
          <a:p>
            <a:pPr algn="ctr"/>
            <a:r>
              <a:rPr lang="en-US" sz="1600" dirty="0" smtClean="0"/>
              <a:t>(</a:t>
            </a:r>
            <a:r>
              <a:rPr lang="bg-BG" sz="1600" dirty="0"/>
              <a:t>З</a:t>
            </a:r>
            <a:r>
              <a:rPr lang="bg-BG" sz="1600" dirty="0" smtClean="0"/>
              <a:t>апазване на ръбовете</a:t>
            </a:r>
            <a:r>
              <a:rPr lang="en-US" sz="1600" dirty="0" smtClean="0"/>
              <a:t>) 1024 x 1536</a:t>
            </a:r>
            <a:r>
              <a:rPr lang="bg-BG" sz="1600" dirty="0" smtClean="0"/>
              <a:t> </a:t>
            </a:r>
            <a:r>
              <a:rPr lang="en-US" sz="1600" dirty="0" smtClean="0"/>
              <a:t> </a:t>
            </a:r>
            <a:r>
              <a:rPr lang="bg-BG" sz="1600" dirty="0" smtClean="0"/>
              <a:t>пиксела</a:t>
            </a:r>
            <a:endParaRPr lang="bg-BG" sz="1600" dirty="0"/>
          </a:p>
        </p:txBody>
      </p:sp>
    </p:spTree>
    <p:extLst>
      <p:ext uri="{BB962C8B-B14F-4D97-AF65-F5344CB8AC3E}">
        <p14:creationId xmlns:p14="http://schemas.microsoft.com/office/powerpoint/2010/main" val="168650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00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0" y="457200"/>
            <a:ext cx="12192000" cy="169164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bg-BG" sz="6000" dirty="0" smtClean="0"/>
              <a:t>Какви са приносите от този проект</a:t>
            </a:r>
            <a:r>
              <a:rPr lang="en-US" sz="6000" dirty="0" smtClean="0"/>
              <a:t>? </a:t>
            </a:r>
            <a:endParaRPr lang="bg-BG" sz="6000" dirty="0"/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440019" y="1180406"/>
            <a:ext cx="10846447" cy="5305183"/>
          </a:xfrm>
          <a:prstGeom prst="rect">
            <a:avLst/>
          </a:prstGeom>
        </p:spPr>
        <p:txBody>
          <a:bodyPr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/>
              <a:t> Създадени математически модели за нови алгоритми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bg-BG" sz="2400" dirty="0"/>
              <a:t>Математическо моделиране вместо </a:t>
            </a:r>
            <a:r>
              <a:rPr lang="bg-BG" sz="2400" dirty="0" err="1"/>
              <a:t>невронни</a:t>
            </a:r>
            <a:r>
              <a:rPr lang="bg-BG" sz="2400" dirty="0"/>
              <a:t> </a:t>
            </a:r>
            <a:r>
              <a:rPr lang="bg-BG" sz="2400" dirty="0" smtClean="0"/>
              <a:t>мрежи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</a:t>
            </a:r>
            <a:r>
              <a:rPr lang="bg-BG" sz="2400" dirty="0" smtClean="0"/>
              <a:t>Нов вид оператори за повишаване и понижаване на резолюцията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/>
              <a:t> Динамична промяна на коефициента на замазване с всяка </a:t>
            </a:r>
            <a:r>
              <a:rPr lang="bg-BG" sz="2400" dirty="0" err="1" smtClean="0"/>
              <a:t>итеразия</a:t>
            </a:r>
            <a:r>
              <a:rPr lang="bg-BG" sz="2400" dirty="0" smtClean="0"/>
              <a:t> на промяна на резолюцията в алгоритъма за подобряване на </a:t>
            </a:r>
            <a:r>
              <a:rPr lang="bg-BG" sz="2400" dirty="0" err="1" smtClean="0"/>
              <a:t>четимостта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/>
              <a:t> Сравнителен анализ между различни техники за супер резолюция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400" dirty="0"/>
              <a:t> </a:t>
            </a:r>
            <a:r>
              <a:rPr lang="bg-BG" sz="2400" dirty="0" smtClean="0"/>
              <a:t>Създадено е десктоп приложение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400" dirty="0"/>
              <a:t> </a:t>
            </a:r>
            <a:r>
              <a:rPr lang="bg-BG" sz="2400" dirty="0" smtClean="0"/>
              <a:t>Създадено е уеб приложение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bg-BG" sz="2400" b="1" dirty="0"/>
              <a:t>МОЖЕ ДА СПАСИ ЧОВЕШКИ ЖИВОТИ ЧРЕЗ ПОДОБРЯВАНЕ НА ОБРАЗНАТА </a:t>
            </a:r>
            <a:r>
              <a:rPr lang="bg-BG" sz="2400" b="1" dirty="0" smtClean="0"/>
              <a:t>ДИАГНОСТИКА</a:t>
            </a:r>
            <a:endParaRPr lang="bg-BG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bg-BG" sz="2400" dirty="0"/>
              <a:t> </a:t>
            </a:r>
            <a:r>
              <a:rPr lang="bg-BG" sz="2400" b="1" dirty="0"/>
              <a:t>МОЖЕ ДА БЪДЕ ИЗПОЛЗВАН ЗА ПО-ТОЧНО ДИАГНОСТИЦИРАНЕ НА </a:t>
            </a:r>
            <a:r>
              <a:rPr lang="en-US" sz="2400" b="1" dirty="0"/>
              <a:t>COVID-19</a:t>
            </a:r>
            <a:endParaRPr lang="bg-BG" sz="2400" dirty="0"/>
          </a:p>
          <a:p>
            <a:pPr>
              <a:buFont typeface="Wingdings" panose="05000000000000000000" pitchFamily="2" charset="2"/>
              <a:buChar char="§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65217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76875"/>
            <a:ext cx="10058400" cy="1450757"/>
          </a:xfrm>
        </p:spPr>
        <p:txBody>
          <a:bodyPr/>
          <a:lstStyle/>
          <a:p>
            <a:r>
              <a:rPr lang="bg-BG" dirty="0" smtClean="0"/>
              <a:t>Бъдещо развитие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644" y="1996610"/>
            <a:ext cx="11510356" cy="486139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GB" sz="3200" dirty="0"/>
              <a:t> </a:t>
            </a:r>
            <a:r>
              <a:rPr lang="bg-BG" sz="3200" dirty="0" smtClean="0"/>
              <a:t>Имплементиране на алгоритъм за настройка на променливите</a:t>
            </a:r>
            <a:endParaRPr lang="en-US" sz="32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bg-BG" sz="3200" dirty="0" smtClean="0"/>
              <a:t> Имплементиране на неврони мрежи</a:t>
            </a:r>
            <a:endParaRPr lang="en-GB" sz="3200" dirty="0"/>
          </a:p>
          <a:p>
            <a:pPr>
              <a:buFont typeface="Wingdings" panose="05000000000000000000" pitchFamily="2" charset="2"/>
              <a:buChar char="§"/>
            </a:pPr>
            <a:r>
              <a:rPr lang="bg-BG" sz="3200" dirty="0"/>
              <a:t> </a:t>
            </a:r>
            <a:r>
              <a:rPr lang="bg-BG" sz="3200" dirty="0" smtClean="0"/>
              <a:t>Автоматизация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3200" dirty="0"/>
              <a:t> </a:t>
            </a:r>
            <a:r>
              <a:rPr lang="bg-BG" sz="3200" dirty="0" smtClean="0"/>
              <a:t>Паралелна парализация</a:t>
            </a:r>
            <a:endParaRPr lang="en-GB" sz="32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sz="3200" dirty="0" smtClean="0"/>
              <a:t> </a:t>
            </a:r>
            <a:r>
              <a:rPr lang="en-US" sz="3200" dirty="0" smtClean="0"/>
              <a:t>“</a:t>
            </a:r>
            <a:r>
              <a:rPr lang="en-GB" sz="3200" dirty="0" smtClean="0"/>
              <a:t>Anti-aliasing” </a:t>
            </a:r>
            <a:r>
              <a:rPr lang="bg-BG" sz="3200" dirty="0" smtClean="0"/>
              <a:t>алгоритъм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3200" dirty="0" smtClean="0"/>
              <a:t> Използването на повече изображения (индустриални и медицински) </a:t>
            </a:r>
            <a:endParaRPr lang="en-GB" sz="3200" dirty="0" smtClean="0"/>
          </a:p>
          <a:p>
            <a:pPr>
              <a:buFont typeface="Wingdings" panose="05000000000000000000" pitchFamily="2" charset="2"/>
              <a:buChar char="§"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78149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asters thesis topics in digital image process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4604" y="2203704"/>
            <a:ext cx="6913089" cy="3991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97280" y="231739"/>
            <a:ext cx="10058400" cy="1450757"/>
          </a:xfrm>
        </p:spPr>
        <p:txBody>
          <a:bodyPr/>
          <a:lstStyle/>
          <a:p>
            <a:r>
              <a:rPr lang="bg-BG" dirty="0" smtClean="0"/>
              <a:t>Резюме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664" y="2316571"/>
            <a:ext cx="4242816" cy="3878290"/>
          </a:xfrm>
        </p:spPr>
        <p:txBody>
          <a:bodyPr>
            <a:noAutofit/>
          </a:bodyPr>
          <a:lstStyle/>
          <a:p>
            <a:pPr marL="201168" lvl="1" indent="0">
              <a:buNone/>
            </a:pPr>
            <a:r>
              <a:rPr lang="bg-BG" sz="2800" dirty="0" smtClean="0"/>
              <a:t>Употреба</a:t>
            </a:r>
            <a:r>
              <a:rPr lang="en-GB" sz="2800" dirty="0" smtClean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800" dirty="0" smtClean="0"/>
              <a:t> </a:t>
            </a:r>
            <a:r>
              <a:rPr lang="bg-BG" sz="2800" dirty="0" smtClean="0"/>
              <a:t>Обработка на дигитални изображения</a:t>
            </a:r>
            <a:endParaRPr lang="en-GB" sz="2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800" dirty="0"/>
              <a:t> </a:t>
            </a:r>
            <a:r>
              <a:rPr lang="bg-BG" sz="2800" dirty="0" smtClean="0"/>
              <a:t>Био информатика</a:t>
            </a:r>
            <a:endParaRPr lang="en-GB" sz="2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800" dirty="0" smtClean="0"/>
              <a:t> Медицина</a:t>
            </a:r>
            <a:endParaRPr lang="en-GB" sz="2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800" dirty="0" smtClean="0"/>
              <a:t> </a:t>
            </a:r>
            <a:r>
              <a:rPr lang="bg-BG" sz="2800" dirty="0" smtClean="0"/>
              <a:t>Инженерство</a:t>
            </a:r>
            <a:endParaRPr lang="en-GB" sz="28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en-GB" sz="2800" dirty="0" smtClean="0"/>
              <a:t> GPS </a:t>
            </a:r>
            <a:r>
              <a:rPr lang="bg-BG" sz="2800" dirty="0" smtClean="0"/>
              <a:t>и сателитни технологии</a:t>
            </a:r>
            <a:endParaRPr lang="en-GB" sz="2800" dirty="0" smtClean="0"/>
          </a:p>
          <a:p>
            <a:pPr lvl="1">
              <a:buFont typeface="Arial" panose="020B0604020202020204" pitchFamily="34" charset="0"/>
              <a:buChar char="•"/>
            </a:pPr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3303819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20569"/>
            <a:ext cx="10058400" cy="1450757"/>
          </a:xfrm>
        </p:spPr>
        <p:txBody>
          <a:bodyPr/>
          <a:lstStyle/>
          <a:p>
            <a:r>
              <a:rPr lang="bg-BG" dirty="0" smtClean="0"/>
              <a:t>Благодарности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900598"/>
            <a:ext cx="10058400" cy="4344754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/>
              <a:t> Доц. Станислав Харизанов</a:t>
            </a:r>
            <a:r>
              <a:rPr lang="en-GB" dirty="0" smtClean="0"/>
              <a:t> (</a:t>
            </a:r>
            <a:r>
              <a:rPr lang="bg-BG" dirty="0" smtClean="0"/>
              <a:t>ИМИ, ИИКТ </a:t>
            </a:r>
            <a:r>
              <a:rPr lang="en-GB" dirty="0"/>
              <a:t>–</a:t>
            </a:r>
            <a:r>
              <a:rPr lang="bg-BG" dirty="0" smtClean="0"/>
              <a:t> БАН</a:t>
            </a:r>
            <a:r>
              <a:rPr lang="en-GB" dirty="0" smtClean="0"/>
              <a:t>)</a:t>
            </a:r>
            <a:endParaRPr lang="bg-BG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/>
              <a:t> Александър Коларски (старши програмист)</a:t>
            </a: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</a:t>
            </a:r>
            <a:r>
              <a:rPr lang="bg-BG" dirty="0" smtClean="0"/>
              <a:t>Доц. Емил </a:t>
            </a:r>
            <a:r>
              <a:rPr lang="bg-BG" dirty="0" err="1" smtClean="0"/>
              <a:t>Келеваджиев</a:t>
            </a:r>
            <a:r>
              <a:rPr lang="bg-BG" dirty="0" smtClean="0"/>
              <a:t> </a:t>
            </a:r>
            <a:r>
              <a:rPr lang="en-GB" dirty="0"/>
              <a:t>(</a:t>
            </a:r>
            <a:r>
              <a:rPr lang="bg-BG" dirty="0"/>
              <a:t>ИМИ </a:t>
            </a:r>
            <a:r>
              <a:rPr lang="en-GB" dirty="0"/>
              <a:t>–</a:t>
            </a:r>
            <a:r>
              <a:rPr lang="bg-BG" dirty="0" smtClean="0"/>
              <a:t> </a:t>
            </a:r>
            <a:r>
              <a:rPr lang="bg-BG" dirty="0"/>
              <a:t>БАН</a:t>
            </a:r>
            <a:r>
              <a:rPr lang="en-GB" dirty="0" smtClean="0"/>
              <a:t>)</a:t>
            </a:r>
            <a:r>
              <a:rPr lang="bg-BG" dirty="0" smtClean="0"/>
              <a:t>, Проф. Петър Миланов </a:t>
            </a:r>
            <a:r>
              <a:rPr lang="en-GB" dirty="0" smtClean="0"/>
              <a:t> (</a:t>
            </a:r>
            <a:r>
              <a:rPr lang="bg-BG" dirty="0" smtClean="0"/>
              <a:t>ЮЗУ</a:t>
            </a:r>
            <a:r>
              <a:rPr lang="en-GB" dirty="0" smtClean="0"/>
              <a:t> – </a:t>
            </a:r>
            <a:r>
              <a:rPr lang="bg-BG" dirty="0" smtClean="0"/>
              <a:t>Благоевград</a:t>
            </a:r>
            <a:r>
              <a:rPr lang="en-GB" dirty="0"/>
              <a:t>) – </a:t>
            </a:r>
            <a:r>
              <a:rPr lang="bg-BG" dirty="0" smtClean="0"/>
              <a:t>рецензенти</a:t>
            </a: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bg-BG" dirty="0" smtClean="0"/>
              <a:t>Доц. Евгения Сендова </a:t>
            </a:r>
            <a:r>
              <a:rPr lang="en-GB" dirty="0" smtClean="0"/>
              <a:t>(</a:t>
            </a:r>
            <a:r>
              <a:rPr lang="bg-BG" dirty="0"/>
              <a:t>ИМИ </a:t>
            </a:r>
            <a:r>
              <a:rPr lang="en-GB" dirty="0"/>
              <a:t>–</a:t>
            </a:r>
            <a:r>
              <a:rPr lang="bg-BG" dirty="0"/>
              <a:t> БАН</a:t>
            </a:r>
            <a:r>
              <a:rPr lang="en-GB" dirty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</a:t>
            </a:r>
            <a:r>
              <a:rPr lang="bg-BG" dirty="0" smtClean="0"/>
              <a:t>Виктор Колев (ученик – СМГ)</a:t>
            </a:r>
            <a:endParaRPr lang="en-GB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GB" dirty="0"/>
              <a:t> </a:t>
            </a:r>
            <a:r>
              <a:rPr lang="bg-BG" dirty="0" err="1" smtClean="0"/>
              <a:t>УчИМИ</a:t>
            </a:r>
            <a:r>
              <a:rPr lang="bg-BG" dirty="0" smtClean="0"/>
              <a:t> </a:t>
            </a:r>
            <a:r>
              <a:rPr lang="en-GB" dirty="0" smtClean="0"/>
              <a:t>&amp; </a:t>
            </a:r>
            <a:r>
              <a:rPr lang="bg-BG" dirty="0" smtClean="0"/>
              <a:t>ЛИШ</a:t>
            </a:r>
            <a:r>
              <a:rPr lang="en-GB" dirty="0" smtClean="0"/>
              <a:t>19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/>
              <a:t> Българска академия на науките и Институт по математика и информатика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/>
              <a:t> Национален Есенен Турнир „Джон Атанасов“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/>
              <a:t> </a:t>
            </a:r>
            <a:r>
              <a:rPr lang="en-GB" dirty="0" smtClean="0"/>
              <a:t>SAP </a:t>
            </a:r>
            <a:r>
              <a:rPr lang="en-GB" dirty="0"/>
              <a:t>&amp; </a:t>
            </a:r>
            <a:r>
              <a:rPr lang="en-GB" dirty="0" err="1" smtClean="0"/>
              <a:t>GeekyCamp</a:t>
            </a:r>
            <a:r>
              <a:rPr lang="en-GB" dirty="0"/>
              <a:t> </a:t>
            </a:r>
            <a:r>
              <a:rPr lang="en-GB" dirty="0" smtClean="0"/>
              <a:t>(</a:t>
            </a:r>
            <a:r>
              <a:rPr lang="bg-BG" dirty="0" smtClean="0"/>
              <a:t>Стоян Велев </a:t>
            </a:r>
            <a:r>
              <a:rPr lang="en-GB" dirty="0" smtClean="0"/>
              <a:t>&amp;</a:t>
            </a:r>
            <a:r>
              <a:rPr lang="bg-BG" dirty="0" smtClean="0"/>
              <a:t> Петър Иванов</a:t>
            </a:r>
            <a:r>
              <a:rPr lang="en-GB" dirty="0" smtClean="0"/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GB" dirty="0" smtClean="0"/>
              <a:t> </a:t>
            </a:r>
            <a:r>
              <a:rPr lang="bg-BG" dirty="0" smtClean="0"/>
              <a:t>Илиян Ценков </a:t>
            </a:r>
            <a:r>
              <a:rPr lang="en-GB" dirty="0" smtClean="0"/>
              <a:t>&amp; </a:t>
            </a:r>
            <a:r>
              <a:rPr lang="bg-BG" dirty="0" smtClean="0"/>
              <a:t>Дора Стоянова </a:t>
            </a:r>
            <a:r>
              <a:rPr lang="en-GB" dirty="0" smtClean="0"/>
              <a:t>(</a:t>
            </a:r>
            <a:r>
              <a:rPr lang="bg-BG" dirty="0" smtClean="0"/>
              <a:t>ПМПГ „Св. Климент Охридски“)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317041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Благодаря Ви за вниманието</a:t>
            </a:r>
            <a:endParaRPr lang="bg-B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616" y="2068408"/>
            <a:ext cx="6515100" cy="39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646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Въведение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352" y="1737360"/>
            <a:ext cx="7001850" cy="4837699"/>
          </a:xfrm>
        </p:spPr>
        <p:txBody>
          <a:bodyPr>
            <a:noAutofit/>
          </a:bodyPr>
          <a:lstStyle/>
          <a:p>
            <a:r>
              <a:rPr lang="bg-BG" sz="2400" dirty="0" smtClean="0"/>
              <a:t>Цели</a:t>
            </a:r>
            <a:r>
              <a:rPr lang="en-US" sz="2400" dirty="0" smtClean="0"/>
              <a:t>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/>
              <a:t> Повишаване на резолюцията на дигитални изображения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/>
              <a:t> Подобряване на  </a:t>
            </a:r>
            <a:r>
              <a:rPr lang="bg-BG" sz="2400" dirty="0" err="1" smtClean="0"/>
              <a:t>четимостта</a:t>
            </a:r>
            <a:r>
              <a:rPr lang="bg-BG" sz="2400" dirty="0"/>
              <a:t> на дигитални изображения 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 </a:t>
            </a:r>
            <a:r>
              <a:rPr lang="bg-BG" sz="2400" dirty="0" smtClean="0"/>
              <a:t>Намаляване нивото на използваната радиация при рентгенови и </a:t>
            </a:r>
            <a:r>
              <a:rPr lang="bg-BG" sz="2400" dirty="0" err="1" smtClean="0"/>
              <a:t>томографски</a:t>
            </a:r>
            <a:r>
              <a:rPr lang="bg-BG" sz="2400" dirty="0" smtClean="0"/>
              <a:t> изображения</a:t>
            </a:r>
            <a:endParaRPr lang="en-US" sz="24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 </a:t>
            </a:r>
            <a:r>
              <a:rPr lang="bg-BG" sz="2400" b="1" dirty="0" smtClean="0"/>
              <a:t>МОЖЕ ДА СПАСИ ЧОВЕШКИ ЖИВОТИ ЧРЕЗ ПОДОБРЯВАНЕ НА ОБРАЗНАТА ДИАГНОСТИКА</a:t>
            </a:r>
            <a:endParaRPr lang="en-US" sz="2400" b="1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 </a:t>
            </a:r>
            <a:r>
              <a:rPr lang="bg-BG" sz="2400" b="1" dirty="0"/>
              <a:t>МОЖЕ ДА БЪДЕ ИЗПОЛЗВАН ЗА </a:t>
            </a:r>
            <a:r>
              <a:rPr lang="bg-BG" sz="2400" b="1" dirty="0" smtClean="0"/>
              <a:t>ПО-ТОЧНО ДИАГНОСТИЦИРАНЕ </a:t>
            </a:r>
            <a:r>
              <a:rPr lang="bg-BG" sz="2400" b="1" dirty="0"/>
              <a:t>НА </a:t>
            </a:r>
            <a:r>
              <a:rPr lang="en-US" sz="2400" b="1" dirty="0" smtClean="0"/>
              <a:t>COVID-19</a:t>
            </a:r>
            <a:endParaRPr lang="bg-BG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2202" y="2291383"/>
            <a:ext cx="4510169" cy="3946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320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bg-BG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342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299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136" y="374904"/>
            <a:ext cx="10058400" cy="694944"/>
          </a:xfrm>
        </p:spPr>
        <p:txBody>
          <a:bodyPr>
            <a:normAutofit fontScale="90000"/>
          </a:bodyPr>
          <a:lstStyle/>
          <a:p>
            <a:r>
              <a:rPr lang="bg-BG" dirty="0" smtClean="0"/>
              <a:t>Описание на алгоритмите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136" y="1845734"/>
            <a:ext cx="3831336" cy="4308178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bg-BG" dirty="0" smtClean="0"/>
              <a:t>Преобразуване на изображението в черно-бяло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bg-BG" dirty="0" smtClean="0"/>
              <a:t>Преобразуване на черно-бялото изображение в матрица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bg-BG" dirty="0" smtClean="0"/>
              <a:t>Алгоритъм за извличане на променливите от матрица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bg-BG" dirty="0" smtClean="0"/>
              <a:t>Алгоритъм за повишаване на резолюцията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bg-BG" dirty="0"/>
              <a:t>Алгоритъм за </a:t>
            </a:r>
            <a:r>
              <a:rPr lang="bg-BG" dirty="0" smtClean="0"/>
              <a:t>понижаване </a:t>
            </a:r>
            <a:r>
              <a:rPr lang="bg-BG" dirty="0"/>
              <a:t>на резолюцията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bg-BG" dirty="0" smtClean="0"/>
              <a:t>Алгоритъм за подобряване на </a:t>
            </a:r>
            <a:r>
              <a:rPr lang="bg-BG" dirty="0" err="1" smtClean="0"/>
              <a:t>четимостта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bg-BG" dirty="0" smtClean="0"/>
              <a:t>Алгоритъм за запазване на ръбовете</a:t>
            </a:r>
            <a:endParaRPr lang="en-US" dirty="0" smtClean="0"/>
          </a:p>
          <a:p>
            <a:pPr marL="457200" indent="-457200">
              <a:buFont typeface="+mj-lt"/>
              <a:buAutoNum type="arabicPeriod"/>
            </a:pPr>
            <a:r>
              <a:rPr lang="bg-BG" dirty="0" smtClean="0"/>
              <a:t>Преобразуване на матрицата в изображение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dirty="0" smtClean="0"/>
          </a:p>
        </p:txBody>
      </p:sp>
      <p:pic>
        <p:nvPicPr>
          <p:cNvPr id="1026" name="Picture 2" descr="Image result for proble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6820" y="1845734"/>
            <a:ext cx="6598920" cy="439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658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Стъпка</a:t>
            </a:r>
            <a:r>
              <a:rPr lang="en-GB" dirty="0" smtClean="0"/>
              <a:t> 1 &amp; 2: </a:t>
            </a:r>
            <a:r>
              <a:rPr lang="bg-BG" dirty="0" smtClean="0"/>
              <a:t>Изображение към черно-бяло/матрица</a:t>
            </a:r>
            <a:endParaRPr lang="bg-B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4325112" cy="226906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bg-BG" dirty="0" smtClean="0"/>
              <a:t> Алгоритмите са направени за работа с черно-бели изображения, защото повечето медицинските са такива 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/>
              <a:t> 8 битово черно-бяло</a:t>
            </a:r>
            <a:endParaRPr 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/>
              <a:t> Матрица</a:t>
            </a:r>
            <a:endParaRPr lang="bg-BG" dirty="0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585" y="2340864"/>
            <a:ext cx="4855252" cy="37553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280" y="4197096"/>
            <a:ext cx="1899104" cy="18991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596" y="4197096"/>
            <a:ext cx="1899104" cy="189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1388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3:</a:t>
            </a:r>
            <a:r>
              <a:rPr lang="bg-BG" dirty="0" smtClean="0"/>
              <a:t> Извличане на променливите</a:t>
            </a:r>
            <a:endParaRPr lang="bg-B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380" y="1866626"/>
            <a:ext cx="5322431" cy="4082826"/>
          </a:xfr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868680" y="2047430"/>
            <a:ext cx="4617720" cy="4335082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</a:t>
            </a:r>
            <a:r>
              <a:rPr lang="bg-BG" sz="2400" dirty="0" smtClean="0"/>
              <a:t>Номенклатура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</a:t>
            </a:r>
            <a:r>
              <a:rPr lang="bg-BG" sz="2400" dirty="0" smtClean="0"/>
              <a:t>Как се извлича тяхната стойност – стандартна матрица 3</a:t>
            </a:r>
            <a:r>
              <a:rPr lang="en-US" sz="2400" dirty="0" smtClean="0"/>
              <a:t>x3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/>
              <a:t> Ако променливите „съществуват“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/>
              <a:t> Ако променливите „не съществуват“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/>
              <a:t>Ръбове</a:t>
            </a:r>
            <a:endParaRPr lang="en-US" sz="2400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bg-BG" sz="2400" dirty="0" smtClean="0"/>
              <a:t>Стени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bg-BG" sz="2400" dirty="0" smtClean="0"/>
          </a:p>
          <a:p>
            <a:pPr marL="201168" lvl="1" indent="0">
              <a:buNone/>
            </a:pPr>
            <a:r>
              <a:rPr lang="bg-BG" sz="2400" b="1" dirty="0"/>
              <a:t>АЛГОРИТЪМЪТ Е АВТОРСКИ</a:t>
            </a:r>
            <a:endParaRPr lang="en-US" sz="2400" b="1" dirty="0"/>
          </a:p>
          <a:p>
            <a:pPr marL="201168" lvl="1" indent="0">
              <a:buNone/>
            </a:pPr>
            <a:endParaRPr lang="bg-BG" sz="2400" dirty="0"/>
          </a:p>
          <a:p>
            <a:pPr marL="201168" lvl="1" indent="0">
              <a:buNone/>
            </a:pPr>
            <a:endParaRPr lang="en-US" sz="2400" dirty="0" smtClean="0"/>
          </a:p>
          <a:p>
            <a:pPr marL="201168" lvl="1" indent="0">
              <a:buNone/>
            </a:pPr>
            <a:endParaRPr lang="en-US" sz="2400" dirty="0" smtClean="0"/>
          </a:p>
          <a:p>
            <a:pPr marL="201168" lvl="1" indent="0">
              <a:buNone/>
            </a:pPr>
            <a:endParaRPr lang="en-US" sz="2400" dirty="0" smtClean="0"/>
          </a:p>
          <a:p>
            <a:pPr marL="201168" lvl="1" indent="0">
              <a:buNone/>
            </a:pPr>
            <a:endParaRPr lang="en-US" sz="2400" dirty="0" smtClean="0"/>
          </a:p>
          <a:p>
            <a:pPr marL="201168" lvl="1" indent="0">
              <a:buNone/>
            </a:pPr>
            <a:endParaRPr lang="en-US" sz="2400" dirty="0" smtClean="0"/>
          </a:p>
          <a:p>
            <a:pPr lvl="2">
              <a:buFont typeface="Wingdings" panose="05000000000000000000" pitchFamily="2" charset="2"/>
              <a:buChar char="§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127857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31739"/>
            <a:ext cx="10058400" cy="1450757"/>
          </a:xfrm>
        </p:spPr>
        <p:txBody>
          <a:bodyPr/>
          <a:lstStyle/>
          <a:p>
            <a:r>
              <a:rPr lang="bg-BG" dirty="0" smtClean="0"/>
              <a:t>Стъпка </a:t>
            </a:r>
            <a:r>
              <a:rPr lang="en-GB" dirty="0" smtClean="0"/>
              <a:t>4: </a:t>
            </a:r>
            <a:r>
              <a:rPr lang="bg-BG" dirty="0" smtClean="0"/>
              <a:t>Алгоритъм за повишаване на резолюцията</a:t>
            </a:r>
            <a:endParaRPr lang="bg-B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9256" y="1682496"/>
            <a:ext cx="5241925" cy="440445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847" y="3584448"/>
            <a:ext cx="676929" cy="365760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097280" y="2164460"/>
            <a:ext cx="5084064" cy="440445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bg-BG" sz="2400" dirty="0" smtClean="0"/>
              <a:t> Използване на „</a:t>
            </a:r>
            <a:r>
              <a:rPr lang="en-US" sz="2400" dirty="0" err="1" smtClean="0"/>
              <a:t>Chaikin</a:t>
            </a:r>
            <a:r>
              <a:rPr lang="bg-BG" sz="2400" dirty="0" smtClean="0"/>
              <a:t>“ подход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</a:t>
            </a:r>
            <a:r>
              <a:rPr lang="bg-BG" sz="2400" dirty="0" smtClean="0"/>
              <a:t>Средно аритметично с тежест</a:t>
            </a:r>
            <a:endParaRPr lang="en-US" sz="2400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 smtClean="0"/>
              <a:t> </a:t>
            </a:r>
            <a:r>
              <a:rPr lang="bg-BG" sz="2400" dirty="0" smtClean="0"/>
              <a:t>Формулата за повишаване на резолюцията е  </a:t>
            </a:r>
            <a:r>
              <a:rPr lang="en-US" sz="2400" dirty="0" smtClean="0"/>
              <a:t>       </a:t>
            </a:r>
            <a:r>
              <a:rPr lang="bg-BG" sz="2400" dirty="0" smtClean="0"/>
              <a:t>   </a:t>
            </a:r>
            <a:r>
              <a:rPr lang="en-US" sz="2400" dirty="0" smtClean="0"/>
              <a:t>  </a:t>
            </a:r>
            <a:r>
              <a:rPr lang="bg-BG" sz="2400" dirty="0" smtClean="0"/>
              <a:t>при </a:t>
            </a:r>
            <a:r>
              <a:rPr lang="en-US" sz="2400" dirty="0" smtClean="0"/>
              <a:t>“n”</a:t>
            </a:r>
            <a:r>
              <a:rPr lang="bg-BG" sz="2400" dirty="0" smtClean="0"/>
              <a:t>- коефициент на повишаване на резолюцията </a:t>
            </a:r>
            <a:endParaRPr lang="en-US" sz="2400" dirty="0" smtClean="0"/>
          </a:p>
          <a:p>
            <a:pPr marL="0" indent="0">
              <a:buNone/>
            </a:pPr>
            <a:endParaRPr lang="bg-BG" sz="2400" dirty="0"/>
          </a:p>
          <a:p>
            <a:pPr marL="0" indent="0">
              <a:buNone/>
            </a:pPr>
            <a:r>
              <a:rPr lang="bg-BG" sz="2400" b="1" dirty="0" smtClean="0"/>
              <a:t>АЛГОРИТЪМЪТ Е АВТОРСКИ</a:t>
            </a:r>
            <a:endParaRPr lang="en-US" sz="2400" b="1" dirty="0" smtClean="0"/>
          </a:p>
          <a:p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42457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Стъпка</a:t>
            </a:r>
            <a:r>
              <a:rPr lang="en-GB" dirty="0" smtClean="0"/>
              <a:t> 5: </a:t>
            </a:r>
            <a:r>
              <a:rPr lang="bg-BG" dirty="0" smtClean="0"/>
              <a:t>Алгоритъм за понижаване на резолюцията</a:t>
            </a:r>
            <a:endParaRPr lang="bg-BG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300" y="1813560"/>
            <a:ext cx="3232688" cy="2342957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868679" y="1813560"/>
            <a:ext cx="7377545" cy="2240066"/>
          </a:xfrm>
          <a:prstGeom prst="rect">
            <a:avLst/>
          </a:prstGeom>
        </p:spPr>
        <p:txBody>
          <a:bodyPr vert="horz" lIns="0" tIns="45720" rIns="0" bIns="45720" rtlCol="0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 </a:t>
            </a:r>
            <a:r>
              <a:rPr lang="bg-BG" dirty="0" smtClean="0"/>
              <a:t>Защо е необходима връзка между двата алгоритъма? – Защото се използва за подобряване на </a:t>
            </a:r>
            <a:r>
              <a:rPr lang="bg-BG" dirty="0" err="1" smtClean="0"/>
              <a:t>четимостта</a:t>
            </a:r>
            <a:endParaRPr lang="bg-BG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bg-BG" dirty="0" smtClean="0"/>
              <a:t> Защо матрицата е разделена на 4 фрагмента? – Защото иначе излиза </a:t>
            </a:r>
            <a:r>
              <a:rPr lang="en-US" dirty="0" smtClean="0"/>
              <a:t>“out of bounds”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 </a:t>
            </a:r>
            <a:r>
              <a:rPr lang="bg-BG" dirty="0" smtClean="0"/>
              <a:t>Как е изведена формулата?</a:t>
            </a:r>
            <a:r>
              <a:rPr lang="en-US" dirty="0" smtClean="0"/>
              <a:t>- </a:t>
            </a:r>
            <a:r>
              <a:rPr lang="bg-BG" dirty="0" smtClean="0"/>
              <a:t>От алгоритъма за повишаване на резолюцията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bg-BG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680" y="4228893"/>
            <a:ext cx="1798476" cy="19813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016" y="4053626"/>
            <a:ext cx="4237087" cy="20651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103" y="4053626"/>
            <a:ext cx="2434676" cy="2256529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241976" y="4547238"/>
            <a:ext cx="229608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bg-BG" sz="2400" b="1" dirty="0" smtClean="0"/>
              <a:t>АЛГОРИТЪМЪТ </a:t>
            </a:r>
            <a:r>
              <a:rPr lang="bg-BG" sz="2400" b="1" dirty="0"/>
              <a:t>Е АВТОРСКИ</a:t>
            </a:r>
          </a:p>
        </p:txBody>
      </p:sp>
    </p:spTree>
    <p:extLst>
      <p:ext uri="{BB962C8B-B14F-4D97-AF65-F5344CB8AC3E}">
        <p14:creationId xmlns:p14="http://schemas.microsoft.com/office/powerpoint/2010/main" val="252141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2632</TotalTime>
  <Words>772</Words>
  <Application>Microsoft Office PowerPoint</Application>
  <PresentationFormat>Widescreen</PresentationFormat>
  <Paragraphs>126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Retrospect</vt:lpstr>
      <vt:lpstr>Повишаване на резолюцията и четимостта на двумерни медицински изображения посредством математически трансформации</vt:lpstr>
      <vt:lpstr>Резюме</vt:lpstr>
      <vt:lpstr>Въведение</vt:lpstr>
      <vt:lpstr>PowerPoint Presentation</vt:lpstr>
      <vt:lpstr>Описание на алгоритмите</vt:lpstr>
      <vt:lpstr>Стъпка 1 &amp; 2: Изображение към черно-бяло/матрица</vt:lpstr>
      <vt:lpstr>Step 3: Извличане на променливите</vt:lpstr>
      <vt:lpstr>Стъпка 4: Алгоритъм за повишаване на резолюцията</vt:lpstr>
      <vt:lpstr>Стъпка 5: Алгоритъм за понижаване на резолюцията</vt:lpstr>
      <vt:lpstr>Стъпка 6: Алгоритъм за подобряване на четимостта</vt:lpstr>
      <vt:lpstr>Стъпка 7: Алгоритъм за запазване на ръбовете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Бъдещо развитие</vt:lpstr>
      <vt:lpstr>Благодарности</vt:lpstr>
      <vt:lpstr>Благодаря Ви за вниманието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206+50 Shades of Grey Improving the Resolution of Medical Images</dc:title>
  <dc:creator>Deivid Kamenov</dc:creator>
  <cp:lastModifiedBy>Deivid Kamenov</cp:lastModifiedBy>
  <cp:revision>75</cp:revision>
  <dcterms:created xsi:type="dcterms:W3CDTF">2019-08-14T23:39:37Z</dcterms:created>
  <dcterms:modified xsi:type="dcterms:W3CDTF">2020-09-13T13:39:50Z</dcterms:modified>
</cp:coreProperties>
</file>