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805" r:id="rId4"/>
  </p:sldMasterIdLst>
  <p:notesMasterIdLst>
    <p:notesMasterId r:id="rId6"/>
  </p:notesMasterIdLst>
  <p:sldIdLst>
    <p:sldId id="256" r:id="rId5"/>
  </p:sldIdLst>
  <p:sldSz cx="25192038" cy="3599973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3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7">
          <p15:clr>
            <a:srgbClr val="A4A3A4"/>
          </p15:clr>
        </p15:guide>
        <p15:guide id="2" orient="horz" pos="22185">
          <p15:clr>
            <a:srgbClr val="A4A3A4"/>
          </p15:clr>
        </p15:guide>
        <p15:guide id="3" pos="338">
          <p15:clr>
            <a:srgbClr val="A4A3A4"/>
          </p15:clr>
        </p15:guide>
        <p15:guide id="4" pos="8111">
          <p15:clr>
            <a:srgbClr val="A4A3A4"/>
          </p15:clr>
        </p15:guide>
        <p15:guide id="5" pos="7856">
          <p15:clr>
            <a:srgbClr val="A4A3A4"/>
          </p15:clr>
        </p15:guide>
        <p15:guide id="6" pos="15505">
          <p15:clr>
            <a:srgbClr val="A4A3A4"/>
          </p15:clr>
        </p15:guide>
        <p15:guide id="7" pos="79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0066FF"/>
    <a:srgbClr val="FF9900"/>
    <a:srgbClr val="CC0000"/>
    <a:srgbClr val="993300"/>
    <a:srgbClr val="009900"/>
    <a:srgbClr val="FFFFFF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51" autoAdjust="0"/>
    <p:restoredTop sz="96279" autoAdjust="0"/>
  </p:normalViewPr>
  <p:slideViewPr>
    <p:cSldViewPr snapToGrid="0" snapToObjects="1">
      <p:cViewPr>
        <p:scale>
          <a:sx n="66" d="100"/>
          <a:sy n="66" d="100"/>
        </p:scale>
        <p:origin x="38" y="-4574"/>
      </p:cViewPr>
      <p:guideLst>
        <p:guide orient="horz" pos="2257"/>
        <p:guide orient="horz" pos="22185"/>
        <p:guide pos="338"/>
        <p:guide pos="8111"/>
        <p:guide pos="7856"/>
        <p:guide pos="15505"/>
        <p:guide pos="79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bg-BG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bg-BG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30438" y="685800"/>
            <a:ext cx="23971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0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text styles</a:t>
            </a:r>
          </a:p>
          <a:p>
            <a:pPr lvl="1"/>
            <a:r>
              <a:rPr lang="en-US" altLang="bg-BG" smtClean="0"/>
              <a:t>Second level</a:t>
            </a:r>
          </a:p>
          <a:p>
            <a:pPr lvl="2"/>
            <a:r>
              <a:rPr lang="en-US" altLang="bg-BG" smtClean="0"/>
              <a:t>Third level</a:t>
            </a:r>
          </a:p>
          <a:p>
            <a:pPr lvl="3"/>
            <a:r>
              <a:rPr lang="en-US" altLang="bg-BG" smtClean="0"/>
              <a:t>Fourth level</a:t>
            </a:r>
          </a:p>
          <a:p>
            <a:pPr lvl="4"/>
            <a:r>
              <a:rPr lang="en-US" altLang="bg-BG" smtClean="0"/>
              <a:t>Fifth level</a:t>
            </a:r>
          </a:p>
        </p:txBody>
      </p:sp>
      <p:sp>
        <p:nvSpPr>
          <p:cNvPr id="150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bg-BG"/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E25A25A-C5B4-48F9-8CB7-5A929367E346}" type="slidenum">
              <a:rPr lang="en-US" altLang="bg-BG"/>
              <a:pPr/>
              <a:t>‹#›</a:t>
            </a:fld>
            <a:endParaRPr lang="en-US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52E29F-3212-485C-9ECB-DCCB29E08909}" type="slidenum">
              <a:rPr lang="en-US" altLang="bg-BG"/>
              <a:pPr/>
              <a:t>1</a:t>
            </a:fld>
            <a:endParaRPr lang="en-US" altLang="bg-BG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alt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5891213"/>
            <a:ext cx="18892838" cy="1253331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18908713"/>
            <a:ext cx="18892838" cy="86915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8292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1963" y="9583738"/>
            <a:ext cx="21728112" cy="228409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9800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99150" y="296863"/>
            <a:ext cx="6015038" cy="32127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2450" y="296863"/>
            <a:ext cx="17894300" cy="321278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89470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5891213"/>
            <a:ext cx="18892838" cy="1253331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18908713"/>
            <a:ext cx="18892838" cy="86915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4031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95099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263" y="8975725"/>
            <a:ext cx="21728112" cy="149748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263" y="24091900"/>
            <a:ext cx="21728112" cy="78740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95109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575" y="5256213"/>
            <a:ext cx="2786063" cy="2996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5038" y="5256213"/>
            <a:ext cx="2787650" cy="2996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96843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138" y="1916113"/>
            <a:ext cx="21728112" cy="695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138" y="8824913"/>
            <a:ext cx="10656887" cy="4324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138" y="13149263"/>
            <a:ext cx="10656887" cy="19342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3975" y="8824913"/>
            <a:ext cx="10709275" cy="4324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3975" y="13149263"/>
            <a:ext cx="10709275" cy="19342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089377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37494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693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138" y="2400300"/>
            <a:ext cx="8124825" cy="83994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9275" y="5183188"/>
            <a:ext cx="12753975" cy="25582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138" y="10799763"/>
            <a:ext cx="8124825" cy="200088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69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963" y="9583738"/>
            <a:ext cx="21728112" cy="2284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43946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138" y="2400300"/>
            <a:ext cx="8124825" cy="83994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09275" y="5183188"/>
            <a:ext cx="12753975" cy="255825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138" y="10799763"/>
            <a:ext cx="8124825" cy="200088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68399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83041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95975" y="1392238"/>
            <a:ext cx="6018213" cy="3382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6575" y="1392238"/>
            <a:ext cx="17907000" cy="33826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695383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5891213"/>
            <a:ext cx="18892838" cy="1253331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18908713"/>
            <a:ext cx="18892838" cy="86915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8131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53032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263" y="8975725"/>
            <a:ext cx="21728112" cy="149748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263" y="24091900"/>
            <a:ext cx="21728112" cy="787400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76564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6875" y="5256213"/>
            <a:ext cx="12031663" cy="2996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80938" y="5256213"/>
            <a:ext cx="12033250" cy="299624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75939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138" y="1916113"/>
            <a:ext cx="21728112" cy="695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138" y="8824913"/>
            <a:ext cx="10656887" cy="4324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138" y="13149263"/>
            <a:ext cx="10656887" cy="19342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3975" y="8824913"/>
            <a:ext cx="10709275" cy="4324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3975" y="13149263"/>
            <a:ext cx="10709275" cy="193421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50185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379217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737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263" y="8975725"/>
            <a:ext cx="21728112" cy="149748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263" y="24091900"/>
            <a:ext cx="21728112" cy="787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513813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138" y="2400300"/>
            <a:ext cx="8124825" cy="83994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9275" y="5183188"/>
            <a:ext cx="12753975" cy="255825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138" y="10799763"/>
            <a:ext cx="8124825" cy="200088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9079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138" y="2400300"/>
            <a:ext cx="8124825" cy="83994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09275" y="5183188"/>
            <a:ext cx="12753975" cy="255825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138" y="10799763"/>
            <a:ext cx="8124825" cy="200088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7909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567291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561050" y="1392238"/>
            <a:ext cx="6053138" cy="33826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1392238"/>
            <a:ext cx="18011775" cy="33826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617807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403" y="5891626"/>
            <a:ext cx="21413232" cy="12533242"/>
          </a:xfrm>
        </p:spPr>
        <p:txBody>
          <a:bodyPr anchor="b"/>
          <a:lstStyle>
            <a:lvl1pPr algn="ctr">
              <a:defRPr sz="165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005" y="18908198"/>
            <a:ext cx="18894029" cy="8691601"/>
          </a:xfrm>
        </p:spPr>
        <p:txBody>
          <a:bodyPr/>
          <a:lstStyle>
            <a:lvl1pPr marL="0" indent="0" algn="ctr">
              <a:buNone/>
              <a:defRPr sz="6612"/>
            </a:lvl1pPr>
            <a:lvl2pPr marL="1259586" indent="0" algn="ctr">
              <a:buNone/>
              <a:defRPr sz="5510"/>
            </a:lvl2pPr>
            <a:lvl3pPr marL="2519172" indent="0" algn="ctr">
              <a:buNone/>
              <a:defRPr sz="4959"/>
            </a:lvl3pPr>
            <a:lvl4pPr marL="3778758" indent="0" algn="ctr">
              <a:buNone/>
              <a:defRPr sz="4408"/>
            </a:lvl4pPr>
            <a:lvl5pPr marL="5038344" indent="0" algn="ctr">
              <a:buNone/>
              <a:defRPr sz="4408"/>
            </a:lvl5pPr>
            <a:lvl6pPr marL="6297930" indent="0" algn="ctr">
              <a:buNone/>
              <a:defRPr sz="4408"/>
            </a:lvl6pPr>
            <a:lvl7pPr marL="7557516" indent="0" algn="ctr">
              <a:buNone/>
              <a:defRPr sz="4408"/>
            </a:lvl7pPr>
            <a:lvl8pPr marL="8817102" indent="0" algn="ctr">
              <a:buNone/>
              <a:defRPr sz="4408"/>
            </a:lvl8pPr>
            <a:lvl9pPr marL="10076688" indent="0" algn="ctr">
              <a:buNone/>
              <a:defRPr sz="4408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09-Jan-20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176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09-Jan-20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537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8833" y="8974945"/>
            <a:ext cx="21728133" cy="14974888"/>
          </a:xfrm>
        </p:spPr>
        <p:txBody>
          <a:bodyPr anchor="b"/>
          <a:lstStyle>
            <a:lvl1pPr>
              <a:defRPr sz="1653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8833" y="24091502"/>
            <a:ext cx="21728133" cy="7874940"/>
          </a:xfrm>
        </p:spPr>
        <p:txBody>
          <a:bodyPr/>
          <a:lstStyle>
            <a:lvl1pPr marL="0" indent="0">
              <a:buNone/>
              <a:defRPr sz="6612">
                <a:solidFill>
                  <a:schemeClr val="tx1"/>
                </a:solidFill>
              </a:defRPr>
            </a:lvl1pPr>
            <a:lvl2pPr marL="1259586" indent="0">
              <a:buNone/>
              <a:defRPr sz="5510">
                <a:solidFill>
                  <a:schemeClr val="tx1">
                    <a:tint val="75000"/>
                  </a:schemeClr>
                </a:solidFill>
              </a:defRPr>
            </a:lvl2pPr>
            <a:lvl3pPr marL="2519172" indent="0">
              <a:buNone/>
              <a:defRPr sz="4959">
                <a:solidFill>
                  <a:schemeClr val="tx1">
                    <a:tint val="75000"/>
                  </a:schemeClr>
                </a:solidFill>
              </a:defRPr>
            </a:lvl3pPr>
            <a:lvl4pPr marL="3778758" indent="0">
              <a:buNone/>
              <a:defRPr sz="4408">
                <a:solidFill>
                  <a:schemeClr val="tx1">
                    <a:tint val="75000"/>
                  </a:schemeClr>
                </a:solidFill>
              </a:defRPr>
            </a:lvl4pPr>
            <a:lvl5pPr marL="5038344" indent="0">
              <a:buNone/>
              <a:defRPr sz="4408">
                <a:solidFill>
                  <a:schemeClr val="tx1">
                    <a:tint val="75000"/>
                  </a:schemeClr>
                </a:solidFill>
              </a:defRPr>
            </a:lvl5pPr>
            <a:lvl6pPr marL="6297930" indent="0">
              <a:buNone/>
              <a:defRPr sz="4408">
                <a:solidFill>
                  <a:schemeClr val="tx1">
                    <a:tint val="75000"/>
                  </a:schemeClr>
                </a:solidFill>
              </a:defRPr>
            </a:lvl6pPr>
            <a:lvl7pPr marL="7557516" indent="0">
              <a:buNone/>
              <a:defRPr sz="4408">
                <a:solidFill>
                  <a:schemeClr val="tx1">
                    <a:tint val="75000"/>
                  </a:schemeClr>
                </a:solidFill>
              </a:defRPr>
            </a:lvl7pPr>
            <a:lvl8pPr marL="8817102" indent="0">
              <a:buNone/>
              <a:defRPr sz="4408">
                <a:solidFill>
                  <a:schemeClr val="tx1">
                    <a:tint val="75000"/>
                  </a:schemeClr>
                </a:solidFill>
              </a:defRPr>
            </a:lvl8pPr>
            <a:lvl9pPr marL="10076688" indent="0">
              <a:buNone/>
              <a:defRPr sz="44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09-Jan-20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0842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1953" y="9583264"/>
            <a:ext cx="10706616" cy="228415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3469" y="9583264"/>
            <a:ext cx="10706616" cy="228415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09-Jan-20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7924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234" y="1916661"/>
            <a:ext cx="21728133" cy="695828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237" y="8824938"/>
            <a:ext cx="10657411" cy="4324966"/>
          </a:xfrm>
        </p:spPr>
        <p:txBody>
          <a:bodyPr anchor="b"/>
          <a:lstStyle>
            <a:lvl1pPr marL="0" indent="0">
              <a:buNone/>
              <a:defRPr sz="6612" b="1"/>
            </a:lvl1pPr>
            <a:lvl2pPr marL="1259586" indent="0">
              <a:buNone/>
              <a:defRPr sz="5510" b="1"/>
            </a:lvl2pPr>
            <a:lvl3pPr marL="2519172" indent="0">
              <a:buNone/>
              <a:defRPr sz="4959" b="1"/>
            </a:lvl3pPr>
            <a:lvl4pPr marL="3778758" indent="0">
              <a:buNone/>
              <a:defRPr sz="4408" b="1"/>
            </a:lvl4pPr>
            <a:lvl5pPr marL="5038344" indent="0">
              <a:buNone/>
              <a:defRPr sz="4408" b="1"/>
            </a:lvl5pPr>
            <a:lvl6pPr marL="6297930" indent="0">
              <a:buNone/>
              <a:defRPr sz="4408" b="1"/>
            </a:lvl6pPr>
            <a:lvl7pPr marL="7557516" indent="0">
              <a:buNone/>
              <a:defRPr sz="4408" b="1"/>
            </a:lvl7pPr>
            <a:lvl8pPr marL="8817102" indent="0">
              <a:buNone/>
              <a:defRPr sz="4408" b="1"/>
            </a:lvl8pPr>
            <a:lvl9pPr marL="10076688" indent="0">
              <a:buNone/>
              <a:defRPr sz="44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237" y="13149904"/>
            <a:ext cx="10657411" cy="193415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3471" y="8824938"/>
            <a:ext cx="10709897" cy="4324966"/>
          </a:xfrm>
        </p:spPr>
        <p:txBody>
          <a:bodyPr anchor="b"/>
          <a:lstStyle>
            <a:lvl1pPr marL="0" indent="0">
              <a:buNone/>
              <a:defRPr sz="6612" b="1"/>
            </a:lvl1pPr>
            <a:lvl2pPr marL="1259586" indent="0">
              <a:buNone/>
              <a:defRPr sz="5510" b="1"/>
            </a:lvl2pPr>
            <a:lvl3pPr marL="2519172" indent="0">
              <a:buNone/>
              <a:defRPr sz="4959" b="1"/>
            </a:lvl3pPr>
            <a:lvl4pPr marL="3778758" indent="0">
              <a:buNone/>
              <a:defRPr sz="4408" b="1"/>
            </a:lvl4pPr>
            <a:lvl5pPr marL="5038344" indent="0">
              <a:buNone/>
              <a:defRPr sz="4408" b="1"/>
            </a:lvl5pPr>
            <a:lvl6pPr marL="6297930" indent="0">
              <a:buNone/>
              <a:defRPr sz="4408" b="1"/>
            </a:lvl6pPr>
            <a:lvl7pPr marL="7557516" indent="0">
              <a:buNone/>
              <a:defRPr sz="4408" b="1"/>
            </a:lvl7pPr>
            <a:lvl8pPr marL="8817102" indent="0">
              <a:buNone/>
              <a:defRPr sz="4408" b="1"/>
            </a:lvl8pPr>
            <a:lvl9pPr marL="10076688" indent="0">
              <a:buNone/>
              <a:defRPr sz="4408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3471" y="13149904"/>
            <a:ext cx="10709897" cy="193415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09-Jan-20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0575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09-Jan-20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73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1963" y="9583738"/>
            <a:ext cx="10787062" cy="2284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71425" y="9583738"/>
            <a:ext cx="10788650" cy="228409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344077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09-Jan-20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7072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234" y="2399982"/>
            <a:ext cx="8125088" cy="8399939"/>
          </a:xfrm>
        </p:spPr>
        <p:txBody>
          <a:bodyPr anchor="b"/>
          <a:lstStyle>
            <a:lvl1pPr>
              <a:defRPr sz="88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9898" y="5183304"/>
            <a:ext cx="12753469" cy="25583147"/>
          </a:xfrm>
        </p:spPr>
        <p:txBody>
          <a:bodyPr/>
          <a:lstStyle>
            <a:lvl1pPr>
              <a:defRPr sz="8816"/>
            </a:lvl1pPr>
            <a:lvl2pPr>
              <a:defRPr sz="7714"/>
            </a:lvl2pPr>
            <a:lvl3pPr>
              <a:defRPr sz="6612"/>
            </a:lvl3pPr>
            <a:lvl4pPr>
              <a:defRPr sz="5510"/>
            </a:lvl4pPr>
            <a:lvl5pPr>
              <a:defRPr sz="5510"/>
            </a:lvl5pPr>
            <a:lvl6pPr>
              <a:defRPr sz="5510"/>
            </a:lvl6pPr>
            <a:lvl7pPr>
              <a:defRPr sz="5510"/>
            </a:lvl7pPr>
            <a:lvl8pPr>
              <a:defRPr sz="5510"/>
            </a:lvl8pPr>
            <a:lvl9pPr>
              <a:defRPr sz="551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234" y="10799922"/>
            <a:ext cx="8125088" cy="20008190"/>
          </a:xfrm>
        </p:spPr>
        <p:txBody>
          <a:bodyPr/>
          <a:lstStyle>
            <a:lvl1pPr marL="0" indent="0">
              <a:buNone/>
              <a:defRPr sz="4408"/>
            </a:lvl1pPr>
            <a:lvl2pPr marL="1259586" indent="0">
              <a:buNone/>
              <a:defRPr sz="3857"/>
            </a:lvl2pPr>
            <a:lvl3pPr marL="2519172" indent="0">
              <a:buNone/>
              <a:defRPr sz="3306"/>
            </a:lvl3pPr>
            <a:lvl4pPr marL="3778758" indent="0">
              <a:buNone/>
              <a:defRPr sz="2755"/>
            </a:lvl4pPr>
            <a:lvl5pPr marL="5038344" indent="0">
              <a:buNone/>
              <a:defRPr sz="2755"/>
            </a:lvl5pPr>
            <a:lvl6pPr marL="6297930" indent="0">
              <a:buNone/>
              <a:defRPr sz="2755"/>
            </a:lvl6pPr>
            <a:lvl7pPr marL="7557516" indent="0">
              <a:buNone/>
              <a:defRPr sz="2755"/>
            </a:lvl7pPr>
            <a:lvl8pPr marL="8817102" indent="0">
              <a:buNone/>
              <a:defRPr sz="2755"/>
            </a:lvl8pPr>
            <a:lvl9pPr marL="10076688" indent="0">
              <a:buNone/>
              <a:defRPr sz="275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09-Jan-20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9519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234" y="2399982"/>
            <a:ext cx="8125088" cy="8399939"/>
          </a:xfrm>
        </p:spPr>
        <p:txBody>
          <a:bodyPr anchor="b"/>
          <a:lstStyle>
            <a:lvl1pPr>
              <a:defRPr sz="881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09898" y="5183304"/>
            <a:ext cx="12753469" cy="25583147"/>
          </a:xfrm>
        </p:spPr>
        <p:txBody>
          <a:bodyPr anchor="t"/>
          <a:lstStyle>
            <a:lvl1pPr marL="0" indent="0">
              <a:buNone/>
              <a:defRPr sz="8816"/>
            </a:lvl1pPr>
            <a:lvl2pPr marL="1259586" indent="0">
              <a:buNone/>
              <a:defRPr sz="7714"/>
            </a:lvl2pPr>
            <a:lvl3pPr marL="2519172" indent="0">
              <a:buNone/>
              <a:defRPr sz="6612"/>
            </a:lvl3pPr>
            <a:lvl4pPr marL="3778758" indent="0">
              <a:buNone/>
              <a:defRPr sz="5510"/>
            </a:lvl4pPr>
            <a:lvl5pPr marL="5038344" indent="0">
              <a:buNone/>
              <a:defRPr sz="5510"/>
            </a:lvl5pPr>
            <a:lvl6pPr marL="6297930" indent="0">
              <a:buNone/>
              <a:defRPr sz="5510"/>
            </a:lvl6pPr>
            <a:lvl7pPr marL="7557516" indent="0">
              <a:buNone/>
              <a:defRPr sz="5510"/>
            </a:lvl7pPr>
            <a:lvl8pPr marL="8817102" indent="0">
              <a:buNone/>
              <a:defRPr sz="5510"/>
            </a:lvl8pPr>
            <a:lvl9pPr marL="10076688" indent="0">
              <a:buNone/>
              <a:defRPr sz="551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234" y="10799922"/>
            <a:ext cx="8125088" cy="20008190"/>
          </a:xfrm>
        </p:spPr>
        <p:txBody>
          <a:bodyPr/>
          <a:lstStyle>
            <a:lvl1pPr marL="0" indent="0">
              <a:buNone/>
              <a:defRPr sz="4408"/>
            </a:lvl1pPr>
            <a:lvl2pPr marL="1259586" indent="0">
              <a:buNone/>
              <a:defRPr sz="3857"/>
            </a:lvl2pPr>
            <a:lvl3pPr marL="2519172" indent="0">
              <a:buNone/>
              <a:defRPr sz="3306"/>
            </a:lvl3pPr>
            <a:lvl4pPr marL="3778758" indent="0">
              <a:buNone/>
              <a:defRPr sz="2755"/>
            </a:lvl4pPr>
            <a:lvl5pPr marL="5038344" indent="0">
              <a:buNone/>
              <a:defRPr sz="2755"/>
            </a:lvl5pPr>
            <a:lvl6pPr marL="6297930" indent="0">
              <a:buNone/>
              <a:defRPr sz="2755"/>
            </a:lvl6pPr>
            <a:lvl7pPr marL="7557516" indent="0">
              <a:buNone/>
              <a:defRPr sz="2755"/>
            </a:lvl7pPr>
            <a:lvl8pPr marL="8817102" indent="0">
              <a:buNone/>
              <a:defRPr sz="2755"/>
            </a:lvl8pPr>
            <a:lvl9pPr marL="10076688" indent="0">
              <a:buNone/>
              <a:defRPr sz="275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09-Jan-20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1139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09-Jan-20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189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28054" y="1916653"/>
            <a:ext cx="5432033" cy="3050811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1954" y="1916653"/>
            <a:ext cx="15981199" cy="3050811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09-Jan-20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138" y="1916113"/>
            <a:ext cx="21728112" cy="695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138" y="8824913"/>
            <a:ext cx="10656887" cy="4324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138" y="13149263"/>
            <a:ext cx="10656887" cy="19342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3975" y="8824913"/>
            <a:ext cx="10709275" cy="4324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3975" y="13149263"/>
            <a:ext cx="10709275" cy="19342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90318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6348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903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138" y="2400300"/>
            <a:ext cx="8124825" cy="83994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9275" y="5183188"/>
            <a:ext cx="12753975" cy="255825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138" y="10799763"/>
            <a:ext cx="8124825" cy="2000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578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138" y="2400300"/>
            <a:ext cx="8124825" cy="839946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709275" y="5183188"/>
            <a:ext cx="12753975" cy="255825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138" y="10799763"/>
            <a:ext cx="8124825" cy="20008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779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52" name="Rectangle 36"/>
          <p:cNvSpPr>
            <a:spLocks noChangeArrowheads="1"/>
          </p:cNvSpPr>
          <p:nvPr userDrawn="1"/>
        </p:nvSpPr>
        <p:spPr bwMode="auto">
          <a:xfrm>
            <a:off x="0" y="0"/>
            <a:ext cx="25192038" cy="3027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86049" name="Rectangle 33"/>
          <p:cNvSpPr>
            <a:spLocks noChangeArrowheads="1"/>
          </p:cNvSpPr>
          <p:nvPr userDrawn="1"/>
        </p:nvSpPr>
        <p:spPr bwMode="auto">
          <a:xfrm>
            <a:off x="536575" y="3582988"/>
            <a:ext cx="11934825" cy="316293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86030" name="Text Box 14"/>
          <p:cNvSpPr txBox="1">
            <a:spLocks noChangeArrowheads="1"/>
          </p:cNvSpPr>
          <p:nvPr userDrawn="1"/>
        </p:nvSpPr>
        <p:spPr bwMode="auto">
          <a:xfrm>
            <a:off x="536575" y="35483800"/>
            <a:ext cx="165576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0306" tIns="35145" rIns="70306" bIns="35145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083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0485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5568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0970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669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241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813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385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bg-BG" sz="400" b="1">
                <a:solidFill>
                  <a:schemeClr val="bg2"/>
                </a:solidFill>
              </a:rPr>
              <a:t>TEMPLATE DESIGN © 2007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bg-BG" sz="700" b="1">
                <a:solidFill>
                  <a:schemeClr val="bg2"/>
                </a:solidFill>
              </a:rPr>
              <a:t>www.PosterPresentations.com</a:t>
            </a:r>
          </a:p>
        </p:txBody>
      </p:sp>
      <p:sp>
        <p:nvSpPr>
          <p:cNvPr id="86031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296863"/>
            <a:ext cx="24061738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0306" tIns="35145" rIns="70306" bIns="351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title style</a:t>
            </a:r>
          </a:p>
        </p:txBody>
      </p:sp>
      <p:sp>
        <p:nvSpPr>
          <p:cNvPr id="86041" name="Rectangle 25"/>
          <p:cNvSpPr>
            <a:spLocks noChangeArrowheads="1"/>
          </p:cNvSpPr>
          <p:nvPr userDrawn="1"/>
        </p:nvSpPr>
        <p:spPr bwMode="auto">
          <a:xfrm>
            <a:off x="0" y="0"/>
            <a:ext cx="25192038" cy="35999738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86056" name="Rectangle 40"/>
          <p:cNvSpPr>
            <a:spLocks noChangeArrowheads="1"/>
          </p:cNvSpPr>
          <p:nvPr userDrawn="1"/>
        </p:nvSpPr>
        <p:spPr bwMode="auto">
          <a:xfrm>
            <a:off x="12876213" y="3582988"/>
            <a:ext cx="11737975" cy="316293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86060" name="Line 44"/>
          <p:cNvSpPr>
            <a:spLocks noChangeShapeType="1"/>
          </p:cNvSpPr>
          <p:nvPr userDrawn="1"/>
        </p:nvSpPr>
        <p:spPr bwMode="auto">
          <a:xfrm>
            <a:off x="0" y="3027363"/>
            <a:ext cx="25192038" cy="0"/>
          </a:xfrm>
          <a:prstGeom prst="line">
            <a:avLst/>
          </a:prstGeom>
          <a:noFill/>
          <a:ln w="203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56616" tIns="356616" rIns="356616" bIns="356616">
            <a:spAutoFit/>
          </a:bodyPr>
          <a:lstStyle/>
          <a:p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ctr" defTabSz="704850" rtl="0" fontAlgn="base">
        <a:spcBef>
          <a:spcPct val="0"/>
        </a:spcBef>
        <a:spcAft>
          <a:spcPct val="0"/>
        </a:spcAft>
        <a:defRPr sz="68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704850" rtl="0" fontAlgn="base">
        <a:spcBef>
          <a:spcPct val="0"/>
        </a:spcBef>
        <a:spcAft>
          <a:spcPct val="0"/>
        </a:spcAft>
        <a:defRPr sz="6800">
          <a:solidFill>
            <a:srgbClr val="FFFFFF"/>
          </a:solidFill>
          <a:latin typeface="Arial Black" panose="020B0A04020102020204" pitchFamily="34" charset="0"/>
        </a:defRPr>
      </a:lvl2pPr>
      <a:lvl3pPr algn="ctr" defTabSz="704850" rtl="0" fontAlgn="base">
        <a:spcBef>
          <a:spcPct val="0"/>
        </a:spcBef>
        <a:spcAft>
          <a:spcPct val="0"/>
        </a:spcAft>
        <a:defRPr sz="6800">
          <a:solidFill>
            <a:srgbClr val="FFFFFF"/>
          </a:solidFill>
          <a:latin typeface="Arial Black" panose="020B0A04020102020204" pitchFamily="34" charset="0"/>
        </a:defRPr>
      </a:lvl3pPr>
      <a:lvl4pPr algn="ctr" defTabSz="704850" rtl="0" fontAlgn="base">
        <a:spcBef>
          <a:spcPct val="0"/>
        </a:spcBef>
        <a:spcAft>
          <a:spcPct val="0"/>
        </a:spcAft>
        <a:defRPr sz="6800">
          <a:solidFill>
            <a:srgbClr val="FFFFFF"/>
          </a:solidFill>
          <a:latin typeface="Arial Black" panose="020B0A04020102020204" pitchFamily="34" charset="0"/>
        </a:defRPr>
      </a:lvl4pPr>
      <a:lvl5pPr algn="ctr" defTabSz="704850" rtl="0" fontAlgn="base">
        <a:spcBef>
          <a:spcPct val="0"/>
        </a:spcBef>
        <a:spcAft>
          <a:spcPct val="0"/>
        </a:spcAft>
        <a:defRPr sz="6800">
          <a:solidFill>
            <a:srgbClr val="FFFFFF"/>
          </a:solidFill>
          <a:latin typeface="Arial Black" panose="020B0A04020102020204" pitchFamily="34" charset="0"/>
        </a:defRPr>
      </a:lvl5pPr>
      <a:lvl6pPr marL="457200" algn="ctr" defTabSz="704850" rtl="0" fontAlgn="base">
        <a:spcBef>
          <a:spcPct val="0"/>
        </a:spcBef>
        <a:spcAft>
          <a:spcPct val="0"/>
        </a:spcAft>
        <a:defRPr sz="6800">
          <a:solidFill>
            <a:srgbClr val="FFFFFF"/>
          </a:solidFill>
          <a:latin typeface="Arial Black" panose="020B0A04020102020204" pitchFamily="34" charset="0"/>
        </a:defRPr>
      </a:lvl6pPr>
      <a:lvl7pPr marL="914400" algn="ctr" defTabSz="704850" rtl="0" fontAlgn="base">
        <a:spcBef>
          <a:spcPct val="0"/>
        </a:spcBef>
        <a:spcAft>
          <a:spcPct val="0"/>
        </a:spcAft>
        <a:defRPr sz="6800">
          <a:solidFill>
            <a:srgbClr val="FFFFFF"/>
          </a:solidFill>
          <a:latin typeface="Arial Black" panose="020B0A04020102020204" pitchFamily="34" charset="0"/>
        </a:defRPr>
      </a:lvl7pPr>
      <a:lvl8pPr marL="1371600" algn="ctr" defTabSz="704850" rtl="0" fontAlgn="base">
        <a:spcBef>
          <a:spcPct val="0"/>
        </a:spcBef>
        <a:spcAft>
          <a:spcPct val="0"/>
        </a:spcAft>
        <a:defRPr sz="6800">
          <a:solidFill>
            <a:srgbClr val="FFFFFF"/>
          </a:solidFill>
          <a:latin typeface="Arial Black" panose="020B0A04020102020204" pitchFamily="34" charset="0"/>
        </a:defRPr>
      </a:lvl8pPr>
      <a:lvl9pPr marL="1828800" algn="ctr" defTabSz="704850" rtl="0" fontAlgn="base">
        <a:spcBef>
          <a:spcPct val="0"/>
        </a:spcBef>
        <a:spcAft>
          <a:spcPct val="0"/>
        </a:spcAft>
        <a:defRPr sz="6800">
          <a:solidFill>
            <a:srgbClr val="FFFFFF"/>
          </a:solidFill>
          <a:latin typeface="Arial Black" panose="020B0A04020102020204" pitchFamily="34" charset="0"/>
        </a:defRPr>
      </a:lvl9pPr>
    </p:titleStyle>
    <p:bodyStyle>
      <a:lvl1pPr marL="263525" indent="-263525" algn="l" defTabSz="704850" rtl="0" fontAlgn="base">
        <a:spcBef>
          <a:spcPct val="20000"/>
        </a:spcBef>
        <a:spcAft>
          <a:spcPct val="0"/>
        </a:spcAft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19075" algn="l" defTabSz="704850" rtl="0" fontAlgn="base">
        <a:spcBef>
          <a:spcPct val="20000"/>
        </a:spcBef>
        <a:spcAft>
          <a:spcPct val="0"/>
        </a:spcAft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81063" indent="-176213" algn="l" defTabSz="704850" rtl="0" fontAlgn="base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31900" indent="-176213" algn="l" defTabSz="704850" rtl="0" fontAlgn="base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85913" indent="-176213" algn="l" defTabSz="704850" rtl="0" fontAlgn="base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ChangeArrowheads="1"/>
          </p:cNvSpPr>
          <p:nvPr userDrawn="1"/>
        </p:nvSpPr>
        <p:spPr bwMode="auto">
          <a:xfrm>
            <a:off x="0" y="0"/>
            <a:ext cx="25192038" cy="4603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80227" name="Rectangle 3"/>
          <p:cNvSpPr>
            <a:spLocks noChangeArrowheads="1"/>
          </p:cNvSpPr>
          <p:nvPr userDrawn="1"/>
        </p:nvSpPr>
        <p:spPr bwMode="auto">
          <a:xfrm>
            <a:off x="536575" y="5256213"/>
            <a:ext cx="5726113" cy="29962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80228" name="Rectangle 4"/>
          <p:cNvSpPr>
            <a:spLocks noChangeArrowheads="1"/>
          </p:cNvSpPr>
          <p:nvPr userDrawn="1"/>
        </p:nvSpPr>
        <p:spPr bwMode="auto">
          <a:xfrm>
            <a:off x="0" y="4603750"/>
            <a:ext cx="25192038" cy="141288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80229" name="Text Box 5"/>
          <p:cNvSpPr txBox="1">
            <a:spLocks noChangeArrowheads="1"/>
          </p:cNvSpPr>
          <p:nvPr userDrawn="1"/>
        </p:nvSpPr>
        <p:spPr bwMode="auto">
          <a:xfrm>
            <a:off x="349250" y="35483800"/>
            <a:ext cx="14446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0306" tIns="35145" rIns="70306" bIns="35145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083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0485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5568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0970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669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241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813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385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bg-BG" sz="400" b="1">
                <a:solidFill>
                  <a:schemeClr val="bg2"/>
                </a:solidFill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bg-BG" sz="700" b="1">
                <a:solidFill>
                  <a:schemeClr val="bg2"/>
                </a:solidFill>
              </a:rPr>
              <a:t>www.PosterPresentations.com</a:t>
            </a:r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1392238"/>
            <a:ext cx="24061738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0306" tIns="35145" rIns="70306" bIns="351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title style</a:t>
            </a:r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575" y="5256213"/>
            <a:ext cx="5726113" cy="299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51586" tIns="351586" rIns="351586" bIns="351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text styles</a:t>
            </a:r>
          </a:p>
          <a:p>
            <a:pPr lvl="1"/>
            <a:r>
              <a:rPr lang="en-US" altLang="bg-BG" smtClean="0"/>
              <a:t>Second level</a:t>
            </a:r>
          </a:p>
        </p:txBody>
      </p:sp>
      <p:sp>
        <p:nvSpPr>
          <p:cNvPr id="180232" name="Rectangle 8"/>
          <p:cNvSpPr>
            <a:spLocks noChangeArrowheads="1"/>
          </p:cNvSpPr>
          <p:nvPr userDrawn="1"/>
        </p:nvSpPr>
        <p:spPr bwMode="auto">
          <a:xfrm>
            <a:off x="0" y="0"/>
            <a:ext cx="25192038" cy="35999738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80233" name="Rectangle 9"/>
          <p:cNvSpPr>
            <a:spLocks noChangeArrowheads="1"/>
          </p:cNvSpPr>
          <p:nvPr userDrawn="1"/>
        </p:nvSpPr>
        <p:spPr bwMode="auto">
          <a:xfrm>
            <a:off x="6596063" y="5256213"/>
            <a:ext cx="11917362" cy="29962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80235" name="Rectangle 11"/>
          <p:cNvSpPr>
            <a:spLocks noChangeArrowheads="1"/>
          </p:cNvSpPr>
          <p:nvPr userDrawn="1"/>
        </p:nvSpPr>
        <p:spPr bwMode="auto">
          <a:xfrm>
            <a:off x="18883313" y="5256213"/>
            <a:ext cx="5730875" cy="29962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704850" rtl="0" fontAlgn="base">
        <a:spcBef>
          <a:spcPct val="0"/>
        </a:spcBef>
        <a:spcAft>
          <a:spcPct val="0"/>
        </a:spcAft>
        <a:defRPr sz="6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0485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 Black" panose="020B0A04020102020204" pitchFamily="34" charset="0"/>
        </a:defRPr>
      </a:lvl2pPr>
      <a:lvl3pPr algn="ctr" defTabSz="70485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 Black" panose="020B0A04020102020204" pitchFamily="34" charset="0"/>
        </a:defRPr>
      </a:lvl3pPr>
      <a:lvl4pPr algn="ctr" defTabSz="70485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 Black" panose="020B0A04020102020204" pitchFamily="34" charset="0"/>
        </a:defRPr>
      </a:lvl4pPr>
      <a:lvl5pPr algn="ctr" defTabSz="70485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 Black" panose="020B0A04020102020204" pitchFamily="34" charset="0"/>
        </a:defRPr>
      </a:lvl5pPr>
      <a:lvl6pPr marL="457200" algn="ctr" defTabSz="70485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 Black" panose="020B0A04020102020204" pitchFamily="34" charset="0"/>
        </a:defRPr>
      </a:lvl6pPr>
      <a:lvl7pPr marL="914400" algn="ctr" defTabSz="70485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 Black" panose="020B0A04020102020204" pitchFamily="34" charset="0"/>
        </a:defRPr>
      </a:lvl7pPr>
      <a:lvl8pPr marL="1371600" algn="ctr" defTabSz="70485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 Black" panose="020B0A04020102020204" pitchFamily="34" charset="0"/>
        </a:defRPr>
      </a:lvl8pPr>
      <a:lvl9pPr marL="1828800" algn="ctr" defTabSz="70485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263525" indent="-263525" algn="l" defTabSz="704850" rtl="0" fontAlgn="base">
        <a:spcBef>
          <a:spcPct val="20000"/>
        </a:spcBef>
        <a:spcAft>
          <a:spcPct val="0"/>
        </a:spcAft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19075" algn="l" defTabSz="704850" rtl="0" fontAlgn="base">
        <a:spcBef>
          <a:spcPct val="20000"/>
        </a:spcBef>
        <a:spcAft>
          <a:spcPct val="0"/>
        </a:spcAft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81063" indent="-176213" algn="l" defTabSz="704850" rtl="0" fontAlgn="base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31900" indent="-176213" algn="l" defTabSz="704850" rtl="0" fontAlgn="base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85913" indent="-176213" algn="l" defTabSz="704850" rtl="0" fontAlgn="base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 userDrawn="1"/>
        </p:nvSpPr>
        <p:spPr bwMode="auto">
          <a:xfrm>
            <a:off x="0" y="0"/>
            <a:ext cx="25192038" cy="4603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81251" name="Rectangle 3"/>
          <p:cNvSpPr>
            <a:spLocks noChangeArrowheads="1"/>
          </p:cNvSpPr>
          <p:nvPr userDrawn="1"/>
        </p:nvSpPr>
        <p:spPr bwMode="auto">
          <a:xfrm>
            <a:off x="396875" y="5256213"/>
            <a:ext cx="24317325" cy="29962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81252" name="Rectangle 4"/>
          <p:cNvSpPr>
            <a:spLocks noChangeArrowheads="1"/>
          </p:cNvSpPr>
          <p:nvPr userDrawn="1"/>
        </p:nvSpPr>
        <p:spPr bwMode="auto">
          <a:xfrm>
            <a:off x="0" y="4603750"/>
            <a:ext cx="25192038" cy="141288"/>
          </a:xfrm>
          <a:prstGeom prst="rect">
            <a:avLst/>
          </a:prstGeom>
          <a:solidFill>
            <a:srgbClr val="66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81253" name="Text Box 5"/>
          <p:cNvSpPr txBox="1">
            <a:spLocks noChangeArrowheads="1"/>
          </p:cNvSpPr>
          <p:nvPr userDrawn="1"/>
        </p:nvSpPr>
        <p:spPr bwMode="auto">
          <a:xfrm>
            <a:off x="349250" y="35483800"/>
            <a:ext cx="1444625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0306" tIns="35145" rIns="70306" bIns="35145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083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0485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5568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0970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669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241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813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385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bg-BG" sz="400" b="1">
                <a:solidFill>
                  <a:schemeClr val="bg2"/>
                </a:solidFill>
              </a:rPr>
              <a:t>POSTER TEMPLATE BY: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bg-BG" sz="700" b="1">
                <a:solidFill>
                  <a:schemeClr val="bg2"/>
                </a:solidFill>
              </a:rPr>
              <a:t>www.PosterPresentations.com</a:t>
            </a:r>
          </a:p>
        </p:txBody>
      </p:sp>
      <p:sp>
        <p:nvSpPr>
          <p:cNvPr id="18125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52450" y="1392238"/>
            <a:ext cx="24061738" cy="240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0306" tIns="35145" rIns="70306" bIns="351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title style</a:t>
            </a:r>
          </a:p>
        </p:txBody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5256213"/>
            <a:ext cx="24217313" cy="2996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51586" tIns="351586" rIns="351586" bIns="351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bg-BG" smtClean="0"/>
              <a:t>Click to edit Master text styles</a:t>
            </a:r>
          </a:p>
          <a:p>
            <a:pPr lvl="1"/>
            <a:r>
              <a:rPr lang="en-US" altLang="bg-BG" smtClean="0"/>
              <a:t>Second level</a:t>
            </a:r>
          </a:p>
        </p:txBody>
      </p:sp>
      <p:sp>
        <p:nvSpPr>
          <p:cNvPr id="181256" name="Rectangle 8"/>
          <p:cNvSpPr>
            <a:spLocks noChangeArrowheads="1"/>
          </p:cNvSpPr>
          <p:nvPr userDrawn="1"/>
        </p:nvSpPr>
        <p:spPr bwMode="auto">
          <a:xfrm>
            <a:off x="0" y="0"/>
            <a:ext cx="25192038" cy="35999738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704850" rtl="0" fontAlgn="base">
        <a:spcBef>
          <a:spcPct val="0"/>
        </a:spcBef>
        <a:spcAft>
          <a:spcPct val="0"/>
        </a:spcAft>
        <a:defRPr sz="66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70485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 Black" panose="020B0A04020102020204" pitchFamily="34" charset="0"/>
        </a:defRPr>
      </a:lvl2pPr>
      <a:lvl3pPr algn="ctr" defTabSz="70485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 Black" panose="020B0A04020102020204" pitchFamily="34" charset="0"/>
        </a:defRPr>
      </a:lvl3pPr>
      <a:lvl4pPr algn="ctr" defTabSz="70485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 Black" panose="020B0A04020102020204" pitchFamily="34" charset="0"/>
        </a:defRPr>
      </a:lvl4pPr>
      <a:lvl5pPr algn="ctr" defTabSz="70485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 Black" panose="020B0A04020102020204" pitchFamily="34" charset="0"/>
        </a:defRPr>
      </a:lvl5pPr>
      <a:lvl6pPr marL="457200" algn="ctr" defTabSz="70485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 Black" panose="020B0A04020102020204" pitchFamily="34" charset="0"/>
        </a:defRPr>
      </a:lvl6pPr>
      <a:lvl7pPr marL="914400" algn="ctr" defTabSz="70485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 Black" panose="020B0A04020102020204" pitchFamily="34" charset="0"/>
        </a:defRPr>
      </a:lvl7pPr>
      <a:lvl8pPr marL="1371600" algn="ctr" defTabSz="70485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 Black" panose="020B0A04020102020204" pitchFamily="34" charset="0"/>
        </a:defRPr>
      </a:lvl8pPr>
      <a:lvl9pPr marL="1828800" algn="ctr" defTabSz="704850" rtl="0" fontAlgn="base">
        <a:spcBef>
          <a:spcPct val="0"/>
        </a:spcBef>
        <a:spcAft>
          <a:spcPct val="0"/>
        </a:spcAft>
        <a:defRPr sz="6600">
          <a:solidFill>
            <a:schemeClr val="tx2"/>
          </a:solidFill>
          <a:latin typeface="Arial Black" panose="020B0A04020102020204" pitchFamily="34" charset="0"/>
        </a:defRPr>
      </a:lvl9pPr>
    </p:titleStyle>
    <p:bodyStyle>
      <a:lvl1pPr marL="263525" indent="-263525" algn="l" defTabSz="704850" rtl="0" fontAlgn="base">
        <a:spcBef>
          <a:spcPct val="20000"/>
        </a:spcBef>
        <a:spcAft>
          <a:spcPct val="0"/>
        </a:spcAft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69913" indent="-219075" algn="l" defTabSz="704850" rtl="0" fontAlgn="base">
        <a:spcBef>
          <a:spcPct val="20000"/>
        </a:spcBef>
        <a:spcAft>
          <a:spcPct val="0"/>
        </a:spcAft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81063" indent="-176213" algn="l" defTabSz="704850" rtl="0" fontAlgn="base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31900" indent="-176213" algn="l" defTabSz="704850" rtl="0" fontAlgn="base">
        <a:spcBef>
          <a:spcPct val="20000"/>
        </a:spcBef>
        <a:spcAft>
          <a:spcPct val="0"/>
        </a:spcAft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85913" indent="-176213" algn="l" defTabSz="704850" rtl="0" fontAlgn="base">
        <a:spcBef>
          <a:spcPct val="20000"/>
        </a:spcBef>
        <a:spcAft>
          <a:spcPct val="0"/>
        </a:spcAft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1953" y="1916661"/>
            <a:ext cx="21728133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1953" y="9583264"/>
            <a:ext cx="21728133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1952" y="33366432"/>
            <a:ext cx="566820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09-Jan-20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4863" y="33366432"/>
            <a:ext cx="8502313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1877" y="33366432"/>
            <a:ext cx="5668209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36"/>
          <p:cNvSpPr>
            <a:spLocks noChangeArrowheads="1"/>
          </p:cNvSpPr>
          <p:nvPr userDrawn="1"/>
        </p:nvSpPr>
        <p:spPr bwMode="auto">
          <a:xfrm>
            <a:off x="0" y="0"/>
            <a:ext cx="25192038" cy="30273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8" name="Rectangle 33"/>
          <p:cNvSpPr>
            <a:spLocks noChangeArrowheads="1"/>
          </p:cNvSpPr>
          <p:nvPr userDrawn="1"/>
        </p:nvSpPr>
        <p:spPr bwMode="auto">
          <a:xfrm>
            <a:off x="536575" y="3582988"/>
            <a:ext cx="11934825" cy="316293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9" name="Text Box 14"/>
          <p:cNvSpPr txBox="1">
            <a:spLocks noChangeArrowheads="1"/>
          </p:cNvSpPr>
          <p:nvPr userDrawn="1"/>
        </p:nvSpPr>
        <p:spPr bwMode="auto">
          <a:xfrm>
            <a:off x="536575" y="35483800"/>
            <a:ext cx="165576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0306" tIns="35145" rIns="70306" bIns="35145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083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0485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5568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0970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669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241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813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385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bg-BG" sz="400" b="1">
                <a:solidFill>
                  <a:schemeClr val="bg2"/>
                </a:solidFill>
              </a:rPr>
              <a:t>TEMPLATE DESIGN © 2007</a:t>
            </a:r>
          </a:p>
          <a:p>
            <a:pPr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altLang="bg-BG" sz="700" b="1">
                <a:solidFill>
                  <a:schemeClr val="bg2"/>
                </a:solidFill>
              </a:rPr>
              <a:t>www.PosterPresentations.com</a:t>
            </a:r>
          </a:p>
        </p:txBody>
      </p:sp>
      <p:sp>
        <p:nvSpPr>
          <p:cNvPr id="10" name="Rectangle 25"/>
          <p:cNvSpPr>
            <a:spLocks noChangeArrowheads="1"/>
          </p:cNvSpPr>
          <p:nvPr userDrawn="1"/>
        </p:nvSpPr>
        <p:spPr bwMode="auto">
          <a:xfrm>
            <a:off x="0" y="0"/>
            <a:ext cx="25192038" cy="35999738"/>
          </a:xfrm>
          <a:prstGeom prst="rect">
            <a:avLst/>
          </a:prstGeom>
          <a:noFill/>
          <a:ln w="317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1" name="Rectangle 40"/>
          <p:cNvSpPr>
            <a:spLocks noChangeArrowheads="1"/>
          </p:cNvSpPr>
          <p:nvPr userDrawn="1"/>
        </p:nvSpPr>
        <p:spPr bwMode="auto">
          <a:xfrm>
            <a:off x="12876213" y="3582988"/>
            <a:ext cx="11737975" cy="3162935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bg-BG"/>
          </a:p>
        </p:txBody>
      </p:sp>
      <p:sp>
        <p:nvSpPr>
          <p:cNvPr id="12" name="Line 44"/>
          <p:cNvSpPr>
            <a:spLocks noChangeShapeType="1"/>
          </p:cNvSpPr>
          <p:nvPr userDrawn="1"/>
        </p:nvSpPr>
        <p:spPr bwMode="auto">
          <a:xfrm>
            <a:off x="0" y="3027363"/>
            <a:ext cx="25192038" cy="0"/>
          </a:xfrm>
          <a:prstGeom prst="line">
            <a:avLst/>
          </a:prstGeom>
          <a:noFill/>
          <a:ln w="2032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356616" tIns="356616" rIns="356616" bIns="356616">
            <a:spAutoFit/>
          </a:bodyPr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6153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2519172" rtl="0" eaLnBrk="1" latinLnBrk="0" hangingPunct="1">
        <a:lnSpc>
          <a:spcPct val="90000"/>
        </a:lnSpc>
        <a:spcBef>
          <a:spcPct val="0"/>
        </a:spcBef>
        <a:buNone/>
        <a:defRPr sz="121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29793" indent="-629793" algn="l" defTabSz="2519172" rtl="0" eaLnBrk="1" latinLnBrk="0" hangingPunct="1">
        <a:lnSpc>
          <a:spcPct val="90000"/>
        </a:lnSpc>
        <a:spcBef>
          <a:spcPts val="2755"/>
        </a:spcBef>
        <a:buFont typeface="Arial" panose="020B0604020202020204" pitchFamily="34" charset="0"/>
        <a:buChar char="•"/>
        <a:defRPr sz="7714" kern="1200">
          <a:solidFill>
            <a:schemeClr val="tx1"/>
          </a:solidFill>
          <a:latin typeface="+mn-lt"/>
          <a:ea typeface="+mn-ea"/>
          <a:cs typeface="+mn-cs"/>
        </a:defRPr>
      </a:lvl1pPr>
      <a:lvl2pPr marL="1889379" indent="-629793" algn="l" defTabSz="2519172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6612" kern="1200">
          <a:solidFill>
            <a:schemeClr val="tx1"/>
          </a:solidFill>
          <a:latin typeface="+mn-lt"/>
          <a:ea typeface="+mn-ea"/>
          <a:cs typeface="+mn-cs"/>
        </a:defRPr>
      </a:lvl2pPr>
      <a:lvl3pPr marL="3148965" indent="-629793" algn="l" defTabSz="2519172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5510" kern="1200">
          <a:solidFill>
            <a:schemeClr val="tx1"/>
          </a:solidFill>
          <a:latin typeface="+mn-lt"/>
          <a:ea typeface="+mn-ea"/>
          <a:cs typeface="+mn-cs"/>
        </a:defRPr>
      </a:lvl3pPr>
      <a:lvl4pPr marL="4408551" indent="-629793" algn="l" defTabSz="2519172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59" kern="1200">
          <a:solidFill>
            <a:schemeClr val="tx1"/>
          </a:solidFill>
          <a:latin typeface="+mn-lt"/>
          <a:ea typeface="+mn-ea"/>
          <a:cs typeface="+mn-cs"/>
        </a:defRPr>
      </a:lvl4pPr>
      <a:lvl5pPr marL="5668137" indent="-629793" algn="l" defTabSz="2519172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59" kern="1200">
          <a:solidFill>
            <a:schemeClr val="tx1"/>
          </a:solidFill>
          <a:latin typeface="+mn-lt"/>
          <a:ea typeface="+mn-ea"/>
          <a:cs typeface="+mn-cs"/>
        </a:defRPr>
      </a:lvl5pPr>
      <a:lvl6pPr marL="6927723" indent="-629793" algn="l" defTabSz="2519172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59" kern="1200">
          <a:solidFill>
            <a:schemeClr val="tx1"/>
          </a:solidFill>
          <a:latin typeface="+mn-lt"/>
          <a:ea typeface="+mn-ea"/>
          <a:cs typeface="+mn-cs"/>
        </a:defRPr>
      </a:lvl6pPr>
      <a:lvl7pPr marL="8187309" indent="-629793" algn="l" defTabSz="2519172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59" kern="1200">
          <a:solidFill>
            <a:schemeClr val="tx1"/>
          </a:solidFill>
          <a:latin typeface="+mn-lt"/>
          <a:ea typeface="+mn-ea"/>
          <a:cs typeface="+mn-cs"/>
        </a:defRPr>
      </a:lvl7pPr>
      <a:lvl8pPr marL="9446895" indent="-629793" algn="l" defTabSz="2519172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59" kern="1200">
          <a:solidFill>
            <a:schemeClr val="tx1"/>
          </a:solidFill>
          <a:latin typeface="+mn-lt"/>
          <a:ea typeface="+mn-ea"/>
          <a:cs typeface="+mn-cs"/>
        </a:defRPr>
      </a:lvl8pPr>
      <a:lvl9pPr marL="10706481" indent="-629793" algn="l" defTabSz="2519172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49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19172" rtl="0" eaLnBrk="1" latinLnBrk="0" hangingPunct="1">
        <a:defRPr sz="4959" kern="1200">
          <a:solidFill>
            <a:schemeClr val="tx1"/>
          </a:solidFill>
          <a:latin typeface="+mn-lt"/>
          <a:ea typeface="+mn-ea"/>
          <a:cs typeface="+mn-cs"/>
        </a:defRPr>
      </a:lvl1pPr>
      <a:lvl2pPr marL="1259586" algn="l" defTabSz="2519172" rtl="0" eaLnBrk="1" latinLnBrk="0" hangingPunct="1">
        <a:defRPr sz="4959" kern="1200">
          <a:solidFill>
            <a:schemeClr val="tx1"/>
          </a:solidFill>
          <a:latin typeface="+mn-lt"/>
          <a:ea typeface="+mn-ea"/>
          <a:cs typeface="+mn-cs"/>
        </a:defRPr>
      </a:lvl2pPr>
      <a:lvl3pPr marL="2519172" algn="l" defTabSz="2519172" rtl="0" eaLnBrk="1" latinLnBrk="0" hangingPunct="1">
        <a:defRPr sz="4959" kern="1200">
          <a:solidFill>
            <a:schemeClr val="tx1"/>
          </a:solidFill>
          <a:latin typeface="+mn-lt"/>
          <a:ea typeface="+mn-ea"/>
          <a:cs typeface="+mn-cs"/>
        </a:defRPr>
      </a:lvl3pPr>
      <a:lvl4pPr marL="3778758" algn="l" defTabSz="2519172" rtl="0" eaLnBrk="1" latinLnBrk="0" hangingPunct="1">
        <a:defRPr sz="4959" kern="1200">
          <a:solidFill>
            <a:schemeClr val="tx1"/>
          </a:solidFill>
          <a:latin typeface="+mn-lt"/>
          <a:ea typeface="+mn-ea"/>
          <a:cs typeface="+mn-cs"/>
        </a:defRPr>
      </a:lvl4pPr>
      <a:lvl5pPr marL="5038344" algn="l" defTabSz="2519172" rtl="0" eaLnBrk="1" latinLnBrk="0" hangingPunct="1">
        <a:defRPr sz="4959" kern="1200">
          <a:solidFill>
            <a:schemeClr val="tx1"/>
          </a:solidFill>
          <a:latin typeface="+mn-lt"/>
          <a:ea typeface="+mn-ea"/>
          <a:cs typeface="+mn-cs"/>
        </a:defRPr>
      </a:lvl5pPr>
      <a:lvl6pPr marL="6297930" algn="l" defTabSz="2519172" rtl="0" eaLnBrk="1" latinLnBrk="0" hangingPunct="1">
        <a:defRPr sz="4959" kern="1200">
          <a:solidFill>
            <a:schemeClr val="tx1"/>
          </a:solidFill>
          <a:latin typeface="+mn-lt"/>
          <a:ea typeface="+mn-ea"/>
          <a:cs typeface="+mn-cs"/>
        </a:defRPr>
      </a:lvl6pPr>
      <a:lvl7pPr marL="7557516" algn="l" defTabSz="2519172" rtl="0" eaLnBrk="1" latinLnBrk="0" hangingPunct="1">
        <a:defRPr sz="4959" kern="1200">
          <a:solidFill>
            <a:schemeClr val="tx1"/>
          </a:solidFill>
          <a:latin typeface="+mn-lt"/>
          <a:ea typeface="+mn-ea"/>
          <a:cs typeface="+mn-cs"/>
        </a:defRPr>
      </a:lvl7pPr>
      <a:lvl8pPr marL="8817102" algn="l" defTabSz="2519172" rtl="0" eaLnBrk="1" latinLnBrk="0" hangingPunct="1">
        <a:defRPr sz="4959" kern="1200">
          <a:solidFill>
            <a:schemeClr val="tx1"/>
          </a:solidFill>
          <a:latin typeface="+mn-lt"/>
          <a:ea typeface="+mn-ea"/>
          <a:cs typeface="+mn-cs"/>
        </a:defRPr>
      </a:lvl8pPr>
      <a:lvl9pPr marL="10076688" algn="l" defTabSz="2519172" rtl="0" eaLnBrk="1" latinLnBrk="0" hangingPunct="1">
        <a:defRPr sz="49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5190" y="15793786"/>
            <a:ext cx="4947735" cy="2411576"/>
          </a:xfrm>
          <a:prstGeom prst="rect">
            <a:avLst/>
          </a:prstGeom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15912" y="381940"/>
            <a:ext cx="24310975" cy="15482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0288" tIns="35138" rIns="70288" bIns="35138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083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0485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5568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0970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669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241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813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385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ru-RU" altLang="bg-BG" sz="4800" dirty="0" err="1">
                <a:solidFill>
                  <a:srgbClr val="FFFFFF"/>
                </a:solidFill>
                <a:latin typeface="Arial Black" panose="020B0A04020102020204" pitchFamily="34" charset="0"/>
              </a:rPr>
              <a:t>Повишаване</a:t>
            </a:r>
            <a:r>
              <a:rPr lang="ru-RU" altLang="bg-BG" sz="4800" dirty="0">
                <a:solidFill>
                  <a:srgbClr val="FFFFFF"/>
                </a:solidFill>
                <a:latin typeface="Arial Black" panose="020B0A04020102020204" pitchFamily="34" charset="0"/>
              </a:rPr>
              <a:t> на </a:t>
            </a:r>
            <a:r>
              <a:rPr lang="ru-RU" altLang="bg-BG" sz="4800" dirty="0" err="1">
                <a:solidFill>
                  <a:srgbClr val="FFFFFF"/>
                </a:solidFill>
                <a:latin typeface="Arial Black" panose="020B0A04020102020204" pitchFamily="34" charset="0"/>
              </a:rPr>
              <a:t>резолюцията</a:t>
            </a:r>
            <a:r>
              <a:rPr lang="ru-RU" altLang="bg-BG" sz="4800" dirty="0">
                <a:solidFill>
                  <a:srgbClr val="FFFFFF"/>
                </a:solidFill>
                <a:latin typeface="Arial Black" panose="020B0A04020102020204" pitchFamily="34" charset="0"/>
              </a:rPr>
              <a:t> и </a:t>
            </a:r>
            <a:r>
              <a:rPr lang="ru-RU" altLang="bg-BG" sz="4800" dirty="0" err="1">
                <a:solidFill>
                  <a:srgbClr val="FFFFFF"/>
                </a:solidFill>
                <a:latin typeface="Arial Black" panose="020B0A04020102020204" pitchFamily="34" charset="0"/>
              </a:rPr>
              <a:t>четимостта</a:t>
            </a:r>
            <a:r>
              <a:rPr lang="ru-RU" altLang="bg-BG" sz="4800" dirty="0">
                <a:solidFill>
                  <a:srgbClr val="FFFFFF"/>
                </a:solidFill>
                <a:latin typeface="Arial Black" panose="020B0A04020102020204" pitchFamily="34" charset="0"/>
              </a:rPr>
              <a:t> на </a:t>
            </a:r>
            <a:r>
              <a:rPr lang="ru-RU" altLang="bg-BG" sz="4800" dirty="0" err="1">
                <a:solidFill>
                  <a:srgbClr val="FFFFFF"/>
                </a:solidFill>
                <a:latin typeface="Arial Black" panose="020B0A04020102020204" pitchFamily="34" charset="0"/>
              </a:rPr>
              <a:t>двумерни</a:t>
            </a:r>
            <a:r>
              <a:rPr lang="ru-RU" altLang="bg-BG" sz="4800" dirty="0">
                <a:solidFill>
                  <a:srgbClr val="FFFFFF"/>
                </a:solidFill>
                <a:latin typeface="Arial Black" panose="020B0A04020102020204" pitchFamily="34" charset="0"/>
              </a:rPr>
              <a:t> </a:t>
            </a:r>
            <a:r>
              <a:rPr lang="ru-RU" altLang="bg-BG" sz="4800" dirty="0" err="1">
                <a:solidFill>
                  <a:srgbClr val="FFFFFF"/>
                </a:solidFill>
                <a:latin typeface="Arial Black" panose="020B0A04020102020204" pitchFamily="34" charset="0"/>
              </a:rPr>
              <a:t>медицински</a:t>
            </a:r>
            <a:r>
              <a:rPr lang="ru-RU" altLang="bg-BG" sz="4800" dirty="0">
                <a:solidFill>
                  <a:srgbClr val="FFFFFF"/>
                </a:solidFill>
                <a:latin typeface="Arial Black" panose="020B0A04020102020204" pitchFamily="34" charset="0"/>
              </a:rPr>
              <a:t> изображения посредством математически трансформации </a:t>
            </a:r>
            <a:endParaRPr lang="ru-RU" altLang="bg-BG" sz="4800" dirty="0" smtClean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2519" name="Text Box 471"/>
          <p:cNvSpPr txBox="1">
            <a:spLocks noChangeArrowheads="1"/>
          </p:cNvSpPr>
          <p:nvPr/>
        </p:nvSpPr>
        <p:spPr bwMode="auto">
          <a:xfrm>
            <a:off x="539020" y="9588572"/>
            <a:ext cx="11928475" cy="501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0306" tIns="35145" rIns="70306" bIns="35145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083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0485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5568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0970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669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241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813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385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bg-BG" altLang="bg-BG" sz="2800" b="1" dirty="0" err="1">
                <a:solidFill>
                  <a:srgbClr val="F8F8F8"/>
                </a:solidFill>
                <a:latin typeface="Arial Narrow" panose="020B0606020202030204" pitchFamily="34" charset="0"/>
              </a:rPr>
              <a:t>Абстракт</a:t>
            </a:r>
            <a:r>
              <a:rPr lang="bg-BG" altLang="bg-BG" sz="2800" b="1" dirty="0">
                <a:solidFill>
                  <a:srgbClr val="F8F8F8"/>
                </a:solidFill>
                <a:latin typeface="Arial Narrow" panose="020B0606020202030204" pitchFamily="34" charset="0"/>
              </a:rPr>
              <a:t> </a:t>
            </a:r>
            <a:endParaRPr lang="en-US" altLang="bg-BG" sz="2800" b="1" dirty="0">
              <a:solidFill>
                <a:srgbClr val="F8F8F8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 Box 471"/>
          <p:cNvSpPr txBox="1">
            <a:spLocks noChangeArrowheads="1"/>
          </p:cNvSpPr>
          <p:nvPr/>
        </p:nvSpPr>
        <p:spPr bwMode="auto">
          <a:xfrm>
            <a:off x="12842774" y="14390564"/>
            <a:ext cx="11770692" cy="501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0306" tIns="35145" rIns="70306" bIns="35145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083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0485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5568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0970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669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241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813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385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bg-BG" altLang="bg-BG" sz="2800" b="1" dirty="0" smtClean="0">
                <a:solidFill>
                  <a:srgbClr val="F8F8F8"/>
                </a:solidFill>
                <a:latin typeface="Arial Narrow" panose="020B0606020202030204" pitchFamily="34" charset="0"/>
              </a:rPr>
              <a:t>Алгоритми</a:t>
            </a:r>
            <a:endParaRPr lang="en-US" altLang="bg-BG" sz="2800" b="1" dirty="0">
              <a:solidFill>
                <a:srgbClr val="F8F8F8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 Box 471"/>
          <p:cNvSpPr txBox="1">
            <a:spLocks noChangeArrowheads="1"/>
          </p:cNvSpPr>
          <p:nvPr/>
        </p:nvSpPr>
        <p:spPr bwMode="auto">
          <a:xfrm>
            <a:off x="542923" y="3599627"/>
            <a:ext cx="11928475" cy="501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0306" tIns="35145" rIns="70306" bIns="35145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083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0485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5568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0970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669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241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813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385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bg-BG" altLang="bg-BG" sz="2800" b="1" dirty="0" smtClean="0">
                <a:solidFill>
                  <a:srgbClr val="F8F8F8"/>
                </a:solidFill>
                <a:latin typeface="Arial Narrow" panose="020B0606020202030204" pitchFamily="34" charset="0"/>
              </a:rPr>
              <a:t>Обработка на дигитални изображения</a:t>
            </a:r>
            <a:endParaRPr lang="en-US" altLang="bg-BG" sz="2800" b="1" dirty="0">
              <a:solidFill>
                <a:srgbClr val="F8F8F8"/>
              </a:solidFill>
              <a:latin typeface="Arial Narrow" panose="020B0606020202030204" pitchFamily="34" charset="0"/>
            </a:endParaRPr>
          </a:p>
        </p:txBody>
      </p:sp>
      <p:sp>
        <p:nvSpPr>
          <p:cNvPr id="8" name="Text Box 471"/>
          <p:cNvSpPr txBox="1">
            <a:spLocks noChangeArrowheads="1"/>
          </p:cNvSpPr>
          <p:nvPr/>
        </p:nvSpPr>
        <p:spPr bwMode="auto">
          <a:xfrm>
            <a:off x="505414" y="20858986"/>
            <a:ext cx="11928475" cy="501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0306" tIns="35145" rIns="70306" bIns="35145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083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0485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5568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0970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669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241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813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385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bg-BG" altLang="bg-BG" sz="2800" b="1" dirty="0" smtClean="0">
                <a:solidFill>
                  <a:srgbClr val="F8F8F8"/>
                </a:solidFill>
                <a:latin typeface="Arial Narrow" panose="020B0606020202030204" pitchFamily="34" charset="0"/>
              </a:rPr>
              <a:t>Резултати</a:t>
            </a:r>
            <a:endParaRPr lang="en-US" altLang="bg-BG" sz="2800" b="1" dirty="0">
              <a:solidFill>
                <a:srgbClr val="F8F8F8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5912" y="1786988"/>
            <a:ext cx="24310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</a:rPr>
              <a:t>       </a:t>
            </a:r>
            <a:r>
              <a:rPr lang="bg-BG" sz="4000" b="1" dirty="0" smtClean="0">
                <a:solidFill>
                  <a:schemeClr val="bg1"/>
                </a:solidFill>
              </a:rPr>
              <a:t>Автор</a:t>
            </a:r>
            <a:r>
              <a:rPr lang="bg-BG" sz="4000" b="1" dirty="0">
                <a:solidFill>
                  <a:schemeClr val="bg1"/>
                </a:solidFill>
              </a:rPr>
              <a:t>: Дейвид </a:t>
            </a:r>
            <a:r>
              <a:rPr lang="bg-BG" sz="4000" b="1" dirty="0" smtClean="0">
                <a:solidFill>
                  <a:schemeClr val="bg1"/>
                </a:solidFill>
              </a:rPr>
              <a:t>Каменов</a:t>
            </a:r>
            <a:r>
              <a:rPr lang="en-US" sz="4000" b="1" dirty="0" smtClean="0">
                <a:solidFill>
                  <a:schemeClr val="bg1"/>
                </a:solidFill>
              </a:rPr>
              <a:t>                                       </a:t>
            </a:r>
            <a:r>
              <a:rPr lang="bg-BG" sz="4000" b="1" dirty="0">
                <a:solidFill>
                  <a:schemeClr val="bg1"/>
                </a:solidFill>
              </a:rPr>
              <a:t>Научен ръководител</a:t>
            </a:r>
            <a:r>
              <a:rPr lang="bg-BG" sz="4000" b="1" dirty="0" smtClean="0">
                <a:solidFill>
                  <a:schemeClr val="bg1"/>
                </a:solidFill>
              </a:rPr>
              <a:t>:</a:t>
            </a:r>
            <a:r>
              <a:rPr lang="en-US" sz="4000" b="1" dirty="0" smtClean="0">
                <a:solidFill>
                  <a:schemeClr val="bg1"/>
                </a:solidFill>
              </a:rPr>
              <a:t> </a:t>
            </a:r>
            <a:r>
              <a:rPr lang="bg-BG" sz="4000" b="1" dirty="0" smtClean="0">
                <a:solidFill>
                  <a:schemeClr val="bg1"/>
                </a:solidFill>
              </a:rPr>
              <a:t>доц</a:t>
            </a:r>
            <a:r>
              <a:rPr lang="bg-BG" sz="4000" b="1" dirty="0">
                <a:solidFill>
                  <a:schemeClr val="bg1"/>
                </a:solidFill>
              </a:rPr>
              <a:t>. Станислав Харизанов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5912" y="2433568"/>
            <a:ext cx="24391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821113" algn="l"/>
              </a:tabLst>
            </a:pPr>
            <a:r>
              <a:rPr lang="en-US" sz="3200" b="1" dirty="0" smtClean="0">
                <a:solidFill>
                  <a:schemeClr val="bg1"/>
                </a:solidFill>
              </a:rPr>
              <a:t>               </a:t>
            </a:r>
            <a:r>
              <a:rPr lang="ru-RU" sz="2800" b="1" dirty="0" smtClean="0">
                <a:solidFill>
                  <a:schemeClr val="bg1"/>
                </a:solidFill>
              </a:rPr>
              <a:t>ПМПГ </a:t>
            </a:r>
            <a:r>
              <a:rPr lang="ru-RU" sz="2800" b="1" dirty="0">
                <a:solidFill>
                  <a:schemeClr val="bg1"/>
                </a:solidFill>
              </a:rPr>
              <a:t>"Св. Климент </a:t>
            </a:r>
            <a:r>
              <a:rPr lang="ru-RU" sz="2800" b="1" dirty="0" err="1">
                <a:solidFill>
                  <a:schemeClr val="bg1"/>
                </a:solidFill>
              </a:rPr>
              <a:t>Охридски</a:t>
            </a:r>
            <a:r>
              <a:rPr lang="ru-RU" sz="2800" b="1" dirty="0">
                <a:solidFill>
                  <a:schemeClr val="bg1"/>
                </a:solidFill>
              </a:rPr>
              <a:t>" гр. Монтана, 12 </a:t>
            </a:r>
            <a:r>
              <a:rPr lang="ru-RU" sz="2800" b="1" dirty="0" err="1" smtClean="0">
                <a:solidFill>
                  <a:schemeClr val="bg1"/>
                </a:solidFill>
              </a:rPr>
              <a:t>клас</a:t>
            </a:r>
            <a:r>
              <a:rPr lang="en-US" sz="2800" b="1" dirty="0" smtClean="0">
                <a:solidFill>
                  <a:schemeClr val="bg1"/>
                </a:solidFill>
              </a:rPr>
              <a:t>      </a:t>
            </a:r>
            <a:r>
              <a:rPr lang="bg-BG" sz="2800" b="1" dirty="0" smtClean="0">
                <a:solidFill>
                  <a:schemeClr val="bg1"/>
                </a:solidFill>
              </a:rPr>
              <a:t>                    </a:t>
            </a:r>
            <a:r>
              <a:rPr lang="en-US" sz="2800" b="1" dirty="0" smtClean="0">
                <a:solidFill>
                  <a:schemeClr val="bg1"/>
                </a:solidFill>
              </a:rPr>
              <a:t>             </a:t>
            </a:r>
            <a:r>
              <a:rPr lang="ru-RU" sz="2800" b="1" dirty="0">
                <a:solidFill>
                  <a:schemeClr val="bg1"/>
                </a:solidFill>
              </a:rPr>
              <a:t>Институт по математика и информатика, </a:t>
            </a:r>
            <a:r>
              <a:rPr lang="ru-RU" sz="2800" b="1" dirty="0" err="1">
                <a:solidFill>
                  <a:schemeClr val="bg1"/>
                </a:solidFill>
              </a:rPr>
              <a:t>Българска</a:t>
            </a:r>
            <a:r>
              <a:rPr lang="ru-RU" sz="2800" b="1" dirty="0">
                <a:solidFill>
                  <a:schemeClr val="bg1"/>
                </a:solidFill>
              </a:rPr>
              <a:t> академия на </a:t>
            </a:r>
            <a:r>
              <a:rPr lang="ru-RU" sz="2800" b="1" dirty="0" err="1">
                <a:solidFill>
                  <a:schemeClr val="bg1"/>
                </a:solidFill>
              </a:rPr>
              <a:t>науките</a:t>
            </a:r>
            <a:endParaRPr lang="ru-RU" sz="2800" b="1" dirty="0">
              <a:solidFill>
                <a:schemeClr val="bg1"/>
              </a:solidFill>
            </a:endParaRPr>
          </a:p>
          <a:p>
            <a:pPr>
              <a:tabLst>
                <a:tab pos="3821113" algn="l"/>
              </a:tabLst>
            </a:pP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2304" y="10491453"/>
            <a:ext cx="11661898" cy="1000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</a:t>
            </a:r>
            <a:r>
              <a:rPr lang="ru-RU" sz="2800" dirty="0" smtClean="0"/>
              <a:t> </a:t>
            </a:r>
            <a:r>
              <a:rPr lang="ru-RU" sz="2800" dirty="0" err="1"/>
              <a:t>Проектът</a:t>
            </a:r>
            <a:r>
              <a:rPr lang="ru-RU" sz="2800" dirty="0"/>
              <a:t> „</a:t>
            </a:r>
            <a:r>
              <a:rPr lang="ru-RU" sz="2800" dirty="0" err="1"/>
              <a:t>Повишаване</a:t>
            </a:r>
            <a:r>
              <a:rPr lang="ru-RU" sz="2800" dirty="0"/>
              <a:t> на </a:t>
            </a:r>
            <a:r>
              <a:rPr lang="ru-RU" sz="2800" dirty="0" err="1"/>
              <a:t>резолюцията</a:t>
            </a:r>
            <a:r>
              <a:rPr lang="ru-RU" sz="2800" dirty="0"/>
              <a:t> и </a:t>
            </a:r>
            <a:r>
              <a:rPr lang="ru-RU" sz="2800" dirty="0" err="1"/>
              <a:t>четимостта</a:t>
            </a:r>
            <a:r>
              <a:rPr lang="ru-RU" sz="2800" dirty="0"/>
              <a:t> на </a:t>
            </a:r>
            <a:r>
              <a:rPr lang="ru-RU" sz="2800" dirty="0" err="1"/>
              <a:t>двумерни</a:t>
            </a:r>
            <a:r>
              <a:rPr lang="ru-RU" sz="2800" dirty="0"/>
              <a:t> </a:t>
            </a:r>
            <a:r>
              <a:rPr lang="ru-RU" sz="2800" dirty="0" err="1"/>
              <a:t>медицински</a:t>
            </a:r>
            <a:r>
              <a:rPr lang="ru-RU" sz="2800" dirty="0"/>
              <a:t> изображения посредством математически трансформации“ е </a:t>
            </a:r>
            <a:r>
              <a:rPr lang="ru-RU" sz="2800" dirty="0" err="1"/>
              <a:t>фокусиран</a:t>
            </a:r>
            <a:r>
              <a:rPr lang="ru-RU" sz="2800" dirty="0"/>
              <a:t> в сферите на </a:t>
            </a:r>
            <a:r>
              <a:rPr lang="ru-RU" sz="2800" dirty="0" err="1"/>
              <a:t>теоретичната</a:t>
            </a:r>
            <a:r>
              <a:rPr lang="ru-RU" sz="2800" dirty="0"/>
              <a:t> информатика, </a:t>
            </a:r>
            <a:r>
              <a:rPr lang="ru-RU" sz="2800" dirty="0" err="1"/>
              <a:t>нелинейната</a:t>
            </a:r>
            <a:r>
              <a:rPr lang="ru-RU" sz="2800" dirty="0"/>
              <a:t> оптимизация и </a:t>
            </a:r>
            <a:r>
              <a:rPr lang="ru-RU" sz="2800" dirty="0" err="1"/>
              <a:t>математическото</a:t>
            </a:r>
            <a:r>
              <a:rPr lang="ru-RU" sz="2800" dirty="0"/>
              <a:t> </a:t>
            </a:r>
            <a:r>
              <a:rPr lang="ru-RU" sz="2800" dirty="0" err="1"/>
              <a:t>моделиране</a:t>
            </a:r>
            <a:r>
              <a:rPr lang="ru-RU" sz="2800" dirty="0"/>
              <a:t>. Той цели </a:t>
            </a:r>
            <a:r>
              <a:rPr lang="ru-RU" sz="2800" dirty="0" err="1"/>
              <a:t>повишаване</a:t>
            </a:r>
            <a:r>
              <a:rPr lang="ru-RU" sz="2800" dirty="0"/>
              <a:t> на </a:t>
            </a:r>
            <a:r>
              <a:rPr lang="ru-RU" sz="2800" dirty="0" err="1"/>
              <a:t>резолюцията</a:t>
            </a:r>
            <a:r>
              <a:rPr lang="ru-RU" sz="2800" dirty="0"/>
              <a:t>, </a:t>
            </a:r>
            <a:r>
              <a:rPr lang="ru-RU" sz="2800" dirty="0" err="1"/>
              <a:t>подобряване</a:t>
            </a:r>
            <a:r>
              <a:rPr lang="ru-RU" sz="2800" dirty="0"/>
              <a:t> на </a:t>
            </a:r>
            <a:r>
              <a:rPr lang="ru-RU" sz="2800" dirty="0" err="1"/>
              <a:t>четимостта</a:t>
            </a:r>
            <a:r>
              <a:rPr lang="ru-RU" sz="2800" dirty="0"/>
              <a:t> и </a:t>
            </a:r>
            <a:r>
              <a:rPr lang="ru-RU" sz="2800" dirty="0" err="1"/>
              <a:t>извличане</a:t>
            </a:r>
            <a:r>
              <a:rPr lang="ru-RU" sz="2800" dirty="0"/>
              <a:t> на достоверна информация от </a:t>
            </a:r>
            <a:r>
              <a:rPr lang="ru-RU" sz="2800" dirty="0" err="1"/>
              <a:t>медицински</a:t>
            </a:r>
            <a:r>
              <a:rPr lang="ru-RU" sz="2800" dirty="0"/>
              <a:t>/</a:t>
            </a:r>
            <a:r>
              <a:rPr lang="ru-RU" sz="2800" dirty="0" err="1"/>
              <a:t>индустриални</a:t>
            </a:r>
            <a:r>
              <a:rPr lang="ru-RU" sz="2800" dirty="0"/>
              <a:t> </a:t>
            </a:r>
            <a:r>
              <a:rPr lang="ru-RU" sz="2800" dirty="0" err="1"/>
              <a:t>томографски</a:t>
            </a:r>
            <a:r>
              <a:rPr lang="ru-RU" sz="2800" dirty="0"/>
              <a:t> изображения. </a:t>
            </a:r>
            <a:r>
              <a:rPr lang="ru-RU" sz="2800" dirty="0" err="1"/>
              <a:t>Въпреки</a:t>
            </a:r>
            <a:r>
              <a:rPr lang="ru-RU" sz="2800" dirty="0"/>
              <a:t> </a:t>
            </a:r>
            <a:r>
              <a:rPr lang="ru-RU" sz="2800" dirty="0" err="1"/>
              <a:t>това</a:t>
            </a:r>
            <a:r>
              <a:rPr lang="ru-RU" sz="2800" dirty="0"/>
              <a:t>, той е </a:t>
            </a:r>
            <a:r>
              <a:rPr lang="ru-RU" sz="2800" dirty="0" err="1"/>
              <a:t>мултифункционален</a:t>
            </a:r>
            <a:r>
              <a:rPr lang="ru-RU" sz="2800" dirty="0"/>
              <a:t> и </a:t>
            </a:r>
            <a:r>
              <a:rPr lang="ru-RU" sz="2800" dirty="0" err="1"/>
              <a:t>може</a:t>
            </a:r>
            <a:r>
              <a:rPr lang="ru-RU" sz="2800" dirty="0"/>
              <a:t> да </a:t>
            </a:r>
            <a:r>
              <a:rPr lang="ru-RU" sz="2800" dirty="0" err="1"/>
              <a:t>бъде</a:t>
            </a:r>
            <a:r>
              <a:rPr lang="ru-RU" sz="2800" dirty="0"/>
              <a:t> приложен в </a:t>
            </a:r>
            <a:r>
              <a:rPr lang="ru-RU" sz="2800" dirty="0" err="1"/>
              <a:t>други</a:t>
            </a:r>
            <a:r>
              <a:rPr lang="ru-RU" sz="2800" dirty="0"/>
              <a:t> </a:t>
            </a:r>
            <a:r>
              <a:rPr lang="ru-RU" sz="2800" dirty="0" err="1"/>
              <a:t>сфери</a:t>
            </a:r>
            <a:r>
              <a:rPr lang="ru-RU" sz="2800" dirty="0"/>
              <a:t> </a:t>
            </a:r>
            <a:r>
              <a:rPr lang="ru-RU" sz="2800" dirty="0" err="1"/>
              <a:t>като</a:t>
            </a:r>
            <a:r>
              <a:rPr lang="ru-RU" sz="2800" dirty="0"/>
              <a:t> </a:t>
            </a:r>
            <a:r>
              <a:rPr lang="ru-RU" sz="2800" dirty="0" err="1"/>
              <a:t>нетомографски</a:t>
            </a:r>
            <a:r>
              <a:rPr lang="ru-RU" sz="2800" dirty="0"/>
              <a:t> изображения. </a:t>
            </a:r>
            <a:endParaRPr lang="en-US" sz="2800" dirty="0" smtClean="0"/>
          </a:p>
          <a:p>
            <a:r>
              <a:rPr lang="en-US" sz="2800" dirty="0"/>
              <a:t>	</a:t>
            </a:r>
            <a:r>
              <a:rPr lang="ru-RU" sz="2800" dirty="0" err="1" smtClean="0"/>
              <a:t>Основната</a:t>
            </a:r>
            <a:r>
              <a:rPr lang="ru-RU" sz="2800" dirty="0" smtClean="0"/>
              <a:t> </a:t>
            </a:r>
            <a:r>
              <a:rPr lang="ru-RU" sz="2800" dirty="0"/>
              <a:t>идея е </a:t>
            </a:r>
            <a:r>
              <a:rPr lang="ru-RU" sz="2800" dirty="0" err="1"/>
              <a:t>посветена</a:t>
            </a:r>
            <a:r>
              <a:rPr lang="ru-RU" sz="2800" dirty="0"/>
              <a:t> на </a:t>
            </a:r>
            <a:r>
              <a:rPr lang="ru-RU" sz="2800" dirty="0" err="1"/>
              <a:t>важния</a:t>
            </a:r>
            <a:r>
              <a:rPr lang="ru-RU" sz="2800" dirty="0"/>
              <a:t>, но все </a:t>
            </a:r>
            <a:r>
              <a:rPr lang="ru-RU" sz="2800" dirty="0" err="1"/>
              <a:t>още</a:t>
            </a:r>
            <a:r>
              <a:rPr lang="ru-RU" sz="2800" dirty="0"/>
              <a:t> </a:t>
            </a:r>
            <a:r>
              <a:rPr lang="ru-RU" sz="2800" dirty="0" err="1"/>
              <a:t>нерешен</a:t>
            </a:r>
            <a:r>
              <a:rPr lang="ru-RU" sz="2800" dirty="0"/>
              <a:t> проблем при </a:t>
            </a:r>
            <a:r>
              <a:rPr lang="ru-RU" sz="2800" dirty="0" err="1"/>
              <a:t>рентгеновите</a:t>
            </a:r>
            <a:r>
              <a:rPr lang="ru-RU" sz="2800" dirty="0"/>
              <a:t> и </a:t>
            </a:r>
            <a:r>
              <a:rPr lang="ru-RU" sz="2800" dirty="0" err="1"/>
              <a:t>томографските</a:t>
            </a:r>
            <a:r>
              <a:rPr lang="ru-RU" sz="2800" dirty="0"/>
              <a:t> изображения (</a:t>
            </a:r>
            <a:r>
              <a:rPr lang="ru-RU" sz="2800" dirty="0" err="1"/>
              <a:t>включително</a:t>
            </a:r>
            <a:r>
              <a:rPr lang="ru-RU" sz="2800" dirty="0"/>
              <a:t> </a:t>
            </a:r>
            <a:r>
              <a:rPr lang="ru-RU" sz="2800" dirty="0" err="1"/>
              <a:t>скенери</a:t>
            </a:r>
            <a:r>
              <a:rPr lang="ru-RU" sz="2800" dirty="0"/>
              <a:t> и </a:t>
            </a:r>
            <a:r>
              <a:rPr lang="ru-RU" sz="2800" dirty="0" err="1"/>
              <a:t>някои</a:t>
            </a:r>
            <a:r>
              <a:rPr lang="ru-RU" sz="2800" dirty="0"/>
              <a:t> </a:t>
            </a:r>
            <a:r>
              <a:rPr lang="ru-RU" sz="2800" dirty="0" err="1"/>
              <a:t>ехографи</a:t>
            </a:r>
            <a:r>
              <a:rPr lang="ru-RU" sz="2800" dirty="0"/>
              <a:t>) за </a:t>
            </a:r>
            <a:r>
              <a:rPr lang="ru-RU" sz="2800" dirty="0" err="1"/>
              <a:t>това</a:t>
            </a:r>
            <a:r>
              <a:rPr lang="ru-RU" sz="2800" dirty="0"/>
              <a:t> как да се </a:t>
            </a:r>
            <a:r>
              <a:rPr lang="ru-RU" sz="2800" dirty="0" err="1"/>
              <a:t>повиши</a:t>
            </a:r>
            <a:r>
              <a:rPr lang="ru-RU" sz="2800" dirty="0"/>
              <a:t> </a:t>
            </a:r>
            <a:r>
              <a:rPr lang="ru-RU" sz="2800" dirty="0" err="1"/>
              <a:t>резолюцията</a:t>
            </a:r>
            <a:r>
              <a:rPr lang="ru-RU" sz="2800" dirty="0"/>
              <a:t> им </a:t>
            </a:r>
            <a:r>
              <a:rPr lang="ru-RU" sz="2800" dirty="0" smtClean="0"/>
              <a:t>и да се получи </a:t>
            </a:r>
            <a:r>
              <a:rPr lang="ru-RU" sz="2800" dirty="0" err="1" smtClean="0"/>
              <a:t>по-висока</a:t>
            </a:r>
            <a:r>
              <a:rPr lang="ru-RU" sz="2800" dirty="0" smtClean="0"/>
              <a:t> </a:t>
            </a:r>
            <a:r>
              <a:rPr lang="ru-RU" sz="2800" dirty="0" err="1" smtClean="0"/>
              <a:t>четимост</a:t>
            </a:r>
            <a:r>
              <a:rPr lang="ru-RU" sz="2800" dirty="0" smtClean="0"/>
              <a:t> (качество; </a:t>
            </a:r>
            <a:r>
              <a:rPr lang="ru-RU" sz="2800" dirty="0" err="1" smtClean="0"/>
              <a:t>по-добра</a:t>
            </a:r>
            <a:r>
              <a:rPr lang="ru-RU" sz="2800" dirty="0" smtClean="0"/>
              <a:t> обща </a:t>
            </a:r>
            <a:r>
              <a:rPr lang="ru-RU" sz="2800" dirty="0" err="1" smtClean="0"/>
              <a:t>представа</a:t>
            </a:r>
            <a:r>
              <a:rPr lang="ru-RU" sz="2800" dirty="0" smtClean="0"/>
              <a:t> </a:t>
            </a:r>
            <a:r>
              <a:rPr lang="ru-RU" sz="2800" dirty="0"/>
              <a:t>за </a:t>
            </a:r>
            <a:r>
              <a:rPr lang="ru-RU" sz="2800" dirty="0" err="1"/>
              <a:t>изображението</a:t>
            </a:r>
            <a:r>
              <a:rPr lang="ru-RU" sz="2800" dirty="0"/>
              <a:t>) без да се </a:t>
            </a:r>
            <a:r>
              <a:rPr lang="ru-RU" sz="2800" dirty="0" err="1"/>
              <a:t>подлага</a:t>
            </a:r>
            <a:r>
              <a:rPr lang="ru-RU" sz="2800" dirty="0"/>
              <a:t> пациента на </a:t>
            </a:r>
            <a:r>
              <a:rPr lang="ru-RU" sz="2800" dirty="0" err="1"/>
              <a:t>по-висока</a:t>
            </a:r>
            <a:r>
              <a:rPr lang="ru-RU" sz="2800" dirty="0"/>
              <a:t> </a:t>
            </a:r>
            <a:r>
              <a:rPr lang="ru-RU" sz="2800" dirty="0" smtClean="0"/>
              <a:t>радиация, </a:t>
            </a:r>
            <a:r>
              <a:rPr lang="ru-RU" sz="2800" dirty="0" err="1" smtClean="0"/>
              <a:t>тъй</a:t>
            </a:r>
            <a:r>
              <a:rPr lang="ru-RU" sz="2800" dirty="0" smtClean="0"/>
              <a:t> </a:t>
            </a:r>
            <a:r>
              <a:rPr lang="ru-RU" sz="2800" dirty="0" err="1"/>
              <a:t>като</a:t>
            </a:r>
            <a:r>
              <a:rPr lang="ru-RU" sz="2800" dirty="0"/>
              <a:t> </a:t>
            </a:r>
            <a:r>
              <a:rPr lang="ru-RU" sz="2800" dirty="0" err="1"/>
              <a:t>стандартния</a:t>
            </a:r>
            <a:r>
              <a:rPr lang="ru-RU" sz="2800" dirty="0"/>
              <a:t> подход </a:t>
            </a:r>
            <a:r>
              <a:rPr lang="ru-RU" sz="2800" dirty="0" err="1" smtClean="0"/>
              <a:t>увеличава</a:t>
            </a:r>
            <a:r>
              <a:rPr lang="ru-RU" sz="2800" dirty="0" smtClean="0"/>
              <a:t> </a:t>
            </a:r>
            <a:r>
              <a:rPr lang="ru-RU" sz="2800" dirty="0" err="1"/>
              <a:t>нивото</a:t>
            </a:r>
            <a:r>
              <a:rPr lang="ru-RU" sz="2800" dirty="0"/>
              <a:t> на радиация за да </a:t>
            </a:r>
            <a:r>
              <a:rPr lang="ru-RU" sz="2800" dirty="0" err="1" smtClean="0"/>
              <a:t>постигне</a:t>
            </a:r>
            <a:r>
              <a:rPr lang="ru-RU" sz="2800" dirty="0" smtClean="0"/>
              <a:t> </a:t>
            </a:r>
            <a:r>
              <a:rPr lang="ru-RU" sz="2800" dirty="0" err="1" smtClean="0"/>
              <a:t>тази</a:t>
            </a:r>
            <a:r>
              <a:rPr lang="ru-RU" sz="2800" dirty="0" smtClean="0"/>
              <a:t> задача. </a:t>
            </a:r>
            <a:r>
              <a:rPr lang="ru-RU" sz="2800" dirty="0"/>
              <a:t>Цели се </a:t>
            </a:r>
            <a:r>
              <a:rPr lang="ru-RU" sz="2800" dirty="0" err="1"/>
              <a:t>намаляване</a:t>
            </a:r>
            <a:r>
              <a:rPr lang="ru-RU" sz="2800" dirty="0"/>
              <a:t> на </a:t>
            </a:r>
            <a:r>
              <a:rPr lang="ru-RU" sz="2800" dirty="0" err="1" smtClean="0"/>
              <a:t>възможността</a:t>
            </a:r>
            <a:r>
              <a:rPr lang="ru-RU" sz="2800" dirty="0" smtClean="0"/>
              <a:t> </a:t>
            </a:r>
            <a:r>
              <a:rPr lang="ru-RU" sz="2800" dirty="0"/>
              <a:t>за </a:t>
            </a:r>
            <a:r>
              <a:rPr lang="ru-RU" sz="2800" dirty="0" err="1"/>
              <a:t>лекарска</a:t>
            </a:r>
            <a:r>
              <a:rPr lang="ru-RU" sz="2800" dirty="0"/>
              <a:t> грешка </a:t>
            </a:r>
            <a:r>
              <a:rPr lang="ru-RU" sz="2800" dirty="0" smtClean="0"/>
              <a:t>причинена </a:t>
            </a:r>
            <a:r>
              <a:rPr lang="ru-RU" sz="2800" dirty="0"/>
              <a:t>от </a:t>
            </a:r>
            <a:r>
              <a:rPr lang="ru-RU" sz="2800" dirty="0" err="1"/>
              <a:t>недостиг</a:t>
            </a:r>
            <a:r>
              <a:rPr lang="ru-RU" sz="2800" dirty="0"/>
              <a:t> на информация и </a:t>
            </a:r>
            <a:r>
              <a:rPr lang="ru-RU" sz="2800" dirty="0" err="1"/>
              <a:t>повишаване</a:t>
            </a:r>
            <a:r>
              <a:rPr lang="ru-RU" sz="2800" dirty="0"/>
              <a:t> на шанса за успешно лечение на </a:t>
            </a:r>
            <a:r>
              <a:rPr lang="ru-RU" sz="2800" dirty="0" err="1"/>
              <a:t>съответното</a:t>
            </a:r>
            <a:r>
              <a:rPr lang="ru-RU" sz="2800" dirty="0"/>
              <a:t> </a:t>
            </a:r>
            <a:r>
              <a:rPr lang="ru-RU" sz="2800" dirty="0" err="1"/>
              <a:t>заболяване</a:t>
            </a:r>
            <a:r>
              <a:rPr lang="ru-RU" sz="2800" dirty="0"/>
              <a:t>, </a:t>
            </a:r>
            <a:r>
              <a:rPr lang="ru-RU" sz="2800" dirty="0" err="1"/>
              <a:t>използвайки</a:t>
            </a:r>
            <a:r>
              <a:rPr lang="ru-RU" sz="2800" dirty="0"/>
              <a:t> </a:t>
            </a:r>
            <a:r>
              <a:rPr lang="ru-RU" sz="2800" dirty="0" err="1"/>
              <a:t>възможно</a:t>
            </a:r>
            <a:r>
              <a:rPr lang="ru-RU" sz="2800" dirty="0"/>
              <a:t> </a:t>
            </a:r>
            <a:r>
              <a:rPr lang="ru-RU" sz="2800" dirty="0" err="1" smtClean="0"/>
              <a:t>най-ниско</a:t>
            </a:r>
            <a:r>
              <a:rPr lang="ru-RU" sz="2800" dirty="0" smtClean="0"/>
              <a:t> </a:t>
            </a:r>
            <a:r>
              <a:rPr lang="ru-RU" sz="2800" dirty="0" err="1"/>
              <a:t>радиационно</a:t>
            </a:r>
            <a:r>
              <a:rPr lang="ru-RU" sz="2800" dirty="0"/>
              <a:t> </a:t>
            </a:r>
            <a:r>
              <a:rPr lang="ru-RU" sz="2800" dirty="0" err="1"/>
              <a:t>облъчване</a:t>
            </a:r>
            <a:r>
              <a:rPr lang="ru-RU" sz="2800" dirty="0"/>
              <a:t>. По </a:t>
            </a:r>
            <a:r>
              <a:rPr lang="ru-RU" sz="2800" dirty="0" err="1"/>
              <a:t>този</a:t>
            </a:r>
            <a:r>
              <a:rPr lang="ru-RU" sz="2800" dirty="0"/>
              <a:t> начин </a:t>
            </a:r>
            <a:r>
              <a:rPr lang="ru-RU" sz="2800" dirty="0" err="1"/>
              <a:t>проектът</a:t>
            </a:r>
            <a:r>
              <a:rPr lang="ru-RU" sz="2800" dirty="0"/>
              <a:t> </a:t>
            </a:r>
            <a:r>
              <a:rPr lang="ru-RU" sz="2800" dirty="0" err="1"/>
              <a:t>може</a:t>
            </a:r>
            <a:r>
              <a:rPr lang="ru-RU" sz="2800" dirty="0"/>
              <a:t> да </a:t>
            </a:r>
            <a:r>
              <a:rPr lang="ru-RU" sz="2800" dirty="0" err="1"/>
              <a:t>помогне</a:t>
            </a:r>
            <a:r>
              <a:rPr lang="ru-RU" sz="2800" dirty="0"/>
              <a:t> за </a:t>
            </a:r>
            <a:r>
              <a:rPr lang="ru-RU" sz="2800" dirty="0" err="1"/>
              <a:t>спасяването</a:t>
            </a:r>
            <a:r>
              <a:rPr lang="ru-RU" sz="2800" dirty="0"/>
              <a:t> на </a:t>
            </a:r>
            <a:r>
              <a:rPr lang="ru-RU" sz="2800" dirty="0" err="1"/>
              <a:t>човешки</a:t>
            </a:r>
            <a:r>
              <a:rPr lang="ru-RU" sz="2800" dirty="0"/>
              <a:t> </a:t>
            </a:r>
            <a:r>
              <a:rPr lang="ru-RU" sz="2800" dirty="0" err="1"/>
              <a:t>животи</a:t>
            </a:r>
            <a:r>
              <a:rPr lang="ru-RU" sz="2800" dirty="0" smtClean="0"/>
              <a:t>.</a:t>
            </a:r>
            <a:r>
              <a:rPr lang="en-US" sz="2800" dirty="0" smtClean="0"/>
              <a:t>	</a:t>
            </a:r>
          </a:p>
          <a:p>
            <a:r>
              <a:rPr lang="ru-RU" sz="2800" dirty="0" smtClean="0"/>
              <a:t> </a:t>
            </a:r>
            <a:r>
              <a:rPr lang="en-US" sz="2800" dirty="0" smtClean="0"/>
              <a:t>	</a:t>
            </a:r>
            <a:r>
              <a:rPr lang="ru-RU" sz="2800" dirty="0" err="1" smtClean="0"/>
              <a:t>Целта</a:t>
            </a:r>
            <a:r>
              <a:rPr lang="ru-RU" sz="2800" dirty="0" smtClean="0"/>
              <a:t>  </a:t>
            </a:r>
            <a:r>
              <a:rPr lang="ru-RU" sz="2800" dirty="0"/>
              <a:t>е </a:t>
            </a:r>
            <a:r>
              <a:rPr lang="ru-RU" sz="2800" dirty="0" err="1"/>
              <a:t>този</a:t>
            </a:r>
            <a:r>
              <a:rPr lang="ru-RU" sz="2800" dirty="0"/>
              <a:t> </a:t>
            </a:r>
            <a:r>
              <a:rPr lang="ru-RU" sz="2800" dirty="0" err="1"/>
              <a:t>процес</a:t>
            </a:r>
            <a:r>
              <a:rPr lang="ru-RU" sz="2800" dirty="0"/>
              <a:t> да се </a:t>
            </a:r>
            <a:r>
              <a:rPr lang="ru-RU" sz="2800" dirty="0" err="1"/>
              <a:t>автоматизира</a:t>
            </a:r>
            <a:r>
              <a:rPr lang="ru-RU" sz="2800" dirty="0"/>
              <a:t> и да се приложи </a:t>
            </a:r>
            <a:r>
              <a:rPr lang="ru-RU" sz="2800" dirty="0" err="1"/>
              <a:t>към</a:t>
            </a:r>
            <a:r>
              <a:rPr lang="ru-RU" sz="2800" dirty="0"/>
              <a:t> </a:t>
            </a:r>
            <a:r>
              <a:rPr lang="ru-RU" sz="2800" dirty="0" err="1" smtClean="0"/>
              <a:t>големи</a:t>
            </a:r>
            <a:r>
              <a:rPr lang="ru-RU" sz="2800" dirty="0" smtClean="0"/>
              <a:t> </a:t>
            </a:r>
            <a:r>
              <a:rPr lang="ru-RU" sz="2800" dirty="0" err="1"/>
              <a:t>бази</a:t>
            </a:r>
            <a:r>
              <a:rPr lang="ru-RU" sz="2800" dirty="0"/>
              <a:t> </a:t>
            </a:r>
            <a:r>
              <a:rPr lang="ru-RU" sz="2800" dirty="0" err="1"/>
              <a:t>данни</a:t>
            </a:r>
            <a:r>
              <a:rPr lang="ru-RU" sz="2800" dirty="0"/>
              <a:t> от снимки без </a:t>
            </a:r>
            <a:r>
              <a:rPr lang="ru-RU" sz="2800" dirty="0" err="1"/>
              <a:t>нуждата</a:t>
            </a:r>
            <a:r>
              <a:rPr lang="ru-RU" sz="2800" dirty="0"/>
              <a:t> от </a:t>
            </a:r>
            <a:r>
              <a:rPr lang="ru-RU" sz="2800" dirty="0" err="1"/>
              <a:t>програмист</a:t>
            </a:r>
            <a:r>
              <a:rPr lang="ru-RU" sz="2800" dirty="0"/>
              <a:t>, доктор или </a:t>
            </a:r>
            <a:r>
              <a:rPr lang="ru-RU" sz="2800" dirty="0" err="1"/>
              <a:t>като</a:t>
            </a:r>
            <a:r>
              <a:rPr lang="ru-RU" sz="2800" dirty="0"/>
              <a:t> </a:t>
            </a:r>
            <a:r>
              <a:rPr lang="ru-RU" sz="2800" dirty="0" err="1"/>
              <a:t>цяло</a:t>
            </a:r>
            <a:r>
              <a:rPr lang="ru-RU" sz="2800" dirty="0"/>
              <a:t> от </a:t>
            </a:r>
            <a:r>
              <a:rPr lang="ru-RU" sz="2800" dirty="0" err="1"/>
              <a:t>човек</a:t>
            </a:r>
            <a:r>
              <a:rPr lang="ru-RU" sz="2800" dirty="0"/>
              <a:t>. </a:t>
            </a:r>
            <a:r>
              <a:rPr lang="ru-RU" sz="2800" dirty="0" err="1"/>
              <a:t>Подобрените</a:t>
            </a:r>
            <a:r>
              <a:rPr lang="ru-RU" sz="2800" dirty="0"/>
              <a:t> </a:t>
            </a:r>
            <a:r>
              <a:rPr lang="ru-RU" sz="2800" dirty="0" err="1"/>
              <a:t>данни</a:t>
            </a:r>
            <a:r>
              <a:rPr lang="ru-RU" sz="2800" dirty="0"/>
              <a:t> </a:t>
            </a:r>
            <a:r>
              <a:rPr lang="ru-RU" sz="2800" dirty="0" err="1"/>
              <a:t>могат</a:t>
            </a:r>
            <a:r>
              <a:rPr lang="ru-RU" sz="2800" dirty="0"/>
              <a:t> да се </a:t>
            </a:r>
            <a:r>
              <a:rPr lang="ru-RU" sz="2800" dirty="0" err="1"/>
              <a:t>използват</a:t>
            </a:r>
            <a:r>
              <a:rPr lang="ru-RU" sz="2800" dirty="0"/>
              <a:t> за </a:t>
            </a:r>
            <a:r>
              <a:rPr lang="ru-RU" sz="2800" dirty="0" err="1"/>
              <a:t>допълнителни</a:t>
            </a:r>
            <a:r>
              <a:rPr lang="ru-RU" sz="2800" dirty="0"/>
              <a:t> </a:t>
            </a:r>
            <a:r>
              <a:rPr lang="ru-RU" sz="2800" dirty="0" err="1"/>
              <a:t>анализи</a:t>
            </a:r>
            <a:r>
              <a:rPr lang="ru-RU" sz="2800" dirty="0"/>
              <a:t> от </a:t>
            </a:r>
            <a:r>
              <a:rPr lang="ru-RU" sz="2800" dirty="0" err="1"/>
              <a:t>специалисти</a:t>
            </a:r>
            <a:r>
              <a:rPr lang="ru-RU" sz="2800" dirty="0"/>
              <a:t>, за </a:t>
            </a:r>
            <a:r>
              <a:rPr lang="ru-RU" sz="2800" dirty="0" err="1"/>
              <a:t>обучението</a:t>
            </a:r>
            <a:r>
              <a:rPr lang="ru-RU" sz="2800" dirty="0"/>
              <a:t> на </a:t>
            </a:r>
            <a:r>
              <a:rPr lang="ru-RU" sz="2800" dirty="0" err="1"/>
              <a:t>неопитни</a:t>
            </a:r>
            <a:r>
              <a:rPr lang="ru-RU" sz="2800" dirty="0"/>
              <a:t> </a:t>
            </a:r>
            <a:r>
              <a:rPr lang="ru-RU" sz="2800" dirty="0" err="1"/>
              <a:t>студенти</a:t>
            </a:r>
            <a:r>
              <a:rPr lang="ru-RU" sz="2800" dirty="0"/>
              <a:t> и </a:t>
            </a:r>
            <a:r>
              <a:rPr lang="ru-RU" sz="2800" dirty="0" err="1"/>
              <a:t>дори</a:t>
            </a:r>
            <a:r>
              <a:rPr lang="ru-RU" sz="2800" dirty="0"/>
              <a:t> за </a:t>
            </a:r>
            <a:r>
              <a:rPr lang="ru-RU" sz="2800" dirty="0" err="1"/>
              <a:t>подобряване</a:t>
            </a:r>
            <a:r>
              <a:rPr lang="ru-RU" sz="2800" dirty="0"/>
              <a:t> на </a:t>
            </a:r>
            <a:r>
              <a:rPr lang="ru-RU" sz="2800" dirty="0" err="1"/>
              <a:t>алгоритъм</a:t>
            </a:r>
            <a:r>
              <a:rPr lang="ru-RU" sz="2800" dirty="0"/>
              <a:t> за </a:t>
            </a:r>
            <a:r>
              <a:rPr lang="ru-RU" sz="2800" dirty="0" err="1"/>
              <a:t>машинно</a:t>
            </a:r>
            <a:r>
              <a:rPr lang="ru-RU" sz="2800" dirty="0"/>
              <a:t> самообучение или </a:t>
            </a:r>
            <a:r>
              <a:rPr lang="ru-RU" sz="2800" dirty="0" err="1"/>
              <a:t>неговата</a:t>
            </a:r>
            <a:r>
              <a:rPr lang="ru-RU" sz="2800" dirty="0"/>
              <a:t> база </a:t>
            </a:r>
            <a:r>
              <a:rPr lang="ru-RU" sz="2800" dirty="0" err="1"/>
              <a:t>данни</a:t>
            </a:r>
            <a:r>
              <a:rPr lang="ru-RU" sz="2800" dirty="0"/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2431" y="4394127"/>
            <a:ext cx="113713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	</a:t>
            </a:r>
            <a:r>
              <a:rPr lang="ru-RU" sz="2800" dirty="0" err="1"/>
              <a:t>Обработката</a:t>
            </a:r>
            <a:r>
              <a:rPr lang="ru-RU" sz="2800" dirty="0"/>
              <a:t> на </a:t>
            </a:r>
            <a:r>
              <a:rPr lang="ru-RU" sz="2800" dirty="0" err="1"/>
              <a:t>дигитални</a:t>
            </a:r>
            <a:r>
              <a:rPr lang="ru-RU" sz="2800" dirty="0"/>
              <a:t> изображения е модерна, много популярна и приложима научна </a:t>
            </a:r>
            <a:r>
              <a:rPr lang="ru-RU" sz="2800" dirty="0" err="1"/>
              <a:t>област</a:t>
            </a:r>
            <a:r>
              <a:rPr lang="ru-RU" sz="2800" dirty="0"/>
              <a:t>, </a:t>
            </a:r>
            <a:r>
              <a:rPr lang="ru-RU" sz="2800" dirty="0" err="1"/>
              <a:t>която</a:t>
            </a:r>
            <a:r>
              <a:rPr lang="ru-RU" sz="2800" dirty="0"/>
              <a:t> </a:t>
            </a:r>
            <a:r>
              <a:rPr lang="ru-RU" sz="2800" dirty="0" err="1"/>
              <a:t>комбинира</a:t>
            </a:r>
            <a:r>
              <a:rPr lang="ru-RU" sz="2800" dirty="0"/>
              <a:t> </a:t>
            </a:r>
            <a:r>
              <a:rPr lang="ru-RU" sz="2800" dirty="0" err="1"/>
              <a:t>изследователски</a:t>
            </a:r>
            <a:r>
              <a:rPr lang="ru-RU" sz="2800" dirty="0"/>
              <a:t> техники </a:t>
            </a:r>
            <a:r>
              <a:rPr lang="ru-RU" sz="2800" dirty="0" err="1"/>
              <a:t>както</a:t>
            </a:r>
            <a:r>
              <a:rPr lang="ru-RU" sz="2800" dirty="0"/>
              <a:t> от </a:t>
            </a:r>
            <a:r>
              <a:rPr lang="ru-RU" sz="2800" dirty="0" err="1"/>
              <a:t>математиката</a:t>
            </a:r>
            <a:r>
              <a:rPr lang="ru-RU" sz="2800" dirty="0"/>
              <a:t>, </a:t>
            </a:r>
            <a:r>
              <a:rPr lang="ru-RU" sz="2800" dirty="0" err="1"/>
              <a:t>така</a:t>
            </a:r>
            <a:r>
              <a:rPr lang="ru-RU" sz="2800" dirty="0"/>
              <a:t> и от </a:t>
            </a:r>
            <a:r>
              <a:rPr lang="ru-RU" sz="2800" dirty="0" err="1"/>
              <a:t>теоретичната</a:t>
            </a:r>
            <a:r>
              <a:rPr lang="ru-RU" sz="2800" dirty="0"/>
              <a:t> информатика. </a:t>
            </a:r>
            <a:r>
              <a:rPr lang="ru-RU" sz="2800" dirty="0" err="1"/>
              <a:t>Получените</a:t>
            </a:r>
            <a:r>
              <a:rPr lang="ru-RU" sz="2800" dirty="0"/>
              <a:t> </a:t>
            </a:r>
            <a:r>
              <a:rPr lang="ru-RU" sz="2800" dirty="0" err="1"/>
              <a:t>резултати</a:t>
            </a:r>
            <a:r>
              <a:rPr lang="ru-RU" sz="2800" dirty="0"/>
              <a:t> </a:t>
            </a:r>
            <a:r>
              <a:rPr lang="ru-RU" sz="2800" dirty="0" err="1"/>
              <a:t>могат</a:t>
            </a:r>
            <a:r>
              <a:rPr lang="ru-RU" sz="2800" dirty="0"/>
              <a:t> да </a:t>
            </a:r>
            <a:r>
              <a:rPr lang="ru-RU" sz="2800" dirty="0" err="1"/>
              <a:t>бъдат</a:t>
            </a:r>
            <a:r>
              <a:rPr lang="ru-RU" sz="2800" dirty="0"/>
              <a:t> </a:t>
            </a:r>
            <a:r>
              <a:rPr lang="ru-RU" sz="2800" dirty="0" err="1"/>
              <a:t>полезни</a:t>
            </a:r>
            <a:r>
              <a:rPr lang="ru-RU" sz="2800" dirty="0"/>
              <a:t> в </a:t>
            </a:r>
            <a:r>
              <a:rPr lang="ru-RU" sz="2800" dirty="0" err="1"/>
              <a:t>редица</a:t>
            </a:r>
            <a:r>
              <a:rPr lang="ru-RU" sz="2800" dirty="0"/>
              <a:t> </a:t>
            </a:r>
            <a:r>
              <a:rPr lang="ru-RU" sz="2800" dirty="0" err="1"/>
              <a:t>дейности</a:t>
            </a:r>
            <a:r>
              <a:rPr lang="ru-RU" sz="2800" dirty="0"/>
              <a:t>, </a:t>
            </a:r>
            <a:r>
              <a:rPr lang="ru-RU" sz="2800" dirty="0" err="1"/>
              <a:t>както</a:t>
            </a:r>
            <a:r>
              <a:rPr lang="ru-RU" sz="2800" dirty="0"/>
              <a:t> от </a:t>
            </a:r>
            <a:r>
              <a:rPr lang="ru-RU" sz="2800" dirty="0" err="1"/>
              <a:t>всекидневния</a:t>
            </a:r>
            <a:r>
              <a:rPr lang="ru-RU" sz="2800" dirty="0"/>
              <a:t> живот, </a:t>
            </a:r>
            <a:r>
              <a:rPr lang="ru-RU" sz="2800" dirty="0" err="1"/>
              <a:t>така</a:t>
            </a:r>
            <a:r>
              <a:rPr lang="ru-RU" sz="2800" dirty="0"/>
              <a:t> и от </a:t>
            </a:r>
            <a:r>
              <a:rPr lang="ru-RU" sz="2800" dirty="0" err="1"/>
              <a:t>научните</a:t>
            </a:r>
            <a:r>
              <a:rPr lang="ru-RU" sz="2800" dirty="0"/>
              <a:t> </a:t>
            </a:r>
            <a:r>
              <a:rPr lang="ru-RU" sz="2800" dirty="0" err="1"/>
              <a:t>сфери</a:t>
            </a:r>
            <a:r>
              <a:rPr lang="ru-RU" sz="2800" dirty="0"/>
              <a:t> </a:t>
            </a:r>
            <a:r>
              <a:rPr lang="ru-RU" sz="2800" dirty="0" err="1"/>
              <a:t>като</a:t>
            </a:r>
            <a:r>
              <a:rPr lang="ru-RU" sz="2800" dirty="0"/>
              <a:t> медицина или </a:t>
            </a:r>
            <a:r>
              <a:rPr lang="ru-RU" sz="2800" dirty="0" err="1"/>
              <a:t>изследване</a:t>
            </a:r>
            <a:r>
              <a:rPr lang="ru-RU" sz="2800" dirty="0"/>
              <a:t> на космоса. </a:t>
            </a:r>
            <a:r>
              <a:rPr lang="ru-RU" sz="2800" dirty="0" err="1"/>
              <a:t>Приложенията</a:t>
            </a:r>
            <a:r>
              <a:rPr lang="ru-RU" sz="2800" dirty="0"/>
              <a:t> </a:t>
            </a:r>
            <a:r>
              <a:rPr lang="ru-RU" sz="2800" dirty="0" err="1"/>
              <a:t>биват</a:t>
            </a:r>
            <a:r>
              <a:rPr lang="ru-RU" sz="2800" dirty="0"/>
              <a:t> </a:t>
            </a:r>
            <a:r>
              <a:rPr lang="ru-RU" sz="2800" dirty="0" err="1"/>
              <a:t>широкообхватни</a:t>
            </a:r>
            <a:r>
              <a:rPr lang="ru-RU" sz="2800" dirty="0"/>
              <a:t> и </a:t>
            </a:r>
            <a:r>
              <a:rPr lang="ru-RU" sz="2800" dirty="0" err="1"/>
              <a:t>най-разнообразни</a:t>
            </a:r>
            <a:r>
              <a:rPr lang="ru-RU" sz="2800" dirty="0"/>
              <a:t>. </a:t>
            </a:r>
            <a:r>
              <a:rPr lang="ru-RU" sz="2800" dirty="0" err="1"/>
              <a:t>Едни</a:t>
            </a:r>
            <a:r>
              <a:rPr lang="ru-RU" sz="2800" dirty="0"/>
              <a:t> от </a:t>
            </a:r>
            <a:r>
              <a:rPr lang="ru-RU" sz="2800" dirty="0" err="1"/>
              <a:t>местата</a:t>
            </a:r>
            <a:r>
              <a:rPr lang="ru-RU" sz="2800" dirty="0"/>
              <a:t>, </a:t>
            </a:r>
            <a:r>
              <a:rPr lang="ru-RU" sz="2800" dirty="0" err="1"/>
              <a:t>където</a:t>
            </a:r>
            <a:r>
              <a:rPr lang="ru-RU" sz="2800" dirty="0"/>
              <a:t> </a:t>
            </a:r>
            <a:r>
              <a:rPr lang="ru-RU" sz="2800" dirty="0" err="1"/>
              <a:t>обработката</a:t>
            </a:r>
            <a:r>
              <a:rPr lang="ru-RU" sz="2800" dirty="0"/>
              <a:t> на </a:t>
            </a:r>
            <a:r>
              <a:rPr lang="ru-RU" sz="2800" dirty="0" err="1"/>
              <a:t>дигитални</a:t>
            </a:r>
            <a:r>
              <a:rPr lang="ru-RU" sz="2800" dirty="0"/>
              <a:t> изображения е </a:t>
            </a:r>
            <a:r>
              <a:rPr lang="ru-RU" sz="2800" dirty="0" err="1"/>
              <a:t>най-често</a:t>
            </a:r>
            <a:r>
              <a:rPr lang="ru-RU" sz="2800" dirty="0"/>
              <a:t> приложима </a:t>
            </a:r>
            <a:r>
              <a:rPr lang="ru-RU" sz="2800" dirty="0" err="1"/>
              <a:t>са</a:t>
            </a:r>
            <a:r>
              <a:rPr lang="ru-RU" sz="2800" dirty="0"/>
              <a:t> </a:t>
            </a:r>
            <a:r>
              <a:rPr lang="ru-RU" sz="2800" dirty="0" err="1"/>
              <a:t>медицината</a:t>
            </a:r>
            <a:r>
              <a:rPr lang="ru-RU" sz="2800" dirty="0"/>
              <a:t>, </a:t>
            </a:r>
            <a:r>
              <a:rPr lang="ru-RU" sz="2800" dirty="0" err="1"/>
              <a:t>инженерството</a:t>
            </a:r>
            <a:r>
              <a:rPr lang="ru-RU" sz="2800" dirty="0"/>
              <a:t>, </a:t>
            </a:r>
            <a:r>
              <a:rPr lang="ru-RU" sz="2800" dirty="0" err="1"/>
              <a:t>сигурността</a:t>
            </a:r>
            <a:r>
              <a:rPr lang="ru-RU" sz="2800" dirty="0"/>
              <a:t>, </a:t>
            </a:r>
            <a:r>
              <a:rPr lang="ru-RU" sz="2800" dirty="0" err="1"/>
              <a:t>фотографията</a:t>
            </a:r>
            <a:r>
              <a:rPr lang="ru-RU" sz="2800" dirty="0"/>
              <a:t>, </a:t>
            </a:r>
            <a:r>
              <a:rPr lang="ru-RU" sz="2800" dirty="0" err="1"/>
              <a:t>археологията</a:t>
            </a:r>
            <a:r>
              <a:rPr lang="ru-RU" sz="2800" dirty="0"/>
              <a:t>, </a:t>
            </a:r>
            <a:r>
              <a:rPr lang="ru-RU" sz="2800" dirty="0" err="1"/>
              <a:t>металознанието</a:t>
            </a:r>
            <a:r>
              <a:rPr lang="ru-RU" sz="2800" dirty="0"/>
              <a:t>, </a:t>
            </a:r>
            <a:r>
              <a:rPr lang="ru-RU" sz="2800" dirty="0" err="1"/>
              <a:t>културно-историческото</a:t>
            </a:r>
            <a:r>
              <a:rPr lang="ru-RU" sz="2800" dirty="0"/>
              <a:t> наследство, </a:t>
            </a:r>
            <a:r>
              <a:rPr lang="ru-RU" sz="2800" dirty="0" err="1"/>
              <a:t>архитектурата</a:t>
            </a:r>
            <a:r>
              <a:rPr lang="ru-RU" sz="2800" dirty="0"/>
              <a:t> и </a:t>
            </a:r>
            <a:r>
              <a:rPr lang="ru-RU" sz="2800" dirty="0" err="1"/>
              <a:t>също</a:t>
            </a:r>
            <a:r>
              <a:rPr lang="ru-RU" sz="2800" dirty="0"/>
              <a:t> </a:t>
            </a:r>
            <a:r>
              <a:rPr lang="ru-RU" sz="2800" dirty="0" err="1"/>
              <a:t>така</a:t>
            </a:r>
            <a:r>
              <a:rPr lang="ru-RU" sz="2800" dirty="0"/>
              <a:t> </a:t>
            </a:r>
            <a:r>
              <a:rPr lang="ru-RU" sz="2800" dirty="0" err="1"/>
              <a:t>са</a:t>
            </a:r>
            <a:r>
              <a:rPr lang="ru-RU" sz="2800" dirty="0"/>
              <a:t> </a:t>
            </a:r>
            <a:r>
              <a:rPr lang="ru-RU" sz="2800" dirty="0" err="1"/>
              <a:t>изключително</a:t>
            </a:r>
            <a:r>
              <a:rPr lang="ru-RU" sz="2800" dirty="0"/>
              <a:t> </a:t>
            </a:r>
            <a:r>
              <a:rPr lang="ru-RU" sz="2800" dirty="0" err="1"/>
              <a:t>популярни</a:t>
            </a:r>
            <a:r>
              <a:rPr lang="ru-RU" sz="2800" dirty="0"/>
              <a:t> в </a:t>
            </a:r>
            <a:r>
              <a:rPr lang="ru-RU" sz="2800" dirty="0" err="1"/>
              <a:t>изследването</a:t>
            </a:r>
            <a:r>
              <a:rPr lang="ru-RU" sz="2800" dirty="0"/>
              <a:t> на космоса и </a:t>
            </a:r>
            <a:r>
              <a:rPr lang="ru-RU" sz="2800" dirty="0" err="1"/>
              <a:t>по-точно</a:t>
            </a:r>
            <a:r>
              <a:rPr lang="ru-RU" sz="2800" dirty="0"/>
              <a:t> </a:t>
            </a:r>
            <a:r>
              <a:rPr lang="ru-RU" sz="2800" dirty="0" err="1"/>
              <a:t>сателитите</a:t>
            </a:r>
            <a:r>
              <a:rPr lang="ru-RU" sz="2800" dirty="0"/>
              <a:t> и GPS </a:t>
            </a:r>
            <a:r>
              <a:rPr lang="ru-RU" sz="2800" dirty="0" err="1"/>
              <a:t>технологиите</a:t>
            </a:r>
            <a:r>
              <a:rPr lang="ru-RU" sz="2800" dirty="0"/>
              <a:t>.</a:t>
            </a:r>
            <a:r>
              <a:rPr lang="en-US" sz="2800" dirty="0"/>
              <a:t>	</a:t>
            </a:r>
          </a:p>
          <a:p>
            <a:endParaRPr lang="bg-BG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21" y="22364091"/>
            <a:ext cx="11928475" cy="51713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3" y="28778089"/>
            <a:ext cx="11924573" cy="57342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64318" y="21780287"/>
            <a:ext cx="108476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/>
              <a:t> </a:t>
            </a:r>
            <a:r>
              <a:rPr lang="bg-BG" b="1" dirty="0" smtClean="0"/>
              <a:t>Фиг.1: Медицинско </a:t>
            </a:r>
            <a:r>
              <a:rPr lang="bg-BG" b="1" dirty="0"/>
              <a:t>изображение</a:t>
            </a:r>
          </a:p>
          <a:p>
            <a:endParaRPr lang="bg-BG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426207" y="27603064"/>
            <a:ext cx="1084760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                Отляво: 25×28 </a:t>
            </a:r>
            <a:r>
              <a:rPr lang="bg-BG" b="1" dirty="0"/>
              <a:t>пиксела </a:t>
            </a:r>
            <a:r>
              <a:rPr lang="bg-BG" b="1" dirty="0" smtClean="0"/>
              <a:t>                                      Отдясно: 1600×1792 </a:t>
            </a:r>
            <a:r>
              <a:rPr lang="bg-BG" b="1" dirty="0"/>
              <a:t>пиксела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06926" y="28257616"/>
            <a:ext cx="108476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/>
              <a:t> </a:t>
            </a:r>
            <a:r>
              <a:rPr lang="bg-BG" b="1" dirty="0" smtClean="0"/>
              <a:t>Фиг.2: Роза</a:t>
            </a:r>
            <a:endParaRPr lang="bg-BG" b="1" dirty="0"/>
          </a:p>
          <a:p>
            <a:endParaRPr lang="bg-BG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90500" y="34586527"/>
            <a:ext cx="10847609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                Отляво: 25×28 </a:t>
            </a:r>
            <a:r>
              <a:rPr lang="bg-BG" b="1" dirty="0"/>
              <a:t>пиксела </a:t>
            </a:r>
            <a:r>
              <a:rPr lang="bg-BG" b="1" dirty="0" smtClean="0"/>
              <a:t>                                      Отдясно: 1600×1792 </a:t>
            </a:r>
            <a:r>
              <a:rPr lang="bg-BG" b="1" dirty="0"/>
              <a:t>пиксела </a:t>
            </a:r>
          </a:p>
        </p:txBody>
      </p:sp>
      <p:sp>
        <p:nvSpPr>
          <p:cNvPr id="20" name="Text Box 471"/>
          <p:cNvSpPr txBox="1">
            <a:spLocks noChangeArrowheads="1"/>
          </p:cNvSpPr>
          <p:nvPr/>
        </p:nvSpPr>
        <p:spPr bwMode="auto">
          <a:xfrm>
            <a:off x="12856195" y="3599627"/>
            <a:ext cx="11835794" cy="501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0306" tIns="35145" rIns="70306" bIns="35145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083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0485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5568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0970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669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241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813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385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bg-BG" altLang="bg-BG" sz="2800" b="1" dirty="0" smtClean="0">
                <a:solidFill>
                  <a:srgbClr val="F8F8F8"/>
                </a:solidFill>
                <a:latin typeface="Arial Narrow" panose="020B0606020202030204" pitchFamily="34" charset="0"/>
              </a:rPr>
              <a:t>Цел на проекта</a:t>
            </a:r>
            <a:endParaRPr lang="en-US" altLang="bg-BG" sz="2800" b="1" dirty="0">
              <a:solidFill>
                <a:srgbClr val="F8F8F8"/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916080" y="4286545"/>
            <a:ext cx="1146684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800" dirty="0" smtClean="0"/>
              <a:t>	Основната </a:t>
            </a:r>
            <a:r>
              <a:rPr lang="bg-BG" sz="2800" dirty="0"/>
              <a:t>цел на проекта е </a:t>
            </a:r>
            <a:r>
              <a:rPr lang="bg-BG" sz="2800" dirty="0" smtClean="0"/>
              <a:t>повишаването </a:t>
            </a:r>
            <a:r>
              <a:rPr lang="bg-BG" sz="2800" dirty="0"/>
              <a:t>на резолюцията и </a:t>
            </a:r>
            <a:r>
              <a:rPr lang="bg-BG" sz="2800" dirty="0" smtClean="0"/>
              <a:t>подобряването на </a:t>
            </a:r>
            <a:r>
              <a:rPr lang="bg-BG" sz="2800" dirty="0" err="1" smtClean="0"/>
              <a:t>четимостта</a:t>
            </a:r>
            <a:r>
              <a:rPr lang="bg-BG" sz="2800" dirty="0" smtClean="0"/>
              <a:t> на медицинските изображения, без излагане на пациента </a:t>
            </a:r>
            <a:r>
              <a:rPr lang="bg-BG" sz="2800" dirty="0"/>
              <a:t>на по-висока радиация, причинена от рентгени и </a:t>
            </a:r>
            <a:r>
              <a:rPr lang="bg-BG" sz="2800" dirty="0" err="1"/>
              <a:t>томографски</a:t>
            </a:r>
            <a:r>
              <a:rPr lang="bg-BG" sz="2800" dirty="0"/>
              <a:t> скенери, тъй като това може да бъде вредно и дори смъртоносно. Конвертирането от ниска към висока резолюция води до влошаване на качеството. Поради това, приложените алгоритми не само, че увеличават резолюцията, но и имат за цел да повишат </a:t>
            </a:r>
            <a:r>
              <a:rPr lang="bg-BG" sz="2800" dirty="0" err="1"/>
              <a:t>четимостта</a:t>
            </a:r>
            <a:r>
              <a:rPr lang="bg-BG" sz="2800" dirty="0"/>
              <a:t> на изображението.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5652" y="20030687"/>
            <a:ext cx="11207783" cy="216861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535316" y="22228280"/>
            <a:ext cx="108476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/>
              <a:t> </a:t>
            </a:r>
            <a:r>
              <a:rPr lang="bg-BG" b="1" dirty="0" smtClean="0"/>
              <a:t>Фиг. 6: </a:t>
            </a:r>
            <a:r>
              <a:rPr lang="ru-RU" b="1" dirty="0" err="1" smtClean="0"/>
              <a:t>Алгоритъм</a:t>
            </a:r>
            <a:r>
              <a:rPr lang="ru-RU" b="1" dirty="0" smtClean="0"/>
              <a:t> </a:t>
            </a:r>
            <a:r>
              <a:rPr lang="ru-RU" b="1" dirty="0"/>
              <a:t>за </a:t>
            </a:r>
            <a:r>
              <a:rPr lang="ru-RU" b="1" dirty="0" err="1"/>
              <a:t>подобряване</a:t>
            </a:r>
            <a:r>
              <a:rPr lang="ru-RU" b="1" dirty="0"/>
              <a:t> на </a:t>
            </a:r>
            <a:r>
              <a:rPr lang="ru-RU" b="1" dirty="0" err="1"/>
              <a:t>четимостта</a:t>
            </a:r>
            <a:r>
              <a:rPr lang="ru-RU" b="1" dirty="0"/>
              <a:t> на </a:t>
            </a:r>
            <a:r>
              <a:rPr lang="ru-RU" b="1" dirty="0" err="1"/>
              <a:t>изображението</a:t>
            </a:r>
            <a:r>
              <a:rPr lang="ru-RU" b="1" dirty="0"/>
              <a:t> </a:t>
            </a:r>
            <a:endParaRPr lang="bg-BG" b="1" dirty="0"/>
          </a:p>
          <a:p>
            <a:endParaRPr lang="bg-BG" b="1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3826" y="14910439"/>
            <a:ext cx="4578436" cy="384697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7680292" y="18836354"/>
            <a:ext cx="6734431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/>
              <a:t> </a:t>
            </a:r>
            <a:r>
              <a:rPr lang="bg-BG" b="1" dirty="0" smtClean="0"/>
              <a:t>Фиг. 5: </a:t>
            </a:r>
            <a:r>
              <a:rPr lang="ru-RU" b="1" dirty="0" smtClean="0"/>
              <a:t> </a:t>
            </a:r>
            <a:r>
              <a:rPr lang="ru-RU" b="1" dirty="0" err="1"/>
              <a:t>Алгоритъм</a:t>
            </a:r>
            <a:r>
              <a:rPr lang="ru-RU" b="1" dirty="0"/>
              <a:t> за </a:t>
            </a:r>
            <a:r>
              <a:rPr lang="ru-RU" b="1" dirty="0" err="1"/>
              <a:t>понижаване</a:t>
            </a:r>
            <a:r>
              <a:rPr lang="ru-RU" b="1" dirty="0"/>
              <a:t> на </a:t>
            </a:r>
            <a:r>
              <a:rPr lang="ru-RU" b="1" dirty="0" err="1" smtClean="0"/>
              <a:t>резолюцията</a:t>
            </a:r>
            <a:endParaRPr lang="ru-RU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12255120" y="18757411"/>
            <a:ext cx="57600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/>
              <a:t> </a:t>
            </a:r>
            <a:r>
              <a:rPr lang="bg-BG" b="1" dirty="0" smtClean="0"/>
              <a:t>Фиг. 4: </a:t>
            </a:r>
            <a:r>
              <a:rPr lang="ru-RU" b="1" dirty="0" err="1"/>
              <a:t>Алгоритъм</a:t>
            </a:r>
            <a:r>
              <a:rPr lang="ru-RU" b="1" dirty="0"/>
              <a:t> за </a:t>
            </a:r>
            <a:r>
              <a:rPr lang="ru-RU" b="1" dirty="0" err="1"/>
              <a:t>повишаване</a:t>
            </a:r>
            <a:r>
              <a:rPr lang="ru-RU" b="1" dirty="0"/>
              <a:t> на </a:t>
            </a:r>
            <a:r>
              <a:rPr lang="ru-RU" b="1" dirty="0" err="1" smtClean="0"/>
              <a:t>резолюцията</a:t>
            </a:r>
            <a:endParaRPr lang="ru-RU" b="1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8010" y="16000534"/>
            <a:ext cx="2144662" cy="23627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805" y="8169284"/>
            <a:ext cx="11570630" cy="6205241"/>
          </a:xfrm>
          <a:prstGeom prst="rect">
            <a:avLst/>
          </a:prstGeom>
        </p:spPr>
      </p:pic>
      <p:sp>
        <p:nvSpPr>
          <p:cNvPr id="42" name="Text Box 471"/>
          <p:cNvSpPr txBox="1">
            <a:spLocks noChangeArrowheads="1"/>
          </p:cNvSpPr>
          <p:nvPr/>
        </p:nvSpPr>
        <p:spPr bwMode="auto">
          <a:xfrm>
            <a:off x="12888746" y="7570099"/>
            <a:ext cx="11770692" cy="501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0306" tIns="35145" rIns="70306" bIns="35145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083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0485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5568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0970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669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241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813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385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bg-BG" altLang="bg-BG" sz="2800" b="1" dirty="0" smtClean="0">
                <a:solidFill>
                  <a:srgbClr val="F8F8F8"/>
                </a:solidFill>
                <a:latin typeface="Arial Narrow" panose="020B0606020202030204" pitchFamily="34" charset="0"/>
              </a:rPr>
              <a:t>Софтуерно приложение</a:t>
            </a:r>
            <a:endParaRPr lang="en-US" altLang="bg-BG" sz="2800" b="1" dirty="0">
              <a:solidFill>
                <a:srgbClr val="F8F8F8"/>
              </a:solidFill>
              <a:latin typeface="Arial Narrow" panose="020B0606020202030204" pitchFamily="34" charset="0"/>
            </a:endParaRPr>
          </a:p>
        </p:txBody>
      </p:sp>
      <p:sp>
        <p:nvSpPr>
          <p:cNvPr id="43" name="Text Box 471"/>
          <p:cNvSpPr txBox="1">
            <a:spLocks noChangeArrowheads="1"/>
          </p:cNvSpPr>
          <p:nvPr/>
        </p:nvSpPr>
        <p:spPr bwMode="auto">
          <a:xfrm>
            <a:off x="12942805" y="22777567"/>
            <a:ext cx="11670661" cy="501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0306" tIns="35145" rIns="70306" bIns="35145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083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0485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5568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0970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669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241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813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385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bg-BG" altLang="bg-BG" sz="2800" b="1" dirty="0" smtClean="0">
                <a:solidFill>
                  <a:srgbClr val="F8F8F8"/>
                </a:solidFill>
                <a:latin typeface="Arial Narrow" panose="020B0606020202030204" pitchFamily="34" charset="0"/>
              </a:rPr>
              <a:t>Резултати</a:t>
            </a:r>
            <a:endParaRPr lang="en-US" altLang="bg-BG" sz="2800" b="1" dirty="0">
              <a:solidFill>
                <a:srgbClr val="F8F8F8"/>
              </a:solidFill>
              <a:latin typeface="Arial Narrow" panose="020B0606020202030204" pitchFamily="34" charset="0"/>
            </a:endParaRPr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2582" y="23606767"/>
            <a:ext cx="11140440" cy="500914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13651462" y="28642427"/>
            <a:ext cx="2168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800" b="1" dirty="0" smtClean="0"/>
              <a:t>Входно изображение</a:t>
            </a:r>
          </a:p>
          <a:p>
            <a:pPr algn="ctr"/>
            <a:r>
              <a:rPr lang="en-US" sz="1800" b="1" dirty="0" smtClean="0"/>
              <a:t>16 x 24 </a:t>
            </a:r>
            <a:r>
              <a:rPr lang="bg-BG" sz="1800" b="1" dirty="0" smtClean="0"/>
              <a:t>пиксела</a:t>
            </a:r>
            <a:endParaRPr lang="bg-BG" sz="18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0975783" y="28657725"/>
            <a:ext cx="353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800" b="1" dirty="0" smtClean="0"/>
              <a:t>Повишаване на резолюцията и </a:t>
            </a:r>
            <a:r>
              <a:rPr lang="bg-BG" sz="1800" b="1" dirty="0" err="1" smtClean="0"/>
              <a:t>четимостта</a:t>
            </a:r>
            <a:r>
              <a:rPr lang="bg-BG" sz="1800" b="1" dirty="0"/>
              <a:t> </a:t>
            </a:r>
            <a:r>
              <a:rPr lang="en-US" sz="1800" b="1" dirty="0" smtClean="0"/>
              <a:t>1024 x 1536 </a:t>
            </a:r>
            <a:r>
              <a:rPr lang="bg-BG" sz="1800" b="1" dirty="0" smtClean="0"/>
              <a:t>пиксела</a:t>
            </a:r>
            <a:endParaRPr lang="bg-BG" sz="18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6366516" y="28642427"/>
            <a:ext cx="4197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800" b="1" dirty="0" smtClean="0"/>
              <a:t>Повишаване на резолюцията </a:t>
            </a:r>
            <a:r>
              <a:rPr lang="en-US" sz="1800" b="1" dirty="0" smtClean="0"/>
              <a:t>(</a:t>
            </a:r>
            <a:r>
              <a:rPr lang="bg-BG" sz="1800" b="1" dirty="0"/>
              <a:t>З</a:t>
            </a:r>
            <a:r>
              <a:rPr lang="bg-BG" sz="1800" b="1" dirty="0" smtClean="0"/>
              <a:t>апазване на ръбовете</a:t>
            </a:r>
            <a:r>
              <a:rPr lang="en-US" sz="1800" b="1" dirty="0" smtClean="0"/>
              <a:t>) 1024 x 1536</a:t>
            </a:r>
            <a:r>
              <a:rPr lang="bg-BG" sz="1800" b="1" dirty="0" smtClean="0"/>
              <a:t> </a:t>
            </a:r>
            <a:r>
              <a:rPr lang="en-US" sz="1800" b="1" dirty="0" smtClean="0"/>
              <a:t> </a:t>
            </a:r>
            <a:r>
              <a:rPr lang="bg-BG" sz="1800" b="1" dirty="0" smtClean="0"/>
              <a:t>пиксела</a:t>
            </a:r>
            <a:endParaRPr lang="bg-BG" sz="18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3136485" y="23405262"/>
            <a:ext cx="1084760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b="1" dirty="0"/>
              <a:t> </a:t>
            </a:r>
            <a:r>
              <a:rPr lang="bg-BG" b="1" dirty="0" smtClean="0"/>
              <a:t>Фиг.7:  Изображение </a:t>
            </a:r>
            <a:r>
              <a:rPr lang="bg-BG" b="1" dirty="0"/>
              <a:t>на √5</a:t>
            </a:r>
          </a:p>
          <a:p>
            <a:endParaRPr lang="bg-BG" b="1" dirty="0"/>
          </a:p>
        </p:txBody>
      </p:sp>
      <p:sp>
        <p:nvSpPr>
          <p:cNvPr id="56" name="Text Box 471"/>
          <p:cNvSpPr txBox="1">
            <a:spLocks noChangeArrowheads="1"/>
          </p:cNvSpPr>
          <p:nvPr/>
        </p:nvSpPr>
        <p:spPr bwMode="auto">
          <a:xfrm>
            <a:off x="12892789" y="29468962"/>
            <a:ext cx="11670661" cy="501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0306" tIns="35145" rIns="70306" bIns="35145">
            <a:spAutoFit/>
          </a:bodyPr>
          <a:lstStyle>
            <a:lvl1pPr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5083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0485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055688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409700" defTabSz="7048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669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3241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7813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238500" defTabSz="70485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50000"/>
              </a:spcBef>
            </a:pPr>
            <a:r>
              <a:rPr lang="bg-BG" altLang="bg-BG" sz="2800" b="1" dirty="0" smtClean="0">
                <a:solidFill>
                  <a:srgbClr val="F8F8F8"/>
                </a:solidFill>
                <a:latin typeface="Arial Narrow" panose="020B0606020202030204" pitchFamily="34" charset="0"/>
              </a:rPr>
              <a:t>Заключение</a:t>
            </a:r>
            <a:endParaRPr lang="en-US" altLang="bg-BG" sz="2800" b="1" dirty="0">
              <a:solidFill>
                <a:srgbClr val="F8F8F8"/>
              </a:solidFill>
              <a:latin typeface="Arial Narrow" panose="020B0606020202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34338" y="30093807"/>
            <a:ext cx="115790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	</a:t>
            </a:r>
            <a:r>
              <a:rPr lang="ru-RU" sz="2800" dirty="0" err="1" smtClean="0"/>
              <a:t>Проектът</a:t>
            </a:r>
            <a:r>
              <a:rPr lang="ru-RU" sz="2800" dirty="0" smtClean="0"/>
              <a:t> </a:t>
            </a:r>
            <a:r>
              <a:rPr lang="ru-RU" sz="2800" dirty="0"/>
              <a:t>„</a:t>
            </a:r>
            <a:r>
              <a:rPr lang="ru-RU" sz="2800" dirty="0" err="1"/>
              <a:t>Повишаване</a:t>
            </a:r>
            <a:r>
              <a:rPr lang="ru-RU" sz="2800" dirty="0"/>
              <a:t> на </a:t>
            </a:r>
            <a:r>
              <a:rPr lang="ru-RU" sz="2800" dirty="0" err="1"/>
              <a:t>резолюцията</a:t>
            </a:r>
            <a:r>
              <a:rPr lang="ru-RU" sz="2800" dirty="0"/>
              <a:t> и </a:t>
            </a:r>
            <a:r>
              <a:rPr lang="ru-RU" sz="2800" dirty="0" err="1"/>
              <a:t>четимостта</a:t>
            </a:r>
            <a:r>
              <a:rPr lang="ru-RU" sz="2800" dirty="0"/>
              <a:t> на </a:t>
            </a:r>
            <a:r>
              <a:rPr lang="ru-RU" sz="2800" dirty="0" err="1"/>
              <a:t>двумерни</a:t>
            </a:r>
            <a:r>
              <a:rPr lang="ru-RU" sz="2800" dirty="0"/>
              <a:t> </a:t>
            </a:r>
            <a:r>
              <a:rPr lang="ru-RU" sz="2800" dirty="0" err="1"/>
              <a:t>медицински</a:t>
            </a:r>
            <a:r>
              <a:rPr lang="ru-RU" sz="2800" dirty="0"/>
              <a:t> изображения посредством математически трансформации“ </a:t>
            </a:r>
            <a:r>
              <a:rPr lang="ru-RU" sz="2800" dirty="0" err="1"/>
              <a:t>подобрява</a:t>
            </a:r>
            <a:r>
              <a:rPr lang="ru-RU" sz="2800" dirty="0"/>
              <a:t> </a:t>
            </a:r>
            <a:r>
              <a:rPr lang="ru-RU" sz="2800" dirty="0" err="1"/>
              <a:t>разделителната</a:t>
            </a:r>
            <a:r>
              <a:rPr lang="ru-RU" sz="2800" dirty="0"/>
              <a:t> </a:t>
            </a:r>
            <a:r>
              <a:rPr lang="ru-RU" sz="2800" dirty="0" err="1"/>
              <a:t>способност</a:t>
            </a:r>
            <a:r>
              <a:rPr lang="ru-RU" sz="2800" dirty="0"/>
              <a:t> </a:t>
            </a:r>
            <a:r>
              <a:rPr lang="ru-RU" sz="2800" dirty="0" smtClean="0"/>
              <a:t>и </a:t>
            </a:r>
            <a:r>
              <a:rPr lang="ru-RU" sz="2800" dirty="0" err="1"/>
              <a:t>четимостта</a:t>
            </a:r>
            <a:r>
              <a:rPr lang="ru-RU" sz="2800" dirty="0"/>
              <a:t> </a:t>
            </a:r>
            <a:r>
              <a:rPr lang="ru-RU" sz="2800" dirty="0" smtClean="0"/>
              <a:t>на </a:t>
            </a:r>
            <a:r>
              <a:rPr lang="ru-RU" sz="2800" dirty="0" err="1" smtClean="0"/>
              <a:t>базата</a:t>
            </a:r>
            <a:r>
              <a:rPr lang="ru-RU" sz="2800" dirty="0" smtClean="0"/>
              <a:t> на </a:t>
            </a:r>
            <a:r>
              <a:rPr lang="ru-RU" sz="2800" dirty="0"/>
              <a:t>математически трансформации</a:t>
            </a:r>
            <a:r>
              <a:rPr lang="ru-RU" sz="2800" dirty="0" smtClean="0"/>
              <a:t>, вместо на </a:t>
            </a:r>
            <a:r>
              <a:rPr lang="ru-RU" sz="2800" dirty="0" err="1" smtClean="0"/>
              <a:t>невронни</a:t>
            </a:r>
            <a:r>
              <a:rPr lang="ru-RU" sz="2800" dirty="0" smtClean="0"/>
              <a:t> мрежи, </a:t>
            </a:r>
            <a:r>
              <a:rPr lang="ru-RU" sz="2800" dirty="0" err="1" smtClean="0"/>
              <a:t>което</a:t>
            </a:r>
            <a:r>
              <a:rPr lang="ru-RU" sz="2800" dirty="0" smtClean="0"/>
              <a:t> </a:t>
            </a:r>
            <a:r>
              <a:rPr lang="ru-RU" sz="2800" dirty="0" err="1" smtClean="0"/>
              <a:t>го</a:t>
            </a:r>
            <a:r>
              <a:rPr lang="ru-RU" sz="2800" dirty="0" smtClean="0"/>
              <a:t> </a:t>
            </a:r>
            <a:r>
              <a:rPr lang="ru-RU" sz="2800" dirty="0" err="1" smtClean="0"/>
              <a:t>прави</a:t>
            </a:r>
            <a:r>
              <a:rPr lang="ru-RU" sz="2800" dirty="0" smtClean="0"/>
              <a:t> универсален и независим. </a:t>
            </a:r>
            <a:r>
              <a:rPr lang="ru-RU" sz="2800" dirty="0" err="1"/>
              <a:t>Може</a:t>
            </a:r>
            <a:r>
              <a:rPr lang="ru-RU" sz="2800" dirty="0"/>
              <a:t> да </a:t>
            </a:r>
            <a:r>
              <a:rPr lang="ru-RU" sz="2800" dirty="0" err="1"/>
              <a:t>работи</a:t>
            </a:r>
            <a:r>
              <a:rPr lang="ru-RU" sz="2800" dirty="0"/>
              <a:t> </a:t>
            </a:r>
            <a:r>
              <a:rPr lang="ru-RU" sz="2800" dirty="0" err="1"/>
              <a:t>върху</a:t>
            </a:r>
            <a:r>
              <a:rPr lang="ru-RU" sz="2800" dirty="0"/>
              <a:t> </a:t>
            </a:r>
            <a:r>
              <a:rPr lang="ru-RU" sz="2800" dirty="0" err="1"/>
              <a:t>всякакви</a:t>
            </a:r>
            <a:r>
              <a:rPr lang="ru-RU" sz="2800" dirty="0"/>
              <a:t> </a:t>
            </a:r>
            <a:r>
              <a:rPr lang="ru-RU" sz="2800" dirty="0" err="1"/>
              <a:t>медицински</a:t>
            </a:r>
            <a:r>
              <a:rPr lang="ru-RU" sz="2800" dirty="0"/>
              <a:t> изображения, </a:t>
            </a:r>
            <a:r>
              <a:rPr lang="ru-RU" sz="2800" dirty="0" err="1"/>
              <a:t>както</a:t>
            </a:r>
            <a:r>
              <a:rPr lang="ru-RU" sz="2800" dirty="0"/>
              <a:t> и </a:t>
            </a:r>
            <a:r>
              <a:rPr lang="ru-RU" sz="2800" dirty="0" err="1"/>
              <a:t>различни</a:t>
            </a:r>
            <a:r>
              <a:rPr lang="ru-RU" sz="2800" dirty="0"/>
              <a:t> снимки от </a:t>
            </a:r>
            <a:r>
              <a:rPr lang="ru-RU" sz="2800" dirty="0" err="1"/>
              <a:t>ежедневието</a:t>
            </a:r>
            <a:r>
              <a:rPr lang="ru-RU" sz="2800" dirty="0"/>
              <a:t>, </a:t>
            </a:r>
            <a:r>
              <a:rPr lang="ru-RU" sz="2800" dirty="0" err="1"/>
              <a:t>фотографията</a:t>
            </a:r>
            <a:r>
              <a:rPr lang="ru-RU" sz="2800" dirty="0"/>
              <a:t>, </a:t>
            </a:r>
            <a:r>
              <a:rPr lang="ru-RU" sz="2800" dirty="0" smtClean="0"/>
              <a:t>GPS </a:t>
            </a:r>
            <a:r>
              <a:rPr lang="ru-RU" sz="2800" dirty="0" err="1" smtClean="0"/>
              <a:t>технологиите</a:t>
            </a:r>
            <a:r>
              <a:rPr lang="ru-RU" sz="2800" dirty="0" smtClean="0"/>
              <a:t> </a:t>
            </a:r>
            <a:r>
              <a:rPr lang="ru-RU" sz="2800" dirty="0"/>
              <a:t>и </a:t>
            </a:r>
            <a:r>
              <a:rPr lang="ru-RU" sz="2800" dirty="0" err="1"/>
              <a:t>други</a:t>
            </a:r>
            <a:r>
              <a:rPr lang="ru-RU" sz="2800" dirty="0" smtClean="0"/>
              <a:t>.</a:t>
            </a:r>
          </a:p>
          <a:p>
            <a:r>
              <a:rPr lang="ru-RU" sz="2800" dirty="0"/>
              <a:t>	</a:t>
            </a:r>
            <a:r>
              <a:rPr lang="ru-RU" sz="2800" dirty="0" smtClean="0"/>
              <a:t>В </a:t>
            </a:r>
            <a:r>
              <a:rPr lang="ru-RU" sz="2800" dirty="0" err="1" smtClean="0"/>
              <a:t>бъдеще</a:t>
            </a:r>
            <a:r>
              <a:rPr lang="ru-RU" sz="2800" dirty="0" smtClean="0"/>
              <a:t> е предназначен </a:t>
            </a:r>
            <a:r>
              <a:rPr lang="ru-RU" sz="2800" dirty="0"/>
              <a:t>за реализация в </a:t>
            </a:r>
            <a:r>
              <a:rPr lang="ru-RU" sz="2800" dirty="0" err="1"/>
              <a:t>реални</a:t>
            </a:r>
            <a:r>
              <a:rPr lang="ru-RU" sz="2800" dirty="0"/>
              <a:t> </a:t>
            </a:r>
            <a:r>
              <a:rPr lang="ru-RU" sz="2800" dirty="0" err="1"/>
              <a:t>рентгени</a:t>
            </a:r>
            <a:r>
              <a:rPr lang="ru-RU" sz="2800" dirty="0"/>
              <a:t>, </a:t>
            </a:r>
            <a:r>
              <a:rPr lang="ru-RU" sz="2800" dirty="0" err="1"/>
              <a:t>топографи</a:t>
            </a:r>
            <a:r>
              <a:rPr lang="ru-RU" sz="2800" dirty="0"/>
              <a:t>, </a:t>
            </a:r>
            <a:r>
              <a:rPr lang="ru-RU" sz="2800" dirty="0" err="1" smtClean="0"/>
              <a:t>ехографи</a:t>
            </a:r>
            <a:r>
              <a:rPr lang="ru-RU" sz="2800" dirty="0" smtClean="0"/>
              <a:t>, </a:t>
            </a:r>
            <a:r>
              <a:rPr lang="ru-RU" sz="2800" dirty="0" err="1" smtClean="0"/>
              <a:t>както</a:t>
            </a:r>
            <a:r>
              <a:rPr lang="ru-RU" sz="2800" dirty="0" smtClean="0"/>
              <a:t> и </a:t>
            </a:r>
            <a:r>
              <a:rPr lang="ru-RU" sz="2800" dirty="0"/>
              <a:t>да </a:t>
            </a:r>
            <a:r>
              <a:rPr lang="ru-RU" sz="2800" dirty="0" err="1"/>
              <a:t>бъде</a:t>
            </a:r>
            <a:r>
              <a:rPr lang="ru-RU" sz="2800" dirty="0"/>
              <a:t> </a:t>
            </a:r>
            <a:r>
              <a:rPr lang="ru-RU" sz="2800" dirty="0" err="1"/>
              <a:t>предоставен</a:t>
            </a:r>
            <a:r>
              <a:rPr lang="ru-RU" sz="2800" dirty="0"/>
              <a:t> за </a:t>
            </a:r>
            <a:r>
              <a:rPr lang="ru-RU" sz="2800" dirty="0" err="1"/>
              <a:t>търговска</a:t>
            </a:r>
            <a:r>
              <a:rPr lang="ru-RU" sz="2800" dirty="0"/>
              <a:t> </a:t>
            </a:r>
            <a:r>
              <a:rPr lang="ru-RU" sz="2800" dirty="0" err="1"/>
              <a:t>употреба</a:t>
            </a:r>
            <a:r>
              <a:rPr lang="ru-RU" sz="2800" dirty="0"/>
              <a:t> </a:t>
            </a:r>
            <a:r>
              <a:rPr lang="ru-RU" sz="2800" dirty="0" err="1"/>
              <a:t>като</a:t>
            </a:r>
            <a:r>
              <a:rPr lang="ru-RU" sz="2800" dirty="0"/>
              <a:t> десктоп приложение или под формата на </a:t>
            </a:r>
            <a:r>
              <a:rPr lang="ru-RU" sz="2800" dirty="0" err="1" smtClean="0"/>
              <a:t>уебсайт</a:t>
            </a:r>
            <a:r>
              <a:rPr lang="ru-RU" sz="2800" dirty="0" smtClean="0"/>
              <a:t>, </a:t>
            </a:r>
            <a:r>
              <a:rPr lang="ru-RU" sz="2800" dirty="0"/>
              <a:t>за да </a:t>
            </a:r>
            <a:r>
              <a:rPr lang="ru-RU" sz="2800" dirty="0" err="1"/>
              <a:t>бъде</a:t>
            </a:r>
            <a:r>
              <a:rPr lang="ru-RU" sz="2800" dirty="0"/>
              <a:t> </a:t>
            </a:r>
            <a:r>
              <a:rPr lang="ru-RU" sz="2800" dirty="0" err="1"/>
              <a:t>достъпен</a:t>
            </a:r>
            <a:r>
              <a:rPr lang="ru-RU" sz="2800" dirty="0"/>
              <a:t> за </a:t>
            </a:r>
            <a:r>
              <a:rPr lang="ru-RU" sz="2800" dirty="0" err="1"/>
              <a:t>всички</a:t>
            </a:r>
            <a:r>
              <a:rPr lang="ru-RU" sz="2800" dirty="0" smtClean="0"/>
              <a:t>. </a:t>
            </a:r>
            <a:r>
              <a:rPr lang="ru-RU" sz="2800" dirty="0" err="1" smtClean="0"/>
              <a:t>Също</a:t>
            </a:r>
            <a:r>
              <a:rPr lang="ru-RU" sz="2800" dirty="0" smtClean="0"/>
              <a:t> </a:t>
            </a:r>
            <a:r>
              <a:rPr lang="ru-RU" sz="2800" dirty="0" err="1"/>
              <a:t>така</a:t>
            </a:r>
            <a:r>
              <a:rPr lang="ru-RU" sz="2800" dirty="0"/>
              <a:t>, </a:t>
            </a:r>
            <a:r>
              <a:rPr lang="ru-RU" sz="2800" dirty="0" err="1" smtClean="0"/>
              <a:t>може</a:t>
            </a:r>
            <a:r>
              <a:rPr lang="ru-RU" sz="2800" dirty="0" smtClean="0"/>
              <a:t> да </a:t>
            </a:r>
            <a:r>
              <a:rPr lang="ru-RU" sz="2800" dirty="0" err="1" smtClean="0"/>
              <a:t>бъде</a:t>
            </a:r>
            <a:r>
              <a:rPr lang="ru-RU" sz="2800" dirty="0" smtClean="0"/>
              <a:t> </a:t>
            </a:r>
            <a:r>
              <a:rPr lang="ru-RU" sz="2800" dirty="0" err="1" smtClean="0"/>
              <a:t>използван</a:t>
            </a:r>
            <a:r>
              <a:rPr lang="ru-RU" sz="2800" dirty="0" smtClean="0"/>
              <a:t> </a:t>
            </a:r>
            <a:r>
              <a:rPr lang="ru-RU" sz="2800" dirty="0"/>
              <a:t>за </a:t>
            </a:r>
            <a:r>
              <a:rPr lang="ru-RU" sz="2800" dirty="0" err="1"/>
              <a:t>подобряване</a:t>
            </a:r>
            <a:r>
              <a:rPr lang="ru-RU" sz="2800" dirty="0"/>
              <a:t> на </a:t>
            </a:r>
            <a:r>
              <a:rPr lang="ru-RU" sz="2800" dirty="0" err="1"/>
              <a:t>резолюцията</a:t>
            </a:r>
            <a:r>
              <a:rPr lang="ru-RU" sz="2800" dirty="0"/>
              <a:t> и </a:t>
            </a:r>
            <a:r>
              <a:rPr lang="ru-RU" sz="2800" dirty="0" err="1"/>
              <a:t>четимостта</a:t>
            </a:r>
            <a:r>
              <a:rPr lang="ru-RU" sz="2800" dirty="0"/>
              <a:t> </a:t>
            </a:r>
            <a:r>
              <a:rPr lang="ru-RU" sz="2800" dirty="0" smtClean="0"/>
              <a:t>на </a:t>
            </a:r>
            <a:r>
              <a:rPr lang="ru-RU" sz="2800" dirty="0" err="1" smtClean="0"/>
              <a:t>бази</a:t>
            </a:r>
            <a:r>
              <a:rPr lang="ru-RU" sz="2800" dirty="0" smtClean="0"/>
              <a:t> </a:t>
            </a:r>
            <a:r>
              <a:rPr lang="ru-RU" sz="2800" dirty="0" err="1" smtClean="0"/>
              <a:t>данни</a:t>
            </a:r>
            <a:r>
              <a:rPr lang="ru-RU" sz="2800" dirty="0" smtClean="0"/>
              <a:t> от </a:t>
            </a:r>
            <a:r>
              <a:rPr lang="ru-RU" sz="2800" dirty="0" err="1" smtClean="0"/>
              <a:t>дигитални</a:t>
            </a:r>
            <a:r>
              <a:rPr lang="ru-RU" sz="2800" dirty="0" smtClean="0"/>
              <a:t> изображения, с цел </a:t>
            </a:r>
            <a:r>
              <a:rPr lang="ru-RU" sz="2800" dirty="0" err="1" smtClean="0"/>
              <a:t>използването</a:t>
            </a:r>
            <a:r>
              <a:rPr lang="ru-RU" sz="2800" dirty="0" smtClean="0"/>
              <a:t> им за </a:t>
            </a:r>
            <a:r>
              <a:rPr lang="ru-RU" sz="2800" dirty="0" err="1" smtClean="0"/>
              <a:t>алгоритъм</a:t>
            </a:r>
            <a:r>
              <a:rPr lang="ru-RU" sz="2800" dirty="0" smtClean="0"/>
              <a:t> за </a:t>
            </a:r>
            <a:r>
              <a:rPr lang="ru-RU" sz="2800" dirty="0" err="1" smtClean="0"/>
              <a:t>машинно</a:t>
            </a:r>
            <a:r>
              <a:rPr lang="ru-RU" sz="2800" dirty="0" smtClean="0"/>
              <a:t> самообучение и за </a:t>
            </a:r>
            <a:r>
              <a:rPr lang="ru-RU" sz="2800" dirty="0" err="1" smtClean="0"/>
              <a:t>допълнителни</a:t>
            </a:r>
            <a:r>
              <a:rPr lang="ru-RU" sz="2800" dirty="0" smtClean="0"/>
              <a:t> </a:t>
            </a:r>
            <a:r>
              <a:rPr lang="ru-RU" sz="2800" dirty="0" err="1" smtClean="0"/>
              <a:t>анализи</a:t>
            </a:r>
            <a:r>
              <a:rPr lang="ru-RU" sz="2800" dirty="0" smtClean="0"/>
              <a:t> от </a:t>
            </a:r>
            <a:r>
              <a:rPr lang="ru-RU" sz="2800" smtClean="0"/>
              <a:t>специалисти.</a:t>
            </a:r>
            <a:endParaRPr lang="bg-BG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56616" tIns="356616" rIns="356616" bIns="356616" numCol="1" anchor="t" anchorCtr="0" compatLnSpc="1">
        <a:prstTxWarp prst="textNoShape">
          <a:avLst/>
        </a:prstTxWarp>
        <a:spAutoFit/>
      </a:bodyPr>
      <a:lstStyle>
        <a:defPPr marL="0" marR="0" indent="0" algn="l" defTabSz="3381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bg-BG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56616" tIns="356616" rIns="356616" bIns="356616" numCol="1" anchor="t" anchorCtr="0" compatLnSpc="1">
        <a:prstTxWarp prst="textNoShape">
          <a:avLst/>
        </a:prstTxWarp>
        <a:spAutoFit/>
      </a:bodyPr>
      <a:lstStyle>
        <a:defPPr marL="0" marR="0" indent="0" algn="l" defTabSz="3381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bg-BG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1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56616" tIns="356616" rIns="356616" bIns="356616" numCol="1" anchor="t" anchorCtr="0" compatLnSpc="1">
        <a:prstTxWarp prst="textNoShape">
          <a:avLst/>
        </a:prstTxWarp>
        <a:spAutoFit/>
      </a:bodyPr>
      <a:lstStyle>
        <a:defPPr marL="0" marR="0" indent="0" algn="l" defTabSz="3381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bg-BG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56616" tIns="356616" rIns="356616" bIns="356616" numCol="1" anchor="t" anchorCtr="0" compatLnSpc="1">
        <a:prstTxWarp prst="textNoShape">
          <a:avLst/>
        </a:prstTxWarp>
        <a:spAutoFit/>
      </a:bodyPr>
      <a:lstStyle>
        <a:defPPr marL="0" marR="0" indent="0" algn="l" defTabSz="3381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bg-BG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AABAC9"/>
      </a:lt1>
      <a:dk2>
        <a:srgbClr val="000000"/>
      </a:dk2>
      <a:lt2>
        <a:srgbClr val="808080"/>
      </a:lt2>
      <a:accent1>
        <a:srgbClr val="D7D7D7"/>
      </a:accent1>
      <a:accent2>
        <a:srgbClr val="003466"/>
      </a:accent2>
      <a:accent3>
        <a:srgbClr val="D2D9E1"/>
      </a:accent3>
      <a:accent4>
        <a:srgbClr val="000000"/>
      </a:accent4>
      <a:accent5>
        <a:srgbClr val="E8E8E8"/>
      </a:accent5>
      <a:accent6>
        <a:srgbClr val="002E5C"/>
      </a:accent6>
      <a:hlink>
        <a:srgbClr val="008000"/>
      </a:hlink>
      <a:folHlink>
        <a:srgbClr val="800000"/>
      </a:folHlink>
    </a:clrScheme>
    <a:fontScheme name="2_Custom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56616" tIns="356616" rIns="356616" bIns="356616" numCol="1" anchor="t" anchorCtr="0" compatLnSpc="1">
        <a:prstTxWarp prst="textNoShape">
          <a:avLst/>
        </a:prstTxWarp>
        <a:spAutoFit/>
      </a:bodyPr>
      <a:lstStyle>
        <a:defPPr marL="0" marR="0" indent="0" algn="l" defTabSz="3381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bg-BG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356616" tIns="356616" rIns="356616" bIns="356616" numCol="1" anchor="t" anchorCtr="0" compatLnSpc="1">
        <a:prstTxWarp prst="textNoShape">
          <a:avLst/>
        </a:prstTxWarp>
        <a:spAutoFit/>
      </a:bodyPr>
      <a:lstStyle>
        <a:defPPr marL="0" marR="0" indent="0" algn="l" defTabSz="33813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bg-BG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anose="020B0606020202030204" pitchFamily="34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AABAC9"/>
        </a:lt1>
        <a:dk2>
          <a:srgbClr val="000000"/>
        </a:dk2>
        <a:lt2>
          <a:srgbClr val="808080"/>
        </a:lt2>
        <a:accent1>
          <a:srgbClr val="D7D7D7"/>
        </a:accent1>
        <a:accent2>
          <a:srgbClr val="003466"/>
        </a:accent2>
        <a:accent3>
          <a:srgbClr val="D2D9E1"/>
        </a:accent3>
        <a:accent4>
          <a:srgbClr val="000000"/>
        </a:accent4>
        <a:accent5>
          <a:srgbClr val="E8E8E8"/>
        </a:accent5>
        <a:accent6>
          <a:srgbClr val="002E5C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603000"/>
        </a:dk1>
        <a:lt1>
          <a:srgbClr val="CF9860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603000"/>
        </a:accent2>
        <a:accent3>
          <a:srgbClr val="E4CAB6"/>
        </a:accent3>
        <a:accent4>
          <a:srgbClr val="512700"/>
        </a:accent4>
        <a:accent5>
          <a:srgbClr val="FFFFE4"/>
        </a:accent5>
        <a:accent6>
          <a:srgbClr val="56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505750"/>
        </a:dk1>
        <a:lt1>
          <a:srgbClr val="FFFFFF"/>
        </a:lt1>
        <a:dk2>
          <a:srgbClr val="000000"/>
        </a:dk2>
        <a:lt2>
          <a:srgbClr val="808080"/>
        </a:lt2>
        <a:accent1>
          <a:srgbClr val="DFDFDF"/>
        </a:accent1>
        <a:accent2>
          <a:srgbClr val="9F3000"/>
        </a:accent2>
        <a:accent3>
          <a:srgbClr val="FFFFFF"/>
        </a:accent3>
        <a:accent4>
          <a:srgbClr val="434943"/>
        </a:accent4>
        <a:accent5>
          <a:srgbClr val="ECECEC"/>
        </a:accent5>
        <a:accent6>
          <a:srgbClr val="902A00"/>
        </a:accent6>
        <a:hlink>
          <a:srgbClr val="C21414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3A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CF"/>
        </a:accent1>
        <a:accent2>
          <a:srgbClr val="9F0000"/>
        </a:accent2>
        <a:accent3>
          <a:srgbClr val="FFFFFF"/>
        </a:accent3>
        <a:accent4>
          <a:srgbClr val="300000"/>
        </a:accent4>
        <a:accent5>
          <a:srgbClr val="FFFFE4"/>
        </a:accent5>
        <a:accent6>
          <a:srgbClr val="90000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2336"/>
        </a:dk1>
        <a:lt1>
          <a:srgbClr val="E8F0F8"/>
        </a:lt1>
        <a:dk2>
          <a:srgbClr val="000000"/>
        </a:dk2>
        <a:lt2>
          <a:srgbClr val="808080"/>
        </a:lt2>
        <a:accent1>
          <a:srgbClr val="FFFFEF"/>
        </a:accent1>
        <a:accent2>
          <a:srgbClr val="00679F"/>
        </a:accent2>
        <a:accent3>
          <a:srgbClr val="F2F6FB"/>
        </a:accent3>
        <a:accent4>
          <a:srgbClr val="001C2D"/>
        </a:accent4>
        <a:accent5>
          <a:srgbClr val="FFFFF6"/>
        </a:accent5>
        <a:accent6>
          <a:srgbClr val="005D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2336"/>
        </a:dk1>
        <a:lt1>
          <a:srgbClr val="C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3060"/>
        </a:accent2>
        <a:accent3>
          <a:srgbClr val="E4E4FF"/>
        </a:accent3>
        <a:accent4>
          <a:srgbClr val="001C2D"/>
        </a:accent4>
        <a:accent5>
          <a:srgbClr val="FFFFFF"/>
        </a:accent5>
        <a:accent6>
          <a:srgbClr val="002A56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4B4B4B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434343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0000"/>
        </a:dk1>
        <a:lt1>
          <a:srgbClr val="E3DABB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065290"/>
        </a:accent2>
        <a:accent3>
          <a:srgbClr val="EFEADA"/>
        </a:accent3>
        <a:accent4>
          <a:srgbClr val="000000"/>
        </a:accent4>
        <a:accent5>
          <a:srgbClr val="F3F3F3"/>
        </a:accent5>
        <a:accent6>
          <a:srgbClr val="054982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00009F"/>
        </a:dk1>
        <a:lt1>
          <a:srgbClr val="FFC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60009F"/>
        </a:accent2>
        <a:accent3>
          <a:srgbClr val="FFE4FF"/>
        </a:accent3>
        <a:accent4>
          <a:srgbClr val="000087"/>
        </a:accent4>
        <a:accent5>
          <a:srgbClr val="FFFFFF"/>
        </a:accent5>
        <a:accent6>
          <a:srgbClr val="560090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003000"/>
        </a:dk1>
        <a:lt1>
          <a:srgbClr val="9FCF9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6730"/>
        </a:accent2>
        <a:accent3>
          <a:srgbClr val="CDE4CD"/>
        </a:accent3>
        <a:accent4>
          <a:srgbClr val="002700"/>
        </a:accent4>
        <a:accent5>
          <a:srgbClr val="FFFFFF"/>
        </a:accent5>
        <a:accent6>
          <a:srgbClr val="005D2A"/>
        </a:accent6>
        <a:hlink>
          <a:srgbClr val="028418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000000"/>
        </a:dk1>
        <a:lt1>
          <a:srgbClr val="FFFFD5"/>
        </a:lt1>
        <a:dk2>
          <a:srgbClr val="000000"/>
        </a:dk2>
        <a:lt2>
          <a:srgbClr val="808080"/>
        </a:lt2>
        <a:accent1>
          <a:srgbClr val="D7DFCF"/>
        </a:accent1>
        <a:accent2>
          <a:srgbClr val="661600"/>
        </a:accent2>
        <a:accent3>
          <a:srgbClr val="FFFFE7"/>
        </a:accent3>
        <a:accent4>
          <a:srgbClr val="000000"/>
        </a:accent4>
        <a:accent5>
          <a:srgbClr val="E8ECE4"/>
        </a:accent5>
        <a:accent6>
          <a:srgbClr val="5C1300"/>
        </a:accent6>
        <a:hlink>
          <a:srgbClr val="0080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7747</TotalTime>
  <Words>156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Black</vt:lpstr>
      <vt:lpstr>Arial Narrow</vt:lpstr>
      <vt:lpstr>Calibri</vt:lpstr>
      <vt:lpstr>Calibri Light</vt:lpstr>
      <vt:lpstr>Custom Design</vt:lpstr>
      <vt:lpstr>1_Custom Design</vt:lpstr>
      <vt:lpstr>2_Custom Design</vt:lpstr>
      <vt:lpstr>Office Theme</vt:lpstr>
      <vt:lpstr>PowerPoint Presentation</vt:lpstr>
    </vt:vector>
  </TitlesOfParts>
  <Company>www.PosterPresentations.com</Company>
  <LinksUpToDate>false</LinksUpToDate>
  <SharedDoc>false</SharedDoc>
  <HyperlinkBase>http://www.posterpresentations.com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70cm x 100cm Poster Template</dc:title>
  <dc:subject>Free PowerPoint poster templates</dc:subject>
  <dc:creator>A. Kotoulas</dc:creator>
  <cp:keywords>poster presentation, poster design, poster template</cp:keywords>
  <dc:description>Non-authorized printing of this poster template by any commercial printing service other than PosterPresentations.com is strictly prohibited._x000d_
Non-profit educational printing centers are exempt._x000d_
To obtain printing authorization call:_x000d_
1.866.649.3004_x000d_
_x000d_
© 2007 Canterbury Media Services, Inc</dc:description>
  <cp:lastModifiedBy>Deivid Kamenov</cp:lastModifiedBy>
  <cp:revision>197</cp:revision>
  <dcterms:created xsi:type="dcterms:W3CDTF">2005-05-18T01:24:28Z</dcterms:created>
  <dcterms:modified xsi:type="dcterms:W3CDTF">2020-01-08T22:51:56Z</dcterms:modified>
  <cp:category>Powerpoint poster templates</cp:category>
</cp:coreProperties>
</file>