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85" r:id="rId12"/>
    <p:sldId id="281" r:id="rId13"/>
    <p:sldId id="288" r:id="rId14"/>
    <p:sldId id="289" r:id="rId15"/>
    <p:sldId id="278" r:id="rId16"/>
    <p:sldId id="276" r:id="rId17"/>
    <p:sldId id="290" r:id="rId18"/>
    <p:sldId id="28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48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565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7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5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66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34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4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28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6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" y="1627632"/>
            <a:ext cx="11713464" cy="1371600"/>
          </a:xfrm>
        </p:spPr>
        <p:txBody>
          <a:bodyPr>
            <a:noAutofit/>
          </a:bodyPr>
          <a:lstStyle/>
          <a:p>
            <a:pPr algn="ctr"/>
            <a:r>
              <a:rPr lang="bg-BG" sz="4400" b="1" dirty="0" smtClean="0"/>
              <a:t>Повишаване на резолюцията и </a:t>
            </a:r>
            <a:r>
              <a:rPr lang="bg-BG" sz="4400" b="1" dirty="0" err="1" smtClean="0"/>
              <a:t>четимостта</a:t>
            </a:r>
            <a:r>
              <a:rPr lang="bg-BG" sz="4400" b="1" dirty="0" smtClean="0"/>
              <a:t> на двумерни медицински изображения посредством математически трансформации</a:t>
            </a:r>
            <a:endParaRPr lang="bg-BG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86811"/>
            <a:ext cx="6848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Научен ръководител:</a:t>
            </a:r>
            <a:endParaRPr lang="en-GB" sz="2400" dirty="0" smtClean="0"/>
          </a:p>
          <a:p>
            <a:pPr algn="ctr"/>
            <a:r>
              <a:rPr lang="bg-BG" sz="2800" dirty="0" err="1" smtClean="0"/>
              <a:t>Доц</a:t>
            </a:r>
            <a:r>
              <a:rPr lang="en-GB" sz="2800" dirty="0" smtClean="0"/>
              <a:t>. </a:t>
            </a:r>
            <a:r>
              <a:rPr lang="bg-BG" sz="2800" dirty="0" smtClean="0"/>
              <a:t>Станислав Харизанов</a:t>
            </a:r>
            <a:endParaRPr lang="en-GB" sz="3200" dirty="0" smtClean="0"/>
          </a:p>
          <a:p>
            <a:pPr algn="ctr"/>
            <a:r>
              <a:rPr lang="bg-BG" sz="2000" dirty="0" smtClean="0"/>
              <a:t>Институт по математика и информатика,</a:t>
            </a:r>
          </a:p>
          <a:p>
            <a:pPr algn="ctr"/>
            <a:r>
              <a:rPr lang="bg-BG" sz="2000" dirty="0" smtClean="0"/>
              <a:t>Българска </a:t>
            </a:r>
            <a:r>
              <a:rPr lang="bg-BG" sz="2000" dirty="0" smtClean="0"/>
              <a:t>академия на науките</a:t>
            </a:r>
            <a:endParaRPr lang="en-US" sz="2000" dirty="0" smtClean="0"/>
          </a:p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34056" y="3419856"/>
            <a:ext cx="7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Автор</a:t>
            </a:r>
            <a:r>
              <a:rPr lang="en-US" sz="3600" dirty="0" smtClean="0"/>
              <a:t>: </a:t>
            </a:r>
            <a:r>
              <a:rPr lang="bg-BG" sz="3600" dirty="0" smtClean="0"/>
              <a:t>Дейвид Каменов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684264" y="4486811"/>
            <a:ext cx="4715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Научен ръководител</a:t>
            </a:r>
            <a:r>
              <a:rPr lang="en-GB" sz="2400" dirty="0" smtClean="0"/>
              <a:t>:</a:t>
            </a:r>
          </a:p>
          <a:p>
            <a:pPr algn="ctr"/>
            <a:r>
              <a:rPr lang="bg-BG" sz="2800" dirty="0" smtClean="0"/>
              <a:t>Александър Коларски</a:t>
            </a:r>
          </a:p>
          <a:p>
            <a:pPr algn="ctr"/>
            <a:r>
              <a:rPr lang="bg-BG" sz="2000" dirty="0" smtClean="0"/>
              <a:t>Старши програмист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31739"/>
            <a:ext cx="11689080" cy="1450757"/>
          </a:xfrm>
        </p:spPr>
        <p:txBody>
          <a:bodyPr/>
          <a:lstStyle/>
          <a:p>
            <a:r>
              <a:rPr lang="bg-BG" dirty="0" smtClean="0"/>
              <a:t>Стъпка</a:t>
            </a:r>
            <a:r>
              <a:rPr lang="en-GB" dirty="0" smtClean="0"/>
              <a:t> 6: </a:t>
            </a:r>
            <a:r>
              <a:rPr lang="bg-BG" dirty="0" smtClean="0"/>
              <a:t>Алгоритъм за подобряване на </a:t>
            </a:r>
            <a:r>
              <a:rPr lang="bg-BG" dirty="0" err="1" smtClean="0"/>
              <a:t>четимостта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5" y="2174393"/>
            <a:ext cx="11131573" cy="21538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087368"/>
            <a:ext cx="2151888" cy="1960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3851" y="5185916"/>
            <a:ext cx="747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S. </a:t>
            </a:r>
            <a:r>
              <a:rPr lang="en-GB" dirty="0"/>
              <a:t>Joshi, </a:t>
            </a:r>
            <a:r>
              <a:rPr lang="en-GB" dirty="0" smtClean="0"/>
              <a:t>A. </a:t>
            </a:r>
            <a:r>
              <a:rPr lang="en-GB" dirty="0" err="1"/>
              <a:t>Marquina</a:t>
            </a:r>
            <a:r>
              <a:rPr lang="en-GB" dirty="0"/>
              <a:t>, </a:t>
            </a:r>
            <a:r>
              <a:rPr lang="en-GB" dirty="0" smtClean="0"/>
              <a:t>S. </a:t>
            </a:r>
            <a:r>
              <a:rPr lang="en-GB" dirty="0" err="1"/>
              <a:t>Osher</a:t>
            </a:r>
            <a:r>
              <a:rPr lang="en-GB" dirty="0"/>
              <a:t>, </a:t>
            </a:r>
            <a:r>
              <a:rPr lang="en-GB" dirty="0" smtClean="0"/>
              <a:t>I. </a:t>
            </a:r>
            <a:r>
              <a:rPr lang="en-GB" dirty="0" err="1"/>
              <a:t>Dinov</a:t>
            </a:r>
            <a:r>
              <a:rPr lang="en-GB" dirty="0"/>
              <a:t>, </a:t>
            </a:r>
            <a:r>
              <a:rPr lang="en-GB" dirty="0" smtClean="0"/>
              <a:t>J. </a:t>
            </a:r>
            <a:r>
              <a:rPr lang="en-GB" dirty="0"/>
              <a:t>Van Horn, </a:t>
            </a:r>
            <a:r>
              <a:rPr lang="en-GB" dirty="0" smtClean="0"/>
              <a:t>A. </a:t>
            </a:r>
            <a:r>
              <a:rPr lang="en-GB" dirty="0"/>
              <a:t>Toga</a:t>
            </a:r>
            <a:r>
              <a:rPr lang="en-GB" i="1" dirty="0"/>
              <a:t>. Edge-enhanced image reconstruction using (TV) total variation and </a:t>
            </a:r>
            <a:r>
              <a:rPr lang="en-GB" i="1" dirty="0" err="1" smtClean="0"/>
              <a:t>Bregman</a:t>
            </a:r>
            <a:r>
              <a:rPr lang="en-GB" i="1" dirty="0" smtClean="0"/>
              <a:t> </a:t>
            </a:r>
            <a:r>
              <a:rPr lang="en-GB" i="1" dirty="0"/>
              <a:t>reﬁnement</a:t>
            </a:r>
            <a:r>
              <a:rPr lang="en-GB" i="1" dirty="0" smtClean="0"/>
              <a:t>.</a:t>
            </a:r>
          </a:p>
          <a:p>
            <a:r>
              <a:rPr lang="en-GB" dirty="0"/>
              <a:t>LNCS Volume 5567, pp. 389–400, Springer, Berlin, Heidelberg, 2009. 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23851" y="4178808"/>
            <a:ext cx="80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Алгоритъмът е </a:t>
            </a:r>
            <a:r>
              <a:rPr lang="ru-RU" b="1" dirty="0"/>
              <a:t>50% </a:t>
            </a:r>
            <a:r>
              <a:rPr lang="bg-BG" b="1" dirty="0" smtClean="0"/>
              <a:t>базиран</a:t>
            </a:r>
            <a:r>
              <a:rPr lang="ru-RU" b="1" dirty="0" smtClean="0"/>
              <a:t> </a:t>
            </a:r>
            <a:r>
              <a:rPr lang="ru-RU" b="1" dirty="0"/>
              <a:t>на научна </a:t>
            </a:r>
            <a:r>
              <a:rPr lang="ru-RU" b="1" dirty="0" err="1"/>
              <a:t>статия</a:t>
            </a:r>
            <a:r>
              <a:rPr lang="ru-RU" b="1" dirty="0"/>
              <a:t>, но е видоизменен и </a:t>
            </a:r>
            <a:r>
              <a:rPr lang="ru-RU" b="1" dirty="0" err="1" smtClean="0"/>
              <a:t>променен</a:t>
            </a:r>
            <a:r>
              <a:rPr lang="ru-RU" b="1" dirty="0" smtClean="0"/>
              <a:t>. Не е </a:t>
            </a:r>
            <a:r>
              <a:rPr lang="bg-BG" b="1" dirty="0" smtClean="0"/>
              <a:t>използван</a:t>
            </a:r>
            <a:r>
              <a:rPr lang="ru-RU" b="1" dirty="0" smtClean="0"/>
              <a:t> на готово, а за него е </a:t>
            </a:r>
            <a:r>
              <a:rPr lang="ru-RU" b="1" dirty="0" err="1" smtClean="0"/>
              <a:t>съставен</a:t>
            </a:r>
            <a:r>
              <a:rPr lang="ru-RU" b="1" dirty="0" smtClean="0"/>
              <a:t> нов видоизменен математически </a:t>
            </a:r>
            <a:r>
              <a:rPr lang="ru-RU" b="1" dirty="0" err="1" smtClean="0"/>
              <a:t>модел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2340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Стъпка</a:t>
            </a:r>
            <a:r>
              <a:rPr lang="en-US" dirty="0" smtClean="0"/>
              <a:t> 7: </a:t>
            </a:r>
            <a:r>
              <a:rPr lang="bg-BG" dirty="0" smtClean="0"/>
              <a:t>Алгоритъм за запазване на ръбовете</a:t>
            </a:r>
            <a:endParaRPr lang="bg-BG" dirty="0"/>
          </a:p>
        </p:txBody>
      </p:sp>
      <p:pic>
        <p:nvPicPr>
          <p:cNvPr id="4" name="Picture 2" descr="Image result for edg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68" y="1874520"/>
            <a:ext cx="648023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2047430"/>
            <a:ext cx="4599432" cy="39510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Повишава резолюцията без да замазва ръбовете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Прави ръбовете по-остри и ясни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Запазва детайли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bg-BG" sz="2400" b="1" dirty="0" smtClean="0"/>
              <a:t>АЛГОРИТЪМЪТ Е АВТОРСКИ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98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" y="130843"/>
            <a:ext cx="2993967" cy="591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893189" y="5702798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Входно изображение</a:t>
            </a:r>
          </a:p>
          <a:p>
            <a:pPr algn="ctr"/>
            <a:r>
              <a:rPr lang="en-US" dirty="0" smtClean="0"/>
              <a:t>28 x 25 </a:t>
            </a:r>
            <a:r>
              <a:rPr lang="bg-BG" dirty="0" smtClean="0"/>
              <a:t>пиксела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6248" y="5702799"/>
            <a:ext cx="50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Повишаване на резолюцията и </a:t>
            </a:r>
            <a:r>
              <a:rPr lang="bg-BG" dirty="0" err="1" smtClean="0"/>
              <a:t>четимостта</a:t>
            </a:r>
            <a:endParaRPr lang="en-US" dirty="0" smtClean="0"/>
          </a:p>
          <a:p>
            <a:pPr algn="ctr"/>
            <a:r>
              <a:rPr lang="en-US" dirty="0" smtClean="0"/>
              <a:t>1792 x 1600 </a:t>
            </a:r>
            <a:r>
              <a:rPr lang="bg-BG" dirty="0" smtClean="0"/>
              <a:t>пиксела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829004"/>
            <a:ext cx="11365992" cy="47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298447"/>
            <a:ext cx="11707176" cy="429808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5426" y="82296"/>
            <a:ext cx="10161573" cy="692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765554" y="5596537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Входно изображение</a:t>
            </a:r>
          </a:p>
          <a:p>
            <a:pPr algn="ctr"/>
            <a:r>
              <a:rPr lang="en-US" dirty="0" smtClean="0"/>
              <a:t>869 x 683 </a:t>
            </a:r>
            <a:r>
              <a:rPr lang="bg-BG" dirty="0" smtClean="0"/>
              <a:t>пиксела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905244" y="5596537"/>
            <a:ext cx="45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Повишаване на резолюцията и </a:t>
            </a:r>
            <a:r>
              <a:rPr lang="bg-BG" dirty="0" err="1"/>
              <a:t>четимостта</a:t>
            </a:r>
            <a:endParaRPr lang="en-US" dirty="0"/>
          </a:p>
          <a:p>
            <a:pPr algn="ctr"/>
            <a:r>
              <a:rPr lang="en-US" dirty="0" smtClean="0"/>
              <a:t>13904 x 10928 </a:t>
            </a:r>
            <a:r>
              <a:rPr lang="bg-BG" dirty="0" smtClean="0"/>
              <a:t>пиксела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6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307358"/>
            <a:ext cx="1315212" cy="1315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83" y="3824096"/>
            <a:ext cx="1793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 smtClean="0"/>
              <a:t>Входно изображение </a:t>
            </a:r>
          </a:p>
          <a:p>
            <a:pPr algn="ctr"/>
            <a:r>
              <a:rPr lang="en-US" sz="1400" dirty="0" smtClean="0"/>
              <a:t>16</a:t>
            </a:r>
            <a:r>
              <a:rPr lang="bg-BG" sz="1400" dirty="0" smtClean="0"/>
              <a:t> </a:t>
            </a:r>
            <a:r>
              <a:rPr lang="en-US" sz="1400" dirty="0" smtClean="0"/>
              <a:t>x</a:t>
            </a:r>
            <a:r>
              <a:rPr lang="bg-BG" sz="1400" dirty="0" smtClean="0"/>
              <a:t> </a:t>
            </a:r>
            <a:r>
              <a:rPr lang="en-US" sz="1400" dirty="0" smtClean="0"/>
              <a:t>16 </a:t>
            </a:r>
            <a:r>
              <a:rPr lang="bg-BG" sz="1400" dirty="0" smtClean="0"/>
              <a:t>пиксела</a:t>
            </a:r>
            <a:endParaRPr lang="bg-BG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00949" y="5770956"/>
            <a:ext cx="484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Повишаване на резолюцията и </a:t>
            </a:r>
            <a:r>
              <a:rPr lang="bg-BG" dirty="0" err="1" smtClean="0"/>
              <a:t>четимостта</a:t>
            </a:r>
            <a:r>
              <a:rPr lang="bg-BG" dirty="0" smtClean="0"/>
              <a:t> </a:t>
            </a:r>
            <a:r>
              <a:rPr lang="en-US" dirty="0" smtClean="0"/>
              <a:t>1024 x 1024 </a:t>
            </a:r>
            <a:r>
              <a:rPr lang="bg-BG" dirty="0" smtClean="0"/>
              <a:t>пиксела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28" y="833628"/>
            <a:ext cx="4898136" cy="4898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4628" y="5770957"/>
            <a:ext cx="479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Повишаване на резолюцията</a:t>
            </a:r>
          </a:p>
          <a:p>
            <a:pPr algn="ctr"/>
            <a:r>
              <a:rPr lang="bg-BG" dirty="0" smtClean="0"/>
              <a:t> </a:t>
            </a:r>
            <a:r>
              <a:rPr lang="en-US" dirty="0" smtClean="0"/>
              <a:t>1024 x 1024 </a:t>
            </a:r>
            <a:r>
              <a:rPr lang="bg-BG" dirty="0" smtClean="0"/>
              <a:t>пиксела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6283" y="33201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96" y="833628"/>
            <a:ext cx="4937329" cy="49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579"/>
            <a:ext cx="12070080" cy="54271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978" y="5705776"/>
            <a:ext cx="234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/>
              <a:t>Входно изображение</a:t>
            </a:r>
          </a:p>
          <a:p>
            <a:pPr algn="ctr"/>
            <a:r>
              <a:rPr lang="en-US" sz="1600" dirty="0" smtClean="0"/>
              <a:t>16 x 24 </a:t>
            </a:r>
            <a:r>
              <a:rPr lang="bg-BG" sz="1600" dirty="0" smtClean="0"/>
              <a:t>пиксела</a:t>
            </a:r>
            <a:endParaRPr lang="bg-BG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257032" y="5773063"/>
            <a:ext cx="403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/>
              <a:t>Повишаване на резолюцията и </a:t>
            </a:r>
            <a:r>
              <a:rPr lang="bg-BG" sz="1600" dirty="0" err="1" smtClean="0"/>
              <a:t>четимостта</a:t>
            </a:r>
            <a:r>
              <a:rPr lang="bg-BG" sz="1600" dirty="0"/>
              <a:t> </a:t>
            </a:r>
            <a:r>
              <a:rPr lang="en-US" sz="1600" dirty="0" smtClean="0"/>
              <a:t>1024 x 1536 </a:t>
            </a:r>
            <a:r>
              <a:rPr lang="bg-BG" sz="1600" dirty="0" smtClean="0"/>
              <a:t>пиксела</a:t>
            </a:r>
            <a:endParaRPr lang="bg-BG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872" y="11887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3959352" y="5773063"/>
            <a:ext cx="419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/>
              <a:t>Повишаване на резолюцията </a:t>
            </a:r>
          </a:p>
          <a:p>
            <a:pPr algn="ctr"/>
            <a:r>
              <a:rPr lang="en-US" sz="1600" dirty="0" smtClean="0"/>
              <a:t>(</a:t>
            </a:r>
            <a:r>
              <a:rPr lang="bg-BG" sz="1600" dirty="0"/>
              <a:t>З</a:t>
            </a:r>
            <a:r>
              <a:rPr lang="bg-BG" sz="1600" dirty="0" smtClean="0"/>
              <a:t>апазване на ръбовете</a:t>
            </a:r>
            <a:r>
              <a:rPr lang="en-US" sz="1600" dirty="0" smtClean="0"/>
              <a:t>) 1024 x 1536</a:t>
            </a:r>
            <a:r>
              <a:rPr lang="bg-BG" sz="1600" dirty="0" smtClean="0"/>
              <a:t> </a:t>
            </a:r>
            <a:r>
              <a:rPr lang="en-US" sz="1600" dirty="0" smtClean="0"/>
              <a:t> </a:t>
            </a:r>
            <a:r>
              <a:rPr lang="bg-BG" sz="1600" dirty="0" smtClean="0"/>
              <a:t>пиксела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686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12192000" cy="1691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 smtClean="0"/>
              <a:t>Какви са приносите от този проект</a:t>
            </a:r>
            <a:r>
              <a:rPr lang="en-US" sz="6000" dirty="0" smtClean="0"/>
              <a:t>? </a:t>
            </a:r>
            <a:endParaRPr lang="bg-BG" sz="6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0019" y="1180406"/>
            <a:ext cx="10846447" cy="530518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Създадени математически модели за нови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bg-BG" sz="2400" dirty="0"/>
              <a:t>Математическо моделиране вместо </a:t>
            </a:r>
            <a:r>
              <a:rPr lang="bg-BG" sz="2400" dirty="0" err="1"/>
              <a:t>невронни</a:t>
            </a:r>
            <a:r>
              <a:rPr lang="bg-BG" sz="2400" dirty="0"/>
              <a:t> </a:t>
            </a:r>
            <a:r>
              <a:rPr lang="bg-BG" sz="2400" dirty="0" smtClean="0"/>
              <a:t>мрежи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Нов вид оператори за повишаване и понижаване на резолюцията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Динамична промяна на коефициента на замазване с всяка </a:t>
            </a:r>
            <a:r>
              <a:rPr lang="bg-BG" sz="2400" dirty="0" err="1" smtClean="0"/>
              <a:t>итеразия</a:t>
            </a:r>
            <a:r>
              <a:rPr lang="bg-BG" sz="2400" dirty="0" smtClean="0"/>
              <a:t> на промяна на резолюцията в алгоритъма за подобряване на </a:t>
            </a:r>
            <a:r>
              <a:rPr lang="bg-BG" sz="2400" dirty="0" err="1" smtClean="0"/>
              <a:t>четимостта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Сравнителен анализ между различни техники за супер резолюция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/>
              <a:t> </a:t>
            </a:r>
            <a:r>
              <a:rPr lang="bg-BG" sz="2400" dirty="0" smtClean="0"/>
              <a:t>Създадено е десктоп приложение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/>
              <a:t> </a:t>
            </a:r>
            <a:r>
              <a:rPr lang="bg-BG" sz="2400" dirty="0" smtClean="0"/>
              <a:t>Създадено е уеб приложение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bg-BG" sz="2400" b="1" dirty="0"/>
              <a:t>МОЖЕ ДА СПАСИ ЧОВЕШКИ ЖИВОТИ ЧРЕЗ ПОДОБРЯВАНЕ НА ОБРАЗНАТА </a:t>
            </a:r>
            <a:r>
              <a:rPr lang="bg-BG" sz="2400" b="1" dirty="0" smtClean="0"/>
              <a:t>ДИАГНОСТИКА</a:t>
            </a:r>
            <a:endParaRPr lang="bg-BG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/>
              <a:t> </a:t>
            </a:r>
            <a:r>
              <a:rPr lang="bg-BG" sz="2400" b="1" dirty="0"/>
              <a:t>МОЖЕ ДА БЪДЕ ИЗПОЛЗВАН ЗА ПО-ТОЧНО ДИАГНОСТИЦИРАНЕ НА </a:t>
            </a:r>
            <a:r>
              <a:rPr lang="en-US" sz="2400" b="1" dirty="0"/>
              <a:t>COVID-19</a:t>
            </a:r>
            <a:endParaRPr lang="bg-BG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21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875"/>
            <a:ext cx="10058400" cy="1450757"/>
          </a:xfrm>
        </p:spPr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44" y="1996610"/>
            <a:ext cx="11510356" cy="48613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 </a:t>
            </a:r>
            <a:r>
              <a:rPr lang="bg-BG" sz="3200" dirty="0" smtClean="0"/>
              <a:t>Имплементиране на алгоритъм за настройка на променливите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 smtClean="0"/>
              <a:t> Имплементиране на неврони мрежи</a:t>
            </a: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/>
              <a:t> </a:t>
            </a:r>
            <a:r>
              <a:rPr lang="bg-BG" sz="3200" dirty="0" smtClean="0"/>
              <a:t>Автоматизация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/>
              <a:t> </a:t>
            </a:r>
            <a:r>
              <a:rPr lang="bg-BG" sz="3200" dirty="0" smtClean="0"/>
              <a:t>Паралелна парализация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/>
              <a:t> </a:t>
            </a:r>
            <a:r>
              <a:rPr lang="en-US" sz="3200" dirty="0" smtClean="0"/>
              <a:t>“</a:t>
            </a:r>
            <a:r>
              <a:rPr lang="en-GB" sz="3200" dirty="0" smtClean="0"/>
              <a:t>Anti-aliasing” </a:t>
            </a:r>
            <a:r>
              <a:rPr lang="bg-BG" sz="3200" dirty="0" smtClean="0"/>
              <a:t>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 smtClean="0"/>
              <a:t> Използването на повече изображения (индустриални и медицински) 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81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s thesis topics in digital image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04" y="2203704"/>
            <a:ext cx="6913089" cy="39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31739"/>
            <a:ext cx="10058400" cy="1450757"/>
          </a:xfrm>
        </p:spPr>
        <p:txBody>
          <a:bodyPr/>
          <a:lstStyle/>
          <a:p>
            <a:r>
              <a:rPr lang="bg-BG" dirty="0" smtClean="0"/>
              <a:t>Резюме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64" y="2316571"/>
            <a:ext cx="4242816" cy="387829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bg-BG" sz="2800" dirty="0" smtClean="0"/>
              <a:t>Употреба</a:t>
            </a:r>
            <a:r>
              <a:rPr lang="en-GB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</a:t>
            </a:r>
            <a:r>
              <a:rPr lang="bg-BG" sz="2800" dirty="0" smtClean="0"/>
              <a:t>Обработка на дигитални изображения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bg-BG" sz="2800" dirty="0" smtClean="0"/>
              <a:t>Био информатика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800" dirty="0" smtClean="0"/>
              <a:t> Медицина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</a:t>
            </a:r>
            <a:r>
              <a:rPr lang="bg-BG" sz="2800" dirty="0" smtClean="0"/>
              <a:t>Инженерство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GPS </a:t>
            </a:r>
            <a:r>
              <a:rPr lang="bg-BG" sz="2800" dirty="0" smtClean="0"/>
              <a:t>и сателитни технологии</a:t>
            </a:r>
            <a:endParaRPr lang="en-GB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03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569"/>
            <a:ext cx="10058400" cy="1450757"/>
          </a:xfrm>
        </p:spPr>
        <p:txBody>
          <a:bodyPr/>
          <a:lstStyle/>
          <a:p>
            <a:r>
              <a:rPr lang="bg-BG" dirty="0" smtClean="0"/>
              <a:t>Благодарности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0598"/>
            <a:ext cx="10058400" cy="43447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Доц. Станислав Харизанов</a:t>
            </a:r>
            <a:r>
              <a:rPr lang="en-GB" dirty="0" smtClean="0"/>
              <a:t> (</a:t>
            </a:r>
            <a:r>
              <a:rPr lang="bg-BG" dirty="0" smtClean="0"/>
              <a:t>ИМИ, ИИКТ </a:t>
            </a:r>
            <a:r>
              <a:rPr lang="en-GB" dirty="0"/>
              <a:t>–</a:t>
            </a:r>
            <a:r>
              <a:rPr lang="bg-BG" dirty="0" smtClean="0"/>
              <a:t> БАН</a:t>
            </a:r>
            <a:r>
              <a:rPr lang="en-GB" dirty="0" smtClean="0"/>
              <a:t>)</a:t>
            </a: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Александър Коларски (старши програмист)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bg-BG" dirty="0" smtClean="0"/>
              <a:t>Доц. Емил </a:t>
            </a:r>
            <a:r>
              <a:rPr lang="bg-BG" dirty="0" err="1" smtClean="0"/>
              <a:t>Келеваджиев</a:t>
            </a:r>
            <a:r>
              <a:rPr lang="bg-BG" dirty="0" smtClean="0"/>
              <a:t> </a:t>
            </a:r>
            <a:r>
              <a:rPr lang="en-GB" dirty="0"/>
              <a:t>(</a:t>
            </a:r>
            <a:r>
              <a:rPr lang="bg-BG" dirty="0"/>
              <a:t>ИМИ </a:t>
            </a:r>
            <a:r>
              <a:rPr lang="en-GB" dirty="0"/>
              <a:t>–</a:t>
            </a:r>
            <a:r>
              <a:rPr lang="bg-BG" dirty="0" smtClean="0"/>
              <a:t> </a:t>
            </a:r>
            <a:r>
              <a:rPr lang="bg-BG" dirty="0"/>
              <a:t>БАН</a:t>
            </a:r>
            <a:r>
              <a:rPr lang="en-GB" dirty="0" smtClean="0"/>
              <a:t>)</a:t>
            </a:r>
            <a:r>
              <a:rPr lang="bg-BG" dirty="0" smtClean="0"/>
              <a:t>, Проф. Петър Миланов </a:t>
            </a:r>
            <a:r>
              <a:rPr lang="en-GB" dirty="0" smtClean="0"/>
              <a:t> (</a:t>
            </a:r>
            <a:r>
              <a:rPr lang="bg-BG" dirty="0" smtClean="0"/>
              <a:t>ЮЗУ</a:t>
            </a:r>
            <a:r>
              <a:rPr lang="en-GB" dirty="0" smtClean="0"/>
              <a:t> – </a:t>
            </a:r>
            <a:r>
              <a:rPr lang="bg-BG" dirty="0" smtClean="0"/>
              <a:t>Благоевград</a:t>
            </a:r>
            <a:r>
              <a:rPr lang="en-GB" dirty="0"/>
              <a:t>) – </a:t>
            </a:r>
            <a:r>
              <a:rPr lang="bg-BG" dirty="0" smtClean="0"/>
              <a:t>рецензенти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bg-BG" dirty="0" smtClean="0"/>
              <a:t>Доц. Евгения Сендова </a:t>
            </a:r>
            <a:r>
              <a:rPr lang="en-GB" dirty="0" smtClean="0"/>
              <a:t>(</a:t>
            </a:r>
            <a:r>
              <a:rPr lang="bg-BG" dirty="0"/>
              <a:t>ИМИ </a:t>
            </a:r>
            <a:r>
              <a:rPr lang="en-GB" dirty="0"/>
              <a:t>–</a:t>
            </a:r>
            <a:r>
              <a:rPr lang="bg-BG" dirty="0"/>
              <a:t> БАН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bg-BG" dirty="0" smtClean="0"/>
              <a:t>Виктор Колев (ученик – СМГ)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bg-BG" dirty="0" err="1" smtClean="0"/>
              <a:t>УчИМИ</a:t>
            </a:r>
            <a:r>
              <a:rPr lang="bg-BG" dirty="0" smtClean="0"/>
              <a:t> </a:t>
            </a:r>
            <a:r>
              <a:rPr lang="en-GB" dirty="0" smtClean="0"/>
              <a:t>&amp; </a:t>
            </a:r>
            <a:r>
              <a:rPr lang="bg-BG" dirty="0" smtClean="0"/>
              <a:t>ЛИШ</a:t>
            </a:r>
            <a:r>
              <a:rPr lang="en-GB" dirty="0" smtClean="0"/>
              <a:t>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Българска академия на науките и Институт по математика и информатика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Национален Есенен Турнир „Джон Атанасов“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</a:t>
            </a:r>
            <a:r>
              <a:rPr lang="en-GB" dirty="0" smtClean="0"/>
              <a:t>SAP </a:t>
            </a:r>
            <a:r>
              <a:rPr lang="en-GB" dirty="0"/>
              <a:t>&amp; </a:t>
            </a:r>
            <a:r>
              <a:rPr lang="en-GB" dirty="0" err="1" smtClean="0"/>
              <a:t>GeekyCamp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bg-BG" dirty="0" smtClean="0"/>
              <a:t>Стоян Велев </a:t>
            </a:r>
            <a:r>
              <a:rPr lang="en-GB" dirty="0" smtClean="0"/>
              <a:t>&amp;</a:t>
            </a:r>
            <a:r>
              <a:rPr lang="bg-BG" dirty="0" smtClean="0"/>
              <a:t> Петър Иванов</a:t>
            </a:r>
            <a:r>
              <a:rPr lang="en-GB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bg-BG" dirty="0" smtClean="0"/>
              <a:t>Илиян Ценков </a:t>
            </a:r>
            <a:r>
              <a:rPr lang="en-GB" dirty="0" smtClean="0"/>
              <a:t>&amp; </a:t>
            </a:r>
            <a:r>
              <a:rPr lang="bg-BG" dirty="0" smtClean="0"/>
              <a:t>Дора Стоянова </a:t>
            </a:r>
            <a:r>
              <a:rPr lang="en-GB" dirty="0" smtClean="0"/>
              <a:t>(</a:t>
            </a:r>
            <a:r>
              <a:rPr lang="bg-BG" dirty="0" smtClean="0"/>
              <a:t>ПМПГ „Св. Климент Охридски“)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70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Ви за вниманието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16" y="2068408"/>
            <a:ext cx="65151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737360"/>
            <a:ext cx="7001850" cy="4837699"/>
          </a:xfrm>
        </p:spPr>
        <p:txBody>
          <a:bodyPr>
            <a:noAutofit/>
          </a:bodyPr>
          <a:lstStyle/>
          <a:p>
            <a:r>
              <a:rPr lang="bg-BG" sz="2400" dirty="0" smtClean="0"/>
              <a:t>Цели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Повишаване на резолюцията на дигитални изображения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Подобряване на  </a:t>
            </a:r>
            <a:r>
              <a:rPr lang="bg-BG" sz="2400" dirty="0" err="1" smtClean="0"/>
              <a:t>четимостта</a:t>
            </a:r>
            <a:r>
              <a:rPr lang="bg-BG" sz="2400" dirty="0"/>
              <a:t> на дигитални изображения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</a:t>
            </a:r>
            <a:r>
              <a:rPr lang="bg-BG" sz="2400" dirty="0" smtClean="0"/>
              <a:t>Намаляване нивото на използваната радиация при рентгенови и </a:t>
            </a:r>
            <a:r>
              <a:rPr lang="bg-BG" sz="2400" dirty="0" err="1" smtClean="0"/>
              <a:t>томографски</a:t>
            </a:r>
            <a:r>
              <a:rPr lang="bg-BG" sz="2400" dirty="0" smtClean="0"/>
              <a:t> изображения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</a:t>
            </a:r>
            <a:r>
              <a:rPr lang="bg-BG" sz="2400" b="1" dirty="0" smtClean="0"/>
              <a:t>МОЖЕ ДА СПАСИ ЧОВЕШКИ ЖИВОТИ ЧРЕЗ ПОДОБРЯВАНЕ НА ОБРАЗНАТА ДИАГНОСТИКА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bg-BG" sz="2400" b="1" dirty="0"/>
              <a:t>МОЖЕ ДА БЪДЕ ИЗПОЛЗВАН ЗА </a:t>
            </a:r>
            <a:r>
              <a:rPr lang="bg-BG" sz="2400" b="1" dirty="0" smtClean="0"/>
              <a:t>ПО-ТОЧНО ДИАГНОСТИЦИРАНЕ </a:t>
            </a:r>
            <a:r>
              <a:rPr lang="bg-BG" sz="2400" b="1" dirty="0"/>
              <a:t>НА </a:t>
            </a:r>
            <a:r>
              <a:rPr lang="en-US" sz="2400" b="1" dirty="0" smtClean="0"/>
              <a:t>COVID-19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02" y="2291383"/>
            <a:ext cx="4510169" cy="3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374904"/>
            <a:ext cx="10058400" cy="69494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Описание на алгоритмите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1845734"/>
            <a:ext cx="3831336" cy="430817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Преобразуване на изображението в черно-бяло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Преобразуване на черно-бялото изображение в матрица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извличане на променливите от матрица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повишаване на резолюцията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Алгоритъм за </a:t>
            </a:r>
            <a:r>
              <a:rPr lang="bg-BG" dirty="0" smtClean="0"/>
              <a:t>понижаване </a:t>
            </a:r>
            <a:r>
              <a:rPr lang="bg-BG" dirty="0"/>
              <a:t>на резолюцията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подобряване на </a:t>
            </a:r>
            <a:r>
              <a:rPr lang="bg-BG" dirty="0" err="1" smtClean="0"/>
              <a:t>четимостта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запазване на ръбовете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Преобразуване на матрицата в изображение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 descr="Image result for pro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1845734"/>
            <a:ext cx="6598920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Стъпка</a:t>
            </a:r>
            <a:r>
              <a:rPr lang="en-GB" dirty="0" smtClean="0"/>
              <a:t> 1 &amp; 2: </a:t>
            </a:r>
            <a:r>
              <a:rPr lang="bg-BG" dirty="0" smtClean="0"/>
              <a:t>Изображение към черно-бяло/матрица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25112" cy="2269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Алгоритмите са направени за работа с черно-бели изображения, защото повечето медицинските са такива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8 битово черно-бяло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Матрица</a:t>
            </a:r>
            <a:endParaRPr lang="bg-BG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85" y="2340864"/>
            <a:ext cx="4855252" cy="375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97096"/>
            <a:ext cx="1899104" cy="1899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96" y="4197096"/>
            <a:ext cx="1899104" cy="18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  <a:r>
              <a:rPr lang="bg-BG" dirty="0" smtClean="0"/>
              <a:t> Извличане на променливите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80" y="1866626"/>
            <a:ext cx="5322431" cy="408282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68680" y="2047430"/>
            <a:ext cx="4617720" cy="43350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Номенклатура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Как се извлича тяхната стойност – стандартна матрица 3</a:t>
            </a:r>
            <a:r>
              <a:rPr lang="en-US" sz="2400" dirty="0" smtClean="0"/>
              <a:t>x3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Ако променливите „съществуват“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Ако променливите „не съществуват“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/>
              <a:t>Ръбове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/>
              <a:t>Стени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/>
          </a:p>
          <a:p>
            <a:pPr marL="201168" lvl="1" indent="0">
              <a:buNone/>
            </a:pPr>
            <a:r>
              <a:rPr lang="bg-BG" sz="2400" b="1" dirty="0"/>
              <a:t>АЛГОРИТЪМЪТ Е АВТОРСКИ</a:t>
            </a:r>
            <a:endParaRPr lang="en-US" sz="2400" b="1" dirty="0"/>
          </a:p>
          <a:p>
            <a:pPr marL="201168" lvl="1" indent="0">
              <a:buNone/>
            </a:pPr>
            <a:endParaRPr lang="bg-BG" sz="2400" dirty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78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739"/>
            <a:ext cx="10058400" cy="1450757"/>
          </a:xfrm>
        </p:spPr>
        <p:txBody>
          <a:bodyPr/>
          <a:lstStyle/>
          <a:p>
            <a:r>
              <a:rPr lang="bg-BG" dirty="0" smtClean="0"/>
              <a:t>Стъпка </a:t>
            </a:r>
            <a:r>
              <a:rPr lang="en-GB" dirty="0" smtClean="0"/>
              <a:t>4: </a:t>
            </a:r>
            <a:r>
              <a:rPr lang="bg-BG" dirty="0" smtClean="0"/>
              <a:t>Алгоритъм за повишаване на резолюцията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56" y="1682496"/>
            <a:ext cx="5241925" cy="44044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47" y="3584448"/>
            <a:ext cx="676929" cy="3657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164460"/>
            <a:ext cx="5084064" cy="4404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Използване на „</a:t>
            </a:r>
            <a:r>
              <a:rPr lang="en-US" sz="2400" dirty="0" err="1" smtClean="0"/>
              <a:t>Chaikin</a:t>
            </a:r>
            <a:r>
              <a:rPr lang="bg-BG" sz="2400" dirty="0" smtClean="0"/>
              <a:t>“ подход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Средно аритметично с тежест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Формулата за повишаване на резолюцията е  </a:t>
            </a:r>
            <a:r>
              <a:rPr lang="en-US" sz="2400" dirty="0" smtClean="0"/>
              <a:t>       </a:t>
            </a:r>
            <a:r>
              <a:rPr lang="bg-BG" sz="2400" dirty="0" smtClean="0"/>
              <a:t>   </a:t>
            </a:r>
            <a:r>
              <a:rPr lang="en-US" sz="2400" dirty="0" smtClean="0"/>
              <a:t>  </a:t>
            </a:r>
            <a:r>
              <a:rPr lang="bg-BG" sz="2400" dirty="0" smtClean="0"/>
              <a:t>при </a:t>
            </a:r>
            <a:r>
              <a:rPr lang="en-US" sz="2400" dirty="0" smtClean="0"/>
              <a:t>“n”</a:t>
            </a:r>
            <a:r>
              <a:rPr lang="bg-BG" sz="2400" dirty="0" smtClean="0"/>
              <a:t>- коефициент на повишаване на резолюцията </a:t>
            </a: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r>
              <a:rPr lang="bg-BG" sz="2400" b="1" dirty="0" smtClean="0"/>
              <a:t>АЛГОРИТЪМЪТ Е АВТОРСКИ</a:t>
            </a:r>
            <a:endParaRPr lang="en-US" sz="2400" b="1" dirty="0" smtClean="0"/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4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Стъпка</a:t>
            </a:r>
            <a:r>
              <a:rPr lang="en-GB" dirty="0" smtClean="0"/>
              <a:t> 5: </a:t>
            </a:r>
            <a:r>
              <a:rPr lang="bg-BG" dirty="0" smtClean="0"/>
              <a:t>Алгоритъм за понижаване на резолюцията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00" y="1813560"/>
            <a:ext cx="3232688" cy="234295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68679" y="1813560"/>
            <a:ext cx="7377545" cy="22400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</a:t>
            </a:r>
            <a:r>
              <a:rPr lang="bg-BG" dirty="0" smtClean="0"/>
              <a:t>Защо е необходима връзка между двата алгоритъма? – Защото се използва за подобряване на </a:t>
            </a:r>
            <a:r>
              <a:rPr lang="bg-BG" dirty="0" err="1" smtClean="0"/>
              <a:t>четимостта</a:t>
            </a: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Защо матрицата е разделена на 4 фрагмента? – Защото иначе излиза </a:t>
            </a:r>
            <a:r>
              <a:rPr lang="en-US" dirty="0" smtClean="0"/>
              <a:t>“out of bounds”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bg-BG" dirty="0" smtClean="0"/>
              <a:t>Как е изведена формулата?</a:t>
            </a:r>
            <a:r>
              <a:rPr lang="en-US" dirty="0" smtClean="0"/>
              <a:t>- </a:t>
            </a:r>
            <a:r>
              <a:rPr lang="bg-BG" dirty="0" smtClean="0"/>
              <a:t>От алгоритъма за повишаване на резолюцията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4228893"/>
            <a:ext cx="1798476" cy="198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16" y="4053626"/>
            <a:ext cx="4237087" cy="2065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03" y="4053626"/>
            <a:ext cx="2434676" cy="2256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41976" y="4547238"/>
            <a:ext cx="2296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dirty="0" smtClean="0"/>
              <a:t>АЛГОРИТЪМЪТ </a:t>
            </a:r>
            <a:r>
              <a:rPr lang="bg-BG" sz="2400" b="1" dirty="0"/>
              <a:t>Е АВТОРСКИ</a:t>
            </a:r>
          </a:p>
        </p:txBody>
      </p:sp>
    </p:spTree>
    <p:extLst>
      <p:ext uri="{BB962C8B-B14F-4D97-AF65-F5344CB8AC3E}">
        <p14:creationId xmlns:p14="http://schemas.microsoft.com/office/powerpoint/2010/main" val="252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2450</TotalTime>
  <Words>762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Повишаване на резолюцията и четимостта на двумерни медицински изображения посредством математически трансформации</vt:lpstr>
      <vt:lpstr>Резюме</vt:lpstr>
      <vt:lpstr>Въведение</vt:lpstr>
      <vt:lpstr>PowerPoint Presentation</vt:lpstr>
      <vt:lpstr>Описание на алгоритмите</vt:lpstr>
      <vt:lpstr>Стъпка 1 &amp; 2: Изображение към черно-бяло/матрица</vt:lpstr>
      <vt:lpstr>Step 3: Извличане на променливите</vt:lpstr>
      <vt:lpstr>Стъпка 4: Алгоритъм за повишаване на резолюцията</vt:lpstr>
      <vt:lpstr>Стъпка 5: Алгоритъм за понижаване на резолюцията</vt:lpstr>
      <vt:lpstr>Стъпка 6: Алгоритъм за подобряване на четимостта</vt:lpstr>
      <vt:lpstr>Стъпка 7: Алгоритъм за запазване на ръбовете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Благодарности</vt:lpstr>
      <vt:lpstr>Благодаря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206+50 Shades of Grey Improving the Resolution of Medical Images</dc:title>
  <dc:creator>Deivid Kamenov</dc:creator>
  <cp:lastModifiedBy>Deivid Kamenov</cp:lastModifiedBy>
  <cp:revision>70</cp:revision>
  <dcterms:created xsi:type="dcterms:W3CDTF">2019-08-14T23:39:37Z</dcterms:created>
  <dcterms:modified xsi:type="dcterms:W3CDTF">2020-04-27T12:50:27Z</dcterms:modified>
</cp:coreProperties>
</file>