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80" r:id="rId5"/>
    <p:sldId id="260" r:id="rId6"/>
    <p:sldId id="261" r:id="rId7"/>
    <p:sldId id="263" r:id="rId8"/>
    <p:sldId id="264" r:id="rId9"/>
    <p:sldId id="265" r:id="rId10"/>
    <p:sldId id="266" r:id="rId11"/>
    <p:sldId id="285" r:id="rId12"/>
    <p:sldId id="281" r:id="rId13"/>
    <p:sldId id="288" r:id="rId14"/>
    <p:sldId id="289" r:id="rId15"/>
    <p:sldId id="278" r:id="rId16"/>
    <p:sldId id="276" r:id="rId17"/>
    <p:sldId id="283" r:id="rId18"/>
    <p:sldId id="286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33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489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565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979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99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350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666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834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414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228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268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F80927-AB07-4F68-9316-ACA04DE58AC4}" type="datetimeFigureOut">
              <a:rPr lang="bg-BG" smtClean="0"/>
              <a:t>27.4.2020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9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736" y="1627632"/>
            <a:ext cx="9893808" cy="1371600"/>
          </a:xfrm>
        </p:spPr>
        <p:txBody>
          <a:bodyPr>
            <a:noAutofit/>
          </a:bodyPr>
          <a:lstStyle/>
          <a:p>
            <a:pPr algn="ctr"/>
            <a:r>
              <a:rPr lang="en-GB" sz="4400" b="1" dirty="0" smtClean="0"/>
              <a:t/>
            </a:r>
            <a:br>
              <a:rPr lang="en-GB" sz="4400" b="1" dirty="0" smtClean="0"/>
            </a:br>
            <a:r>
              <a:rPr lang="en-GB" sz="4400" b="1" dirty="0" smtClean="0"/>
              <a:t>Improving </a:t>
            </a:r>
            <a:r>
              <a:rPr lang="en-GB" sz="4400" b="1" dirty="0"/>
              <a:t>the Resolution </a:t>
            </a:r>
            <a:r>
              <a:rPr lang="en-GB" sz="4400" b="1" dirty="0" smtClean="0"/>
              <a:t>and Readability of Two Dimensional </a:t>
            </a:r>
            <a:r>
              <a:rPr lang="en-GB" sz="4400" b="1" dirty="0"/>
              <a:t>Medical </a:t>
            </a:r>
            <a:r>
              <a:rPr lang="en-GB" sz="4400" b="1" dirty="0" smtClean="0"/>
              <a:t>Images Through Mathematical Transformations </a:t>
            </a:r>
            <a:endParaRPr lang="bg-BG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7864" y="4486811"/>
            <a:ext cx="506577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Mentor 1:</a:t>
            </a:r>
          </a:p>
          <a:p>
            <a:pPr algn="ctr"/>
            <a:r>
              <a:rPr lang="en-GB" sz="2800" dirty="0" smtClean="0"/>
              <a:t>Assoc</a:t>
            </a:r>
            <a:r>
              <a:rPr lang="en-GB" sz="2800" dirty="0"/>
              <a:t>. </a:t>
            </a:r>
            <a:r>
              <a:rPr lang="en-GB" sz="2800" dirty="0" err="1"/>
              <a:t>Prof.</a:t>
            </a:r>
            <a:r>
              <a:rPr lang="en-GB" sz="2800" dirty="0"/>
              <a:t> Stanislav </a:t>
            </a:r>
            <a:r>
              <a:rPr lang="en-GB" sz="2800" dirty="0" err="1" smtClean="0"/>
              <a:t>Harizanov</a:t>
            </a:r>
            <a:endParaRPr lang="en-GB" sz="3200" dirty="0" smtClean="0"/>
          </a:p>
          <a:p>
            <a:pPr algn="ctr"/>
            <a:r>
              <a:rPr lang="en-GB" sz="2000" dirty="0" smtClean="0"/>
              <a:t>Institute </a:t>
            </a:r>
            <a:r>
              <a:rPr lang="en-GB" sz="2000" dirty="0"/>
              <a:t>of Mathematics and </a:t>
            </a:r>
            <a:r>
              <a:rPr lang="en-GB" sz="2000" dirty="0" smtClean="0"/>
              <a:t>Informatics,</a:t>
            </a:r>
          </a:p>
          <a:p>
            <a:pPr algn="ctr"/>
            <a:r>
              <a:rPr lang="en-GB" sz="2000" dirty="0" smtClean="0"/>
              <a:t>Bulgarian </a:t>
            </a:r>
            <a:r>
              <a:rPr lang="en-GB" sz="2000" dirty="0"/>
              <a:t>Academy of </a:t>
            </a:r>
            <a:r>
              <a:rPr lang="en-GB" sz="2000" dirty="0" smtClean="0"/>
              <a:t>Science</a:t>
            </a:r>
            <a:endParaRPr lang="en-US" sz="2000" dirty="0" smtClean="0"/>
          </a:p>
          <a:p>
            <a:pPr algn="ctr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34056" y="3419856"/>
            <a:ext cx="705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Author: David </a:t>
            </a:r>
            <a:r>
              <a:rPr lang="en-US" sz="3600" dirty="0"/>
              <a:t>Kamenov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53329" y="4486811"/>
            <a:ext cx="5065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Mentor 2:</a:t>
            </a:r>
          </a:p>
          <a:p>
            <a:pPr algn="ctr"/>
            <a:r>
              <a:rPr lang="en-GB" sz="2800" dirty="0" smtClean="0"/>
              <a:t>Alexander </a:t>
            </a:r>
            <a:r>
              <a:rPr lang="en-GB" sz="2800" dirty="0" err="1"/>
              <a:t>K</a:t>
            </a:r>
            <a:r>
              <a:rPr lang="en-GB" sz="2800" dirty="0" err="1" smtClean="0"/>
              <a:t>olarski</a:t>
            </a:r>
            <a:endParaRPr lang="en-GB" sz="3200" dirty="0" smtClean="0"/>
          </a:p>
          <a:p>
            <a:pPr algn="ctr"/>
            <a:r>
              <a:rPr lang="en-US" sz="2000" dirty="0" smtClean="0"/>
              <a:t>Senior Programmer</a:t>
            </a:r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02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31739"/>
            <a:ext cx="11689080" cy="1450757"/>
          </a:xfrm>
        </p:spPr>
        <p:txBody>
          <a:bodyPr/>
          <a:lstStyle/>
          <a:p>
            <a:r>
              <a:rPr lang="en-GB" dirty="0"/>
              <a:t>Step </a:t>
            </a:r>
            <a:r>
              <a:rPr lang="en-GB" dirty="0" smtClean="0"/>
              <a:t>6: </a:t>
            </a:r>
            <a:r>
              <a:rPr lang="en-US" dirty="0" smtClean="0"/>
              <a:t>Improving Image Readability Algorithm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55" y="2174393"/>
            <a:ext cx="11131573" cy="215386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192" y="4087368"/>
            <a:ext cx="2151888" cy="1960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3851" y="5185916"/>
            <a:ext cx="7479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S. </a:t>
            </a:r>
            <a:r>
              <a:rPr lang="en-GB" dirty="0"/>
              <a:t>Joshi, </a:t>
            </a:r>
            <a:r>
              <a:rPr lang="en-GB" dirty="0" smtClean="0"/>
              <a:t>A. </a:t>
            </a:r>
            <a:r>
              <a:rPr lang="en-GB" dirty="0" err="1"/>
              <a:t>Marquina</a:t>
            </a:r>
            <a:r>
              <a:rPr lang="en-GB" dirty="0"/>
              <a:t>, </a:t>
            </a:r>
            <a:r>
              <a:rPr lang="en-GB" dirty="0" smtClean="0"/>
              <a:t>S. </a:t>
            </a:r>
            <a:r>
              <a:rPr lang="en-GB" dirty="0" err="1"/>
              <a:t>Osher</a:t>
            </a:r>
            <a:r>
              <a:rPr lang="en-GB" dirty="0"/>
              <a:t>, </a:t>
            </a:r>
            <a:r>
              <a:rPr lang="en-GB" dirty="0" smtClean="0"/>
              <a:t>I. </a:t>
            </a:r>
            <a:r>
              <a:rPr lang="en-GB" dirty="0" err="1"/>
              <a:t>Dinov</a:t>
            </a:r>
            <a:r>
              <a:rPr lang="en-GB" dirty="0"/>
              <a:t>, </a:t>
            </a:r>
            <a:r>
              <a:rPr lang="en-GB" dirty="0" smtClean="0"/>
              <a:t>J. </a:t>
            </a:r>
            <a:r>
              <a:rPr lang="en-GB" dirty="0"/>
              <a:t>Van Horn, </a:t>
            </a:r>
            <a:r>
              <a:rPr lang="en-GB" dirty="0" smtClean="0"/>
              <a:t>A. </a:t>
            </a:r>
            <a:r>
              <a:rPr lang="en-GB" dirty="0"/>
              <a:t>Toga</a:t>
            </a:r>
            <a:r>
              <a:rPr lang="en-GB" i="1" dirty="0"/>
              <a:t>. Edge-enhanced image reconstruction using (TV) total variation and </a:t>
            </a:r>
            <a:r>
              <a:rPr lang="en-GB" i="1" dirty="0" err="1" smtClean="0"/>
              <a:t>Bregman</a:t>
            </a:r>
            <a:r>
              <a:rPr lang="en-GB" i="1" dirty="0" smtClean="0"/>
              <a:t> </a:t>
            </a:r>
            <a:r>
              <a:rPr lang="en-GB" i="1" dirty="0"/>
              <a:t>reﬁnement</a:t>
            </a:r>
            <a:r>
              <a:rPr lang="en-GB" i="1" dirty="0" smtClean="0"/>
              <a:t>.</a:t>
            </a:r>
          </a:p>
          <a:p>
            <a:r>
              <a:rPr lang="en-GB" dirty="0"/>
              <a:t>LNCS Volume 5567, pp. 389–400, Springer, Berlin, Heidelberg, 2009. 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023851" y="4178808"/>
            <a:ext cx="8092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This algorithm is 50% based on a science article but it was changed and a new mathematical model was created for it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2340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7: Edge Preservation </a:t>
            </a:r>
            <a:endParaRPr lang="bg-BG" dirty="0"/>
          </a:p>
        </p:txBody>
      </p:sp>
      <p:pic>
        <p:nvPicPr>
          <p:cNvPr id="4" name="Picture 2" descr="Image result for edge de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68" y="1874520"/>
            <a:ext cx="6480230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68680" y="2047430"/>
            <a:ext cx="4325112" cy="21953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It increases the resolution without blurring the edges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/>
              <a:t> </a:t>
            </a:r>
            <a:r>
              <a:rPr lang="en-US" sz="2800" dirty="0" smtClean="0"/>
              <a:t>Makes the edges sharper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800" dirty="0" smtClean="0"/>
              <a:t> </a:t>
            </a:r>
            <a:r>
              <a:rPr lang="en-US" sz="2800" dirty="0" smtClean="0"/>
              <a:t>It preserves details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bg-BG" sz="2800" dirty="0"/>
          </a:p>
        </p:txBody>
      </p:sp>
      <p:sp>
        <p:nvSpPr>
          <p:cNvPr id="5" name="Rectangle 4"/>
          <p:cNvSpPr/>
          <p:nvPr/>
        </p:nvSpPr>
        <p:spPr>
          <a:xfrm>
            <a:off x="588972" y="4635731"/>
            <a:ext cx="4731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</a:t>
            </a:r>
            <a:r>
              <a:rPr lang="en-US" sz="2800" b="1" dirty="0" smtClean="0"/>
              <a:t>his algorithm is custom made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8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98120" y="13084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Results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893189" y="5702798"/>
            <a:ext cx="234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Image </a:t>
            </a:r>
            <a:endParaRPr lang="bg-BG" dirty="0" smtClean="0"/>
          </a:p>
          <a:p>
            <a:pPr algn="ctr"/>
            <a:r>
              <a:rPr lang="en-US" dirty="0" smtClean="0"/>
              <a:t>28 x 25 </a:t>
            </a:r>
            <a:r>
              <a:rPr lang="en-US" dirty="0" err="1" smtClean="0"/>
              <a:t>px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556248" y="5702799"/>
            <a:ext cx="50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Improving Image</a:t>
            </a:r>
            <a:r>
              <a:rPr lang="bg-BG" dirty="0" smtClean="0"/>
              <a:t> </a:t>
            </a:r>
            <a:r>
              <a:rPr lang="en-US" dirty="0" smtClean="0"/>
              <a:t>Resolution and Readability</a:t>
            </a:r>
          </a:p>
          <a:p>
            <a:pPr algn="ctr"/>
            <a:r>
              <a:rPr lang="en-US" dirty="0" smtClean="0"/>
              <a:t>1792 x 1600 </a:t>
            </a:r>
            <a:r>
              <a:rPr lang="en-US" dirty="0" err="1" smtClean="0"/>
              <a:t>px</a:t>
            </a:r>
            <a:r>
              <a:rPr lang="bg-BG" dirty="0" smtClean="0"/>
              <a:t>.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829004"/>
            <a:ext cx="11365992" cy="476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2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298447"/>
            <a:ext cx="11707176" cy="429808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5426" y="82296"/>
            <a:ext cx="10161573" cy="6921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Results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765554" y="5596537"/>
            <a:ext cx="234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Image </a:t>
            </a:r>
            <a:endParaRPr lang="bg-BG" dirty="0" smtClean="0"/>
          </a:p>
          <a:p>
            <a:pPr algn="ctr"/>
            <a:r>
              <a:rPr lang="en-US" dirty="0" smtClean="0"/>
              <a:t>869 x 683 </a:t>
            </a:r>
            <a:r>
              <a:rPr lang="en-US" dirty="0" err="1" smtClean="0"/>
              <a:t>px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905244" y="5596537"/>
            <a:ext cx="451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Improving Image</a:t>
            </a:r>
            <a:r>
              <a:rPr lang="bg-BG" dirty="0" smtClean="0"/>
              <a:t> </a:t>
            </a:r>
            <a:r>
              <a:rPr lang="en-US" dirty="0" smtClean="0"/>
              <a:t>Resolution and Readability </a:t>
            </a:r>
          </a:p>
          <a:p>
            <a:pPr algn="ctr"/>
            <a:r>
              <a:rPr lang="en-US" dirty="0" smtClean="0"/>
              <a:t>13904 x 10928 </a:t>
            </a:r>
            <a:r>
              <a:rPr lang="en-US" dirty="0" err="1" smtClean="0"/>
              <a:t>px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256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2307358"/>
            <a:ext cx="1315212" cy="13152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283" y="3824096"/>
            <a:ext cx="1793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Low Resolution Low Quality 16x16 </a:t>
            </a:r>
            <a:r>
              <a:rPr lang="en-US" sz="1400" dirty="0" err="1" smtClean="0"/>
              <a:t>px</a:t>
            </a:r>
            <a:r>
              <a:rPr lang="bg-BG" sz="1400" dirty="0" smtClean="0"/>
              <a:t>.</a:t>
            </a:r>
            <a:endParaRPr lang="bg-BG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100949" y="5770957"/>
            <a:ext cx="484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Improving Image Resolution and Readability </a:t>
            </a:r>
          </a:p>
          <a:p>
            <a:pPr algn="ctr"/>
            <a:r>
              <a:rPr lang="en-US" dirty="0" smtClean="0"/>
              <a:t>1024 x 1024 </a:t>
            </a:r>
            <a:r>
              <a:rPr lang="en-US" dirty="0" err="1" smtClean="0"/>
              <a:t>px</a:t>
            </a:r>
            <a:r>
              <a:rPr lang="bg-BG" dirty="0" smtClean="0"/>
              <a:t>.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28" y="833628"/>
            <a:ext cx="4898136" cy="4898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4628" y="5770957"/>
            <a:ext cx="479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Improving Image Resolution</a:t>
            </a:r>
          </a:p>
          <a:p>
            <a:pPr algn="ctr"/>
            <a:r>
              <a:rPr lang="en-US" dirty="0" smtClean="0"/>
              <a:t> 1024 x 1024 </a:t>
            </a:r>
            <a:r>
              <a:rPr lang="en-US" dirty="0" err="1" smtClean="0"/>
              <a:t>px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6283" y="386874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Results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96" y="833628"/>
            <a:ext cx="4937329" cy="49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6995"/>
            <a:ext cx="12070080" cy="54271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4266" y="5705776"/>
            <a:ext cx="234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 Image</a:t>
            </a:r>
          </a:p>
          <a:p>
            <a:pPr algn="ctr"/>
            <a:r>
              <a:rPr lang="en-US" dirty="0" smtClean="0"/>
              <a:t> 16 x 24 </a:t>
            </a:r>
            <a:r>
              <a:rPr lang="en-US" dirty="0" err="1" smtClean="0"/>
              <a:t>px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8359140" y="5705776"/>
            <a:ext cx="383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Improving Image Resolution and Readability 1024 x 1536 </a:t>
            </a:r>
            <a:r>
              <a:rPr lang="en-US" dirty="0" err="1" smtClean="0"/>
              <a:t>px</a:t>
            </a:r>
            <a:r>
              <a:rPr lang="bg-BG" dirty="0" smtClean="0"/>
              <a:t>.</a:t>
            </a:r>
            <a:endParaRPr lang="bg-BG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8872" y="265176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Results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4186428" y="5683662"/>
            <a:ext cx="3832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Improving Image Resolution</a:t>
            </a:r>
          </a:p>
          <a:p>
            <a:pPr algn="ctr"/>
            <a:r>
              <a:rPr lang="en-US" dirty="0" smtClean="0"/>
              <a:t> (Edge Preservation) 1024 x 1536 </a:t>
            </a:r>
            <a:r>
              <a:rPr lang="en-US" dirty="0" err="1" smtClean="0"/>
              <a:t>px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865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7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716002" y="237744"/>
            <a:ext cx="10951741" cy="16916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 smtClean="0"/>
              <a:t>What is the contribution? </a:t>
            </a:r>
            <a:endParaRPr lang="bg-BG" sz="72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16003" y="1261872"/>
            <a:ext cx="10951740" cy="515721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Created mathematical models for new </a:t>
            </a:r>
            <a:r>
              <a:rPr lang="en-US" sz="2800" dirty="0" smtClean="0"/>
              <a:t>algorithms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Mathematical modeling instead of neural networks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Novel </a:t>
            </a:r>
            <a:r>
              <a:rPr lang="en-US" sz="2800" dirty="0" err="1" smtClean="0"/>
              <a:t>Upsampling</a:t>
            </a:r>
            <a:r>
              <a:rPr lang="en-US" sz="2800" dirty="0" smtClean="0"/>
              <a:t> and </a:t>
            </a:r>
            <a:r>
              <a:rPr lang="en-US" sz="2800" dirty="0" err="1" smtClean="0"/>
              <a:t>Downsampling</a:t>
            </a:r>
            <a:r>
              <a:rPr lang="en-US" sz="2800" dirty="0" smtClean="0"/>
              <a:t> operators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Dynamical choice of the time step for the image readability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 </a:t>
            </a:r>
            <a:r>
              <a:rPr lang="en-US" sz="2800" dirty="0" smtClean="0"/>
              <a:t>Comparison analysis between various image super-resolution techniques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Created desktop application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 </a:t>
            </a:r>
            <a:r>
              <a:rPr lang="en-US" sz="2800" dirty="0" smtClean="0"/>
              <a:t>Created web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 It can save human lives</a:t>
            </a:r>
            <a:r>
              <a:rPr lang="bg-BG" sz="2800" b="1" dirty="0" smtClean="0"/>
              <a:t> </a:t>
            </a:r>
            <a:r>
              <a:rPr lang="en-US" sz="2800" b="1" dirty="0" smtClean="0"/>
              <a:t>by improving imaging </a:t>
            </a:r>
            <a:r>
              <a:rPr lang="en-US" sz="2800" b="1" dirty="0" smtClean="0"/>
              <a:t>diagnostics</a:t>
            </a:r>
            <a:endParaRPr lang="bg-BG" sz="28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 smtClean="0"/>
              <a:t> It could be used against covid-19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800" b="1" dirty="0" smtClean="0"/>
          </a:p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6521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6875"/>
            <a:ext cx="10058400" cy="1450757"/>
          </a:xfrm>
        </p:spPr>
        <p:txBody>
          <a:bodyPr/>
          <a:lstStyle/>
          <a:p>
            <a:r>
              <a:rPr lang="en-US" dirty="0" smtClean="0"/>
              <a:t>Future Improvement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6114"/>
            <a:ext cx="10296144" cy="372448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Implementing v</a:t>
            </a:r>
            <a:r>
              <a:rPr lang="en-GB" sz="2800" dirty="0" smtClean="0"/>
              <a:t>ariable adjusting algorithm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/>
              <a:t> </a:t>
            </a:r>
            <a:r>
              <a:rPr lang="en-GB" sz="2800" dirty="0" smtClean="0"/>
              <a:t>Implementing neuron network</a:t>
            </a:r>
            <a:endParaRPr lang="en-GB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/>
              <a:t> Automation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/>
              <a:t> Anti-aliasing algorithm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800" dirty="0" smtClean="0"/>
              <a:t> Using more images (industrial and medical)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814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s thesis topics in digital image process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790" y="2401814"/>
            <a:ext cx="6018153" cy="347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8992" y="2179411"/>
            <a:ext cx="3794760" cy="3696884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GB" sz="2800" dirty="0" smtClean="0"/>
              <a:t>Image Processing Usage: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 smtClean="0"/>
              <a:t> Bioinformatics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 smtClean="0"/>
              <a:t> Medicine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 smtClean="0"/>
              <a:t> Engineering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 smtClean="0"/>
              <a:t> GPS and Satellites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/>
              <a:t> </a:t>
            </a:r>
            <a:r>
              <a:rPr lang="en-GB" sz="2800" dirty="0" smtClean="0"/>
              <a:t>Archaeology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038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65705"/>
            <a:ext cx="10058400" cy="1450757"/>
          </a:xfrm>
        </p:spPr>
        <p:txBody>
          <a:bodyPr/>
          <a:lstStyle/>
          <a:p>
            <a:r>
              <a:rPr lang="en-GB" dirty="0"/>
              <a:t>Acknowledgements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900598"/>
            <a:ext cx="10771632" cy="460993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Assoc. </a:t>
            </a:r>
            <a:r>
              <a:rPr lang="en-GB" dirty="0" err="1"/>
              <a:t>Prof.</a:t>
            </a:r>
            <a:r>
              <a:rPr lang="en-GB" dirty="0"/>
              <a:t> Stanislav </a:t>
            </a:r>
            <a:r>
              <a:rPr lang="en-GB" dirty="0" err="1"/>
              <a:t>Harizanov</a:t>
            </a:r>
            <a:r>
              <a:rPr lang="en-GB" dirty="0"/>
              <a:t> (IMI-BAS</a:t>
            </a:r>
            <a:r>
              <a:rPr lang="en-GB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Alexander </a:t>
            </a:r>
            <a:r>
              <a:rPr lang="en-GB" dirty="0" err="1" smtClean="0"/>
              <a:t>Kolarski</a:t>
            </a:r>
            <a:r>
              <a:rPr lang="en-GB" dirty="0" smtClean="0"/>
              <a:t> (senior programmer)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Assoc. </a:t>
            </a:r>
            <a:r>
              <a:rPr lang="en-GB" dirty="0" err="1" smtClean="0"/>
              <a:t>Prof.</a:t>
            </a:r>
            <a:r>
              <a:rPr lang="en-GB" dirty="0" smtClean="0"/>
              <a:t> Jenny </a:t>
            </a:r>
            <a:r>
              <a:rPr lang="en-GB" dirty="0" err="1" smtClean="0"/>
              <a:t>Sendova</a:t>
            </a:r>
            <a:r>
              <a:rPr lang="en-GB" dirty="0"/>
              <a:t> (IMI-BAS</a:t>
            </a:r>
            <a:r>
              <a:rPr lang="en-GB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Konstantin </a:t>
            </a:r>
            <a:r>
              <a:rPr lang="en-GB" dirty="0" err="1" smtClean="0"/>
              <a:t>Delchev</a:t>
            </a:r>
            <a:r>
              <a:rPr lang="en-GB" dirty="0"/>
              <a:t> 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Victor </a:t>
            </a:r>
            <a:r>
              <a:rPr lang="en-GB" dirty="0" err="1" smtClean="0"/>
              <a:t>Kolev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“Young Talents” and Ministry of Education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HSSIMI &amp; SRS19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Bulgarian Academy of Sciences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en-GB" dirty="0" smtClean="0"/>
              <a:t>Institute of Mathematics and Informatics and Institute of Informational and Communicational Technologies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SAP </a:t>
            </a:r>
            <a:r>
              <a:rPr lang="en-GB" dirty="0"/>
              <a:t>&amp; </a:t>
            </a:r>
            <a:r>
              <a:rPr lang="en-GB" dirty="0" err="1" smtClean="0"/>
              <a:t>GeekyCamp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Stoyan</a:t>
            </a:r>
            <a:r>
              <a:rPr lang="en-GB" dirty="0" smtClean="0"/>
              <a:t> </a:t>
            </a:r>
            <a:r>
              <a:rPr lang="en-GB" dirty="0" err="1" smtClean="0"/>
              <a:t>Velev</a:t>
            </a:r>
            <a:r>
              <a:rPr lang="en-GB" dirty="0" smtClean="0"/>
              <a:t> </a:t>
            </a:r>
            <a:r>
              <a:rPr lang="en-GB" dirty="0"/>
              <a:t>&amp;  </a:t>
            </a:r>
            <a:r>
              <a:rPr lang="en-GB" dirty="0" err="1"/>
              <a:t>Petar</a:t>
            </a:r>
            <a:r>
              <a:rPr lang="en-GB" dirty="0"/>
              <a:t> </a:t>
            </a:r>
            <a:r>
              <a:rPr lang="en-GB" dirty="0" smtClean="0"/>
              <a:t>Ivanov)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en-GB" dirty="0" err="1" smtClean="0"/>
              <a:t>Iliyan</a:t>
            </a:r>
            <a:r>
              <a:rPr lang="en-GB" dirty="0" smtClean="0"/>
              <a:t> </a:t>
            </a:r>
            <a:r>
              <a:rPr lang="en-GB" dirty="0" err="1" smtClean="0"/>
              <a:t>Cenkov</a:t>
            </a:r>
            <a:r>
              <a:rPr lang="en-GB" dirty="0"/>
              <a:t> </a:t>
            </a:r>
            <a:r>
              <a:rPr lang="en-GB" dirty="0" smtClean="0"/>
              <a:t>&amp; Dora </a:t>
            </a:r>
            <a:r>
              <a:rPr lang="en-GB" dirty="0" err="1" smtClean="0"/>
              <a:t>Stoyanova</a:t>
            </a:r>
            <a:r>
              <a:rPr lang="en-GB" dirty="0" smtClean="0"/>
              <a:t> (Informatics and Mathematics teachers)</a:t>
            </a:r>
          </a:p>
        </p:txBody>
      </p:sp>
    </p:spTree>
    <p:extLst>
      <p:ext uri="{BB962C8B-B14F-4D97-AF65-F5344CB8AC3E}">
        <p14:creationId xmlns:p14="http://schemas.microsoft.com/office/powerpoint/2010/main" val="23170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for Your </a:t>
            </a:r>
            <a:r>
              <a:rPr lang="en-US" dirty="0"/>
              <a:t>A</a:t>
            </a:r>
            <a:r>
              <a:rPr lang="en-US" dirty="0" smtClean="0"/>
              <a:t>ttention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184" y="2068408"/>
            <a:ext cx="6515100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428232" cy="4023360"/>
          </a:xfrm>
        </p:spPr>
        <p:txBody>
          <a:bodyPr>
            <a:noAutofit/>
          </a:bodyPr>
          <a:lstStyle/>
          <a:p>
            <a:r>
              <a:rPr lang="en-US" sz="2800" dirty="0" smtClean="0"/>
              <a:t>Purpose: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Improving the resolution of digital </a:t>
            </a:r>
            <a:r>
              <a:rPr lang="en-US" sz="2800" dirty="0"/>
              <a:t>I</a:t>
            </a:r>
            <a:r>
              <a:rPr lang="en-US" sz="2800" dirty="0" smtClean="0"/>
              <a:t>mages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Improving the </a:t>
            </a:r>
            <a:r>
              <a:rPr lang="en-US" sz="2800" dirty="0"/>
              <a:t>r</a:t>
            </a:r>
            <a:r>
              <a:rPr lang="en-US" sz="2800" dirty="0" smtClean="0"/>
              <a:t>eadability of digital Images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 Decreasing the level of radiation in X-ray and tomographic images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 </a:t>
            </a:r>
            <a:r>
              <a:rPr lang="en-US" sz="2800" b="1" dirty="0" smtClean="0"/>
              <a:t>IT CAN SAVE HUMAN LIVES</a:t>
            </a:r>
            <a:r>
              <a:rPr lang="bg-BG" sz="2800" b="1" dirty="0" smtClean="0"/>
              <a:t> </a:t>
            </a:r>
            <a:r>
              <a:rPr lang="en-US" sz="2800" b="1" dirty="0" smtClean="0"/>
              <a:t>BY IMPROVING IMAGING DIAGNOSTICS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 </a:t>
            </a:r>
            <a:r>
              <a:rPr lang="en-US" sz="2800" b="1" dirty="0" smtClean="0"/>
              <a:t>IT COULD BE USED AGAINST COVID-19 </a:t>
            </a:r>
          </a:p>
          <a:p>
            <a:endParaRPr lang="bg-B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047" y="1922696"/>
            <a:ext cx="4510169" cy="39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34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2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Description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845734"/>
            <a:ext cx="4360164" cy="451849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Image to Greyscale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Greyscale to Matrix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 Extracting Variables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err="1" smtClean="0"/>
              <a:t>Upsampling</a:t>
            </a:r>
            <a:r>
              <a:rPr lang="en-US" sz="2400" dirty="0" smtClean="0"/>
              <a:t>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err="1" smtClean="0"/>
              <a:t>Downsampling</a:t>
            </a:r>
            <a:r>
              <a:rPr lang="en-US" sz="2400" dirty="0" smtClean="0"/>
              <a:t>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Improving Image Readability                  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Edge Preservation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</a:t>
            </a:r>
            <a:r>
              <a:rPr lang="en-US" sz="2400" dirty="0" smtClean="0"/>
              <a:t>Matrix to </a:t>
            </a:r>
            <a:r>
              <a:rPr lang="en-US" sz="2400" dirty="0"/>
              <a:t>O</a:t>
            </a:r>
            <a:r>
              <a:rPr lang="en-US" sz="2400" dirty="0" smtClean="0"/>
              <a:t>utput Image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  <p:pic>
        <p:nvPicPr>
          <p:cNvPr id="1026" name="Picture 2" descr="Image result for probl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20" y="1845734"/>
            <a:ext cx="6598920" cy="439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5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1 &amp; 2: Image to greyscale/matrix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169664" cy="221420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Why? Because it is faster, more reliable and most of the medical images are greyscale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8 bit Greyscale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Greyscale to Matrix</a:t>
            </a:r>
            <a:endParaRPr lang="bg-BG" sz="2800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85" y="2340864"/>
            <a:ext cx="4855252" cy="3755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97096"/>
            <a:ext cx="1899104" cy="1899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596" y="4197096"/>
            <a:ext cx="1899104" cy="18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3:Extracting Variables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1921490"/>
            <a:ext cx="5322431" cy="4082826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69264" y="2047430"/>
            <a:ext cx="5157216" cy="403128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Numerations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How to extract their values: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If </a:t>
            </a:r>
            <a:r>
              <a:rPr lang="en-US" sz="2800" dirty="0"/>
              <a:t>the variables </a:t>
            </a:r>
            <a:r>
              <a:rPr lang="en-US" sz="2800" dirty="0" smtClean="0"/>
              <a:t>exist: element[</a:t>
            </a:r>
            <a:r>
              <a:rPr lang="en-US" sz="2800" dirty="0" err="1" smtClean="0"/>
              <a:t>i</a:t>
            </a:r>
            <a:r>
              <a:rPr lang="en-US" sz="2800" dirty="0" smtClean="0"/>
              <a:t>, j]</a:t>
            </a:r>
            <a:endParaRPr lang="en-US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If </a:t>
            </a:r>
            <a:r>
              <a:rPr lang="en-US" sz="2800" dirty="0"/>
              <a:t>the variables are out of bounds	</a:t>
            </a:r>
            <a:endParaRPr 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 Corners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 Edges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800" b="1" dirty="0" smtClean="0"/>
          </a:p>
          <a:p>
            <a:pPr marL="201168" lvl="1" indent="0">
              <a:buNone/>
            </a:pPr>
            <a:r>
              <a:rPr lang="en-US" sz="2800" b="1" dirty="0"/>
              <a:t>T</a:t>
            </a:r>
            <a:r>
              <a:rPr lang="en-US" sz="2800" b="1" dirty="0" smtClean="0"/>
              <a:t>his algorithm is custom made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785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6875"/>
            <a:ext cx="10058400" cy="1450757"/>
          </a:xfrm>
        </p:spPr>
        <p:txBody>
          <a:bodyPr/>
          <a:lstStyle/>
          <a:p>
            <a:r>
              <a:rPr lang="en-GB" dirty="0" smtClean="0"/>
              <a:t>Step 4: </a:t>
            </a:r>
            <a:r>
              <a:rPr lang="en-GB" dirty="0" err="1" smtClean="0"/>
              <a:t>Upsampling</a:t>
            </a:r>
            <a:r>
              <a:rPr lang="en-GB" dirty="0" smtClean="0"/>
              <a:t> </a:t>
            </a:r>
            <a:r>
              <a:rPr lang="en-GB" dirty="0"/>
              <a:t>Algorithm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216" y="2014631"/>
            <a:ext cx="5241925" cy="44044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31" y="3648145"/>
            <a:ext cx="688869" cy="372212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2079535"/>
            <a:ext cx="5568696" cy="43395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Using “</a:t>
            </a:r>
            <a:r>
              <a:rPr lang="en-US" sz="2800" dirty="0" err="1" smtClean="0"/>
              <a:t>Chaikin</a:t>
            </a:r>
            <a:r>
              <a:rPr lang="en-US" sz="2800" dirty="0" smtClean="0"/>
              <a:t>” approach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Weighted average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 Formula of increasing the resolution  is              where “n” is the coefficient of increasing  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800" dirty="0" smtClean="0"/>
          </a:p>
          <a:p>
            <a:r>
              <a:rPr lang="en-US" sz="2800" b="1" dirty="0"/>
              <a:t>T</a:t>
            </a:r>
            <a:r>
              <a:rPr lang="en-US" sz="2800" b="1" dirty="0" smtClean="0"/>
              <a:t>his algorithm is custom made</a:t>
            </a:r>
          </a:p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24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 5: </a:t>
            </a:r>
            <a:r>
              <a:rPr lang="en-GB" dirty="0" err="1" smtClean="0"/>
              <a:t>Downsampling</a:t>
            </a:r>
            <a:r>
              <a:rPr lang="en-GB" dirty="0" smtClean="0"/>
              <a:t> </a:t>
            </a:r>
            <a:r>
              <a:rPr lang="en-GB" dirty="0"/>
              <a:t>Algorithm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300" y="1813560"/>
            <a:ext cx="3232688" cy="2342957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50034" y="1912627"/>
            <a:ext cx="7259620" cy="141768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Why do we need “</a:t>
            </a:r>
            <a:r>
              <a:rPr lang="en-US" dirty="0" err="1" smtClean="0"/>
              <a:t>Downsampling</a:t>
            </a:r>
            <a:r>
              <a:rPr lang="en-US" dirty="0" smtClean="0"/>
              <a:t> algorithm”? For improving the readability.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Why the algorithm is divided to four segments? Because otherwise it goes “</a:t>
            </a:r>
            <a:r>
              <a:rPr lang="en-US" dirty="0"/>
              <a:t>o</a:t>
            </a:r>
            <a:r>
              <a:rPr lang="en-US" dirty="0" smtClean="0"/>
              <a:t>ut of bounds”.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What is the formula and how is it created? From the </a:t>
            </a:r>
            <a:r>
              <a:rPr lang="en-US" dirty="0" err="1" smtClean="0"/>
              <a:t>upsampling</a:t>
            </a:r>
            <a:r>
              <a:rPr lang="en-US" dirty="0" smtClean="0"/>
              <a:t> algorithm.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0" y="4152693"/>
            <a:ext cx="1798476" cy="19813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46" y="3977426"/>
            <a:ext cx="4237087" cy="20651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03" y="4053626"/>
            <a:ext cx="2434676" cy="22565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07300" y="4872797"/>
            <a:ext cx="2847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</a:t>
            </a:r>
            <a:r>
              <a:rPr lang="en-US" sz="2800" b="1" dirty="0" smtClean="0"/>
              <a:t>his algorithm is custom made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21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2621</TotalTime>
  <Words>700</Words>
  <Application>Microsoft Office PowerPoint</Application>
  <PresentationFormat>Widescreen</PresentationFormat>
  <Paragraphs>120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Retrospect</vt:lpstr>
      <vt:lpstr> Improving the Resolution and Readability of Two Dimensional Medical Images Through Mathematical Transformations </vt:lpstr>
      <vt:lpstr>Abstract</vt:lpstr>
      <vt:lpstr>Introduction</vt:lpstr>
      <vt:lpstr>PowerPoint Presentation</vt:lpstr>
      <vt:lpstr>Algorithm Description</vt:lpstr>
      <vt:lpstr>Step 1 &amp; 2: Image to greyscale/matrix </vt:lpstr>
      <vt:lpstr>Step 3:Extracting Variables</vt:lpstr>
      <vt:lpstr>Step 4: Upsampling Algorithm</vt:lpstr>
      <vt:lpstr>Step 5: Downsampling Algorithm</vt:lpstr>
      <vt:lpstr>Step 6: Improving Image Readability Algorithm</vt:lpstr>
      <vt:lpstr>Step 7: Edge Preservation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Improvement </vt:lpstr>
      <vt:lpstr>Acknowledgements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206+50 Shades of Grey Improving the Resolution of Medical Images</dc:title>
  <dc:creator>Deivid Kamenov</dc:creator>
  <cp:lastModifiedBy>Deivid Kamenov</cp:lastModifiedBy>
  <cp:revision>76</cp:revision>
  <dcterms:created xsi:type="dcterms:W3CDTF">2019-08-14T23:39:37Z</dcterms:created>
  <dcterms:modified xsi:type="dcterms:W3CDTF">2020-04-27T12:48:40Z</dcterms:modified>
</cp:coreProperties>
</file>