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42" r:id="rId5"/>
    <p:sldId id="359" r:id="rId6"/>
    <p:sldId id="382" r:id="rId7"/>
    <p:sldId id="383" r:id="rId8"/>
    <p:sldId id="384" r:id="rId9"/>
    <p:sldId id="385" r:id="rId10"/>
    <p:sldId id="386" r:id="rId11"/>
    <p:sldId id="373" r:id="rId12"/>
    <p:sldId id="374" r:id="rId13"/>
    <p:sldId id="375" r:id="rId14"/>
    <p:sldId id="365" r:id="rId15"/>
    <p:sldId id="376" r:id="rId16"/>
    <p:sldId id="377" r:id="rId17"/>
    <p:sldId id="378" r:id="rId18"/>
    <p:sldId id="379" r:id="rId19"/>
    <p:sldId id="380" r:id="rId20"/>
    <p:sldId id="381" r:id="rId21"/>
    <p:sldId id="372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3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662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C1424451-4E7C-4F04-91D4-E7AC2CD5E387}" type="datetime1">
              <a:rPr lang="pt-BR" smtClean="0"/>
              <a:t>18/09/2024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9E9D61A1-75D9-49F7-83EB-F587264261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B37CEA3C-BB75-49BE-845C-A17F7ACC4C7F}" type="datetime1">
              <a:rPr lang="pt-BR" smtClean="0"/>
              <a:pPr/>
              <a:t>18/09/2024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EF75CB5-5666-5049-9AE0-38EFD385C2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6048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51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250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152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fld id="{DEF75CB5-5666-5049-9AE0-38EFD385C21E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pt-BR"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833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EF75CB5-5666-5049-9AE0-38EFD385C21E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pt-BR"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2" name="Espaço reservado para tabe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pt-BR" sz="1800" spc="0"/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Tabela 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pt-BR" sz="2400">
                <a:latin typeface="+mn-lt"/>
              </a:defRPr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8" name="Elemento 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pic>
          <p:nvPicPr>
            <p:cNvPr id="4" name="Espaço Reservado para Conteú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pt-BR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pt-BR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Espaço Reservado para Conteú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9" name="Elemento 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pt-BR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pt-BR" sz="32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pt-BR" sz="2400" cap="all" spc="30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pt-BR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2 colu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pt-BR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7" name="Elemento 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pt-BR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pic>
          <p:nvPicPr>
            <p:cNvPr id="6" name="Imagem 5" descr="Uma espiral azul e púrpura&#10;&#10;Descrição gerad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2" name="Elemento 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3" name="Elemento 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  <p:sp>
            <p:nvSpPr>
              <p:cNvPr id="10" name="Elemento 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pt-BR"/>
                </a:defPPr>
              </a:lstStyle>
              <a:p>
                <a:pPr rtl="0"/>
                <a:endParaRPr lang="pt-BR" dirty="0"/>
              </a:p>
            </p:txBody>
          </p:sp>
        </p:grpSp>
      </p:grp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21" name="Espaço Reservado para Conteú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e 2 colu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Elemento 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Elemento 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pt-BR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pt-BR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pt-BR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pt-BR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pt-BR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pt-BR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pt-BR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pt-BR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dirty="0"/>
              <a:t>HTML</a:t>
            </a:r>
          </a:p>
        </p:txBody>
      </p:sp>
      <p:sp>
        <p:nvSpPr>
          <p:cNvPr id="9" name="Subtítu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ELEMENTOS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ENVOLVENDO A AUDIÊNCIA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412117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Faça contato visual com a audiência para criar uma sensação de intimidade e envolvimento</a:t>
            </a:r>
          </a:p>
          <a:p>
            <a:pPr rtl="0"/>
            <a:r>
              <a:rPr lang="pt-BR" dirty="0"/>
              <a:t>Inclua histórias que possam ser relacionadas em sua apresentação usando narrativas que tornem sua mensagem memorável e impactante</a:t>
            </a:r>
          </a:p>
          <a:p>
            <a:pPr rtl="0"/>
            <a:r>
              <a:rPr lang="pt-BR" dirty="0"/>
              <a:t>Incentive perguntas e forneça respostas cuidadosas para aprimorar a participação do público</a:t>
            </a:r>
          </a:p>
          <a:p>
            <a:pPr rtl="0"/>
            <a:r>
              <a:rPr lang="pt-BR" dirty="0"/>
              <a:t>Use votações ou pesquisas ao vivo para coletar opiniões do público, promovendo o envolvimento e garantindo que o público se sinta envolvido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defPPr>
              <a:defRPr lang="pt-BR"/>
            </a:defPPr>
          </a:lstStyle>
          <a:p>
            <a:pPr rtl="0">
              <a:lnSpc>
                <a:spcPct val="120000"/>
              </a:lnSpc>
            </a:pPr>
            <a:r>
              <a:rPr lang="pt-BR" dirty="0"/>
              <a:t>SELEÇÃO DE </a:t>
            </a:r>
            <a:br>
              <a:rPr lang="pt-BR" dirty="0"/>
            </a:br>
            <a:r>
              <a:rPr lang="pt-BR" dirty="0"/>
              <a:t>AUXÍLIOS VISUAIS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APRIMORANDO SUA 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TÉCNICAS EFICAZES DE ENTREGA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Essa é uma ferramenta poderosa para falar em público. Envolve variação de timbre, tom e volume para transmitir emoções, enfatizar pontos importantes e manter o interesse.</a:t>
            </a:r>
          </a:p>
          <a:p>
            <a:pPr lvl="1" rtl="0"/>
            <a:r>
              <a:rPr lang="pt-BR" dirty="0"/>
              <a:t>Variação do timbre</a:t>
            </a:r>
          </a:p>
          <a:p>
            <a:pPr lvl="1" rtl="0"/>
            <a:r>
              <a:rPr lang="pt-BR" dirty="0"/>
              <a:t>Inflexão do tom</a:t>
            </a:r>
          </a:p>
          <a:p>
            <a:pPr lvl="1" rtl="0"/>
            <a:r>
              <a:rPr lang="pt-BR" dirty="0"/>
              <a:t>Controle de volume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Uma linguagem corporal eficaz aprimora sua mensagem, tornando-a mais impactante e memorável.</a:t>
            </a:r>
          </a:p>
          <a:p>
            <a:pPr lvl="1" rtl="0"/>
            <a:r>
              <a:rPr lang="pt-BR" dirty="0"/>
              <a:t>Contato visual significativo</a:t>
            </a:r>
          </a:p>
          <a:p>
            <a:pPr lvl="1" rtl="0"/>
            <a:r>
              <a:rPr lang="pt-BR" dirty="0"/>
              <a:t>Gestos intencionais</a:t>
            </a:r>
          </a:p>
          <a:p>
            <a:pPr lvl="1" rtl="0"/>
            <a:r>
              <a:rPr lang="pt-BR" dirty="0"/>
              <a:t>Manter uma boa postura</a:t>
            </a:r>
          </a:p>
          <a:p>
            <a:pPr lvl="1" rtl="0"/>
            <a:r>
              <a:rPr lang="pt-BR" dirty="0"/>
              <a:t>Controle suas expressões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NAVEGANDO PELAS SESSÕES DE PERGUNTAS E RESPOSTAS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Conheça seu material com antecedência</a:t>
            </a:r>
          </a:p>
          <a:p>
            <a:pPr rtl="0"/>
            <a:r>
              <a:rPr lang="pt-BR" dirty="0"/>
              <a:t>Preveja perguntas comuns</a:t>
            </a:r>
          </a:p>
          <a:p>
            <a:pPr rtl="0"/>
            <a:r>
              <a:rPr lang="pt-BR" dirty="0"/>
              <a:t>Ensaie suas respostas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Mantendo a compostura durante a sessão de perguntas e respostas é essencial para projetar confiança e autoridade. Considere as seguintes dicas para manter a compostura:</a:t>
            </a:r>
          </a:p>
          <a:p>
            <a:pPr lvl="1" rtl="0"/>
            <a:r>
              <a:rPr lang="pt-BR" dirty="0"/>
              <a:t>Fique tranquilo</a:t>
            </a:r>
          </a:p>
          <a:p>
            <a:pPr lvl="1" rtl="0"/>
            <a:r>
              <a:rPr lang="pt-BR" dirty="0"/>
              <a:t>Ouça ativamente</a:t>
            </a:r>
          </a:p>
          <a:p>
            <a:pPr lvl="1" rtl="0"/>
            <a:r>
              <a:rPr lang="pt-BR" dirty="0"/>
              <a:t>Pause e reflita</a:t>
            </a:r>
          </a:p>
          <a:p>
            <a:pPr lvl="1" rtl="0"/>
            <a:r>
              <a:rPr lang="pt-BR" dirty="0"/>
              <a:t>Mantenha contato visual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IMPACTO AO FALAR</a:t>
            </a:r>
          </a:p>
        </p:txBody>
      </p:sp>
      <p:pic>
        <p:nvPicPr>
          <p:cNvPr id="6" name="Espaço Reservado para Imagem 5" descr="Uma espiral azul e púrpura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Sua capacidade de se comunicar efetivamente deixará um impacto duradouro no seu público</a:t>
            </a:r>
          </a:p>
          <a:p>
            <a:pPr rtl="0"/>
            <a:r>
              <a:rPr lang="pt-BR"/>
              <a:t>A comunicação eficaz envolve não apenas a transmissão de uma mensagem, mas também a ressonância com as experiências, os valores e as emoções de quem está ouvindo 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 rtlCol="0"/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 noProof="0" dirty="0"/>
              <a:t>ENTREGA </a:t>
            </a:r>
            <a:br>
              <a:rPr lang="pt-BR" noProof="0" dirty="0"/>
            </a:br>
            <a:r>
              <a:rPr lang="pt-BR" noProof="0" dirty="0"/>
              <a:t>DINÂMICA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Aprenda a infundir energia em sua apresentação para deixar uma impressão duradoura</a:t>
            </a:r>
          </a:p>
          <a:p>
            <a:pPr rtl="0"/>
            <a:r>
              <a:rPr lang="pt-BR" dirty="0"/>
              <a:t>Um dos objetivos de uma comunicação eficaz é motivar seu público</a:t>
            </a:r>
          </a:p>
        </p:txBody>
      </p:sp>
      <p:graphicFrame>
        <p:nvGraphicFramePr>
          <p:cNvPr id="5" name="Espaço Reservado para Tabe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3256565176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612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7139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434584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MÉTRICA</a:t>
                      </a:r>
                      <a:endParaRPr lang="pt-BR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MEDIÇÃO</a:t>
                      </a:r>
                      <a:endParaRPr lang="pt-BR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META</a:t>
                      </a:r>
                      <a:endParaRPr lang="pt-BR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REAL</a:t>
                      </a:r>
                      <a:endParaRPr lang="pt-BR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Participação do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Nº de participantes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Duração do compromisso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Minutos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Interação de P e R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Nº de perguntas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Comentários positivos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Taxa de retenção de informações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pt-BR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pt-BR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DICAS E CONCLUSÕES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Prática consistente</a:t>
            </a:r>
          </a:p>
          <a:p>
            <a:pPr lvl="1" rtl="0"/>
            <a:r>
              <a:rPr lang="pt-BR" dirty="0"/>
              <a:t>Fortaleça sua familiaridade</a:t>
            </a:r>
          </a:p>
          <a:p>
            <a:pPr rtl="0"/>
            <a:r>
              <a:rPr lang="pt-BR" dirty="0"/>
              <a:t>Refine o estilo da entrega</a:t>
            </a:r>
          </a:p>
          <a:p>
            <a:pPr lvl="1" rtl="0"/>
            <a:r>
              <a:rPr lang="pt-BR" dirty="0"/>
              <a:t>Ritmo, tom e ênfase</a:t>
            </a:r>
          </a:p>
          <a:p>
            <a:pPr rtl="0"/>
            <a:r>
              <a:rPr lang="pt-BR" dirty="0"/>
              <a:t>Intervalo e transições</a:t>
            </a:r>
          </a:p>
          <a:p>
            <a:pPr lvl="1" rtl="0"/>
            <a:r>
              <a:rPr lang="pt-BR" dirty="0"/>
              <a:t>Busque uma apresentação perfeita e profissional</a:t>
            </a:r>
          </a:p>
          <a:p>
            <a:pPr rtl="0"/>
            <a:r>
              <a:rPr lang="pt-BR" dirty="0"/>
              <a:t>Audiência de prática</a:t>
            </a:r>
          </a:p>
          <a:p>
            <a:pPr lvl="1" rtl="0"/>
            <a:r>
              <a:rPr lang="pt-BR" dirty="0"/>
              <a:t>Peça aos colegas que ouçam e forneçam comentários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Busque comentários</a:t>
            </a:r>
          </a:p>
          <a:p>
            <a:pPr rtl="0"/>
            <a:r>
              <a:rPr lang="pt-BR" dirty="0"/>
              <a:t>Reflita sobre o desempenho</a:t>
            </a:r>
          </a:p>
          <a:p>
            <a:pPr rtl="0"/>
            <a:r>
              <a:rPr lang="pt-BR" dirty="0"/>
              <a:t>Explore novas técnicas</a:t>
            </a:r>
          </a:p>
          <a:p>
            <a:pPr rtl="0"/>
            <a:r>
              <a:rPr lang="pt-BR" dirty="0"/>
              <a:t>Defina metas pessoais</a:t>
            </a:r>
          </a:p>
          <a:p>
            <a:pPr rtl="0"/>
            <a:r>
              <a:rPr lang="pt-BR" dirty="0"/>
              <a:t>Iterar e adaptar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MÉTRICAS DE PARTICIPAÇÃO DE FALA</a:t>
            </a:r>
          </a:p>
        </p:txBody>
      </p:sp>
      <p:graphicFrame>
        <p:nvGraphicFramePr>
          <p:cNvPr id="5" name="Espaço Reservado para Tabela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dirty="0"/>
                        <a:t>FATOR DE IMPACTO</a:t>
                      </a:r>
                      <a:endParaRPr lang="pt-BR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MEDIÇÃO</a:t>
                      </a:r>
                      <a:endParaRPr lang="pt-BR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META</a:t>
                      </a:r>
                      <a:endParaRPr lang="pt-BR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ALCANÇADO</a:t>
                      </a:r>
                      <a:endParaRPr lang="pt-BR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Interação com o público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dirty="0"/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Retenção de conhecimento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Pesquisas pós-apresentação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Classificação média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Taxa de referência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Porcentagem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Oportunidades de colaboração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Nº de oportunidades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t-BR"/>
                      </a:defPPr>
                    </a:lstStyle>
                    <a:p>
                      <a:pPr algn="ctr" rtl="0"/>
                      <a:r>
                        <a:rPr lang="pt-BR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Mirjam Nilsson​</a:t>
            </a:r>
          </a:p>
          <a:p>
            <a:pPr rtl="0"/>
            <a:r>
              <a:rPr lang="pt-BR"/>
              <a:t>206-555-0146</a:t>
            </a:r>
          </a:p>
          <a:p>
            <a:pPr rtl="0"/>
            <a:r>
              <a:rPr lang="pt-BR"/>
              <a:t>lara@contoso.com</a:t>
            </a:r>
          </a:p>
          <a:p>
            <a:pPr rtl="0"/>
            <a:r>
              <a:rPr lang="pt-BR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SECTION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pt-BR"/>
            </a:defPPr>
          </a:lstStyle>
          <a:p>
            <a:pPr rtl="0"/>
            <a:r>
              <a:rPr lang="pt-BR" dirty="0"/>
              <a:t>O ELEMENTO &lt;SECTION&gt; É USADO PARA AGRUPAR CONTEÚDOS RELACIONADOS TEMATICAMENTE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DC756-0ADC-C56D-B552-50151EB5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CB332E-6CC2-B5A4-7F0E-1F5C36AD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C3DDF9-49D0-48A7-EA09-109CA142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804BAC-895F-A345-476E-DEA3B636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05" y="1"/>
            <a:ext cx="6887295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SECTION</a:t>
            </a:r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pt-BR"/>
            </a:defPPr>
          </a:lstStyle>
          <a:p>
            <a:pPr rtl="0"/>
            <a:r>
              <a:rPr lang="pt-BR" dirty="0"/>
              <a:t>POR EXEMPLO, AGRUPANDO TIPOS DE SERVIÇOS FORNECIDOS PELA EMPRESA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DC756-0ADC-C56D-B552-50151EB5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CB332E-6CC2-B5A4-7F0E-1F5C36AD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C3DDF9-49D0-48A7-EA09-109CA142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DE23EE7-2175-8B48-2368-BD5B4006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96" y="2615384"/>
            <a:ext cx="6049103" cy="24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pt-BR"/>
            </a:defPPr>
          </a:lstStyle>
          <a:p>
            <a:pPr rtl="0"/>
            <a:r>
              <a:rPr lang="pt-BR" dirty="0"/>
              <a:t>O ELEMENTO &lt;TABLE&gt; É USADO PARA CRIAR TABELAS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ATENÇÃO!!</a:t>
            </a:r>
          </a:p>
          <a:p>
            <a:pPr rtl="0"/>
            <a:r>
              <a:rPr lang="pt-BR" dirty="0"/>
              <a:t>APÓS DEFINIR QUE É UMA TABELA É NECESSÁRIO DEFINIR OS ELEMENTOS COLUNA E LINHA DA TABELA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DC756-0ADC-C56D-B552-50151EB5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CB332E-6CC2-B5A4-7F0E-1F5C36AD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C3DDF9-49D0-48A7-EA09-109CA142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B8F0BA-4004-8584-0420-842A09622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05" y="0"/>
            <a:ext cx="6887295" cy="68579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1B0F49-3355-9BEE-AC5C-8BAA61726169}"/>
              </a:ext>
            </a:extLst>
          </p:cNvPr>
          <p:cNvSpPr txBox="1"/>
          <p:nvPr/>
        </p:nvSpPr>
        <p:spPr>
          <a:xfrm>
            <a:off x="6017343" y="1076632"/>
            <a:ext cx="375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(Declarando uma linha da tabela)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08D098F-4065-9BD1-C856-680D543D8E54}"/>
              </a:ext>
            </a:extLst>
          </p:cNvPr>
          <p:cNvSpPr txBox="1"/>
          <p:nvPr/>
        </p:nvSpPr>
        <p:spPr>
          <a:xfrm>
            <a:off x="6946491" y="1730477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(Define um cabeçalho para a linha da tabela)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234E151-5B40-A30D-FA03-1590BC0B6B3C}"/>
              </a:ext>
            </a:extLst>
          </p:cNvPr>
          <p:cNvSpPr txBox="1"/>
          <p:nvPr/>
        </p:nvSpPr>
        <p:spPr>
          <a:xfrm>
            <a:off x="7098891" y="2384944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(Define um cabeçalho para a linha da tabela)</a:t>
            </a:r>
          </a:p>
        </p:txBody>
      </p:sp>
    </p:spTree>
    <p:extLst>
      <p:ext uri="{BB962C8B-B14F-4D97-AF65-F5344CB8AC3E}">
        <p14:creationId xmlns:p14="http://schemas.microsoft.com/office/powerpoint/2010/main" val="352184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pt-BR"/>
            </a:defPPr>
          </a:lstStyle>
          <a:p>
            <a:pPr rtl="0"/>
            <a:r>
              <a:rPr lang="pt-BR" dirty="0"/>
              <a:t>O ELEMENTO &lt;TABLE&gt; É USADO PARA CRIAR TABELAS</a:t>
            </a:r>
          </a:p>
          <a:p>
            <a:pPr rtl="0"/>
            <a:endParaRPr lang="pt-BR" dirty="0"/>
          </a:p>
          <a:p>
            <a:pPr rtl="0"/>
            <a:r>
              <a:rPr lang="pt-BR" dirty="0"/>
              <a:t>ATENÇÃO!!</a:t>
            </a:r>
          </a:p>
          <a:p>
            <a:pPr rtl="0"/>
            <a:r>
              <a:rPr lang="pt-BR" dirty="0"/>
              <a:t>APÓS DEFINIR QUE É UMA TABELA É NECESSÁRIO DEFINIR OS ELEMENTOS COLUNA E LINHA DA TABELA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DC756-0ADC-C56D-B552-50151EB5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CB332E-6CC2-B5A4-7F0E-1F5C36AD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C3DDF9-49D0-48A7-EA09-109CA142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0B4CC0-345B-D4BE-30D9-7982BDBC2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896" y="2615384"/>
            <a:ext cx="6049103" cy="241873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2D21A9-B3D5-797B-690C-533D6596DF32}"/>
              </a:ext>
            </a:extLst>
          </p:cNvPr>
          <p:cNvSpPr txBox="1"/>
          <p:nvPr/>
        </p:nvSpPr>
        <p:spPr>
          <a:xfrm>
            <a:off x="6400800" y="3127345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C2DAD2C-59F1-F6DA-F274-990882089ACE}"/>
              </a:ext>
            </a:extLst>
          </p:cNvPr>
          <p:cNvSpPr txBox="1"/>
          <p:nvPr/>
        </p:nvSpPr>
        <p:spPr>
          <a:xfrm>
            <a:off x="9856839" y="3127345"/>
            <a:ext cx="191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</a:t>
            </a:r>
          </a:p>
        </p:txBody>
      </p:sp>
    </p:spTree>
    <p:extLst>
      <p:ext uri="{BB962C8B-B14F-4D97-AF65-F5344CB8AC3E}">
        <p14:creationId xmlns:p14="http://schemas.microsoft.com/office/powerpoint/2010/main" val="384671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pt-BR"/>
            </a:defPPr>
          </a:lstStyle>
          <a:p>
            <a:pPr rtl="0"/>
            <a:r>
              <a:rPr lang="pt-BR" dirty="0"/>
              <a:t>O ELEMENTO &lt;FORM&gt; É USADO PARA CRIAR FORMULÁRIOS</a:t>
            </a:r>
          </a:p>
          <a:p>
            <a:pPr rtl="0"/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DC756-0ADC-C56D-B552-50151EB5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CB332E-6CC2-B5A4-7F0E-1F5C36AD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C3DDF9-49D0-48A7-EA09-109CA142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C18BE8-E4C7-C0C9-7F63-4A55C505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26" y="2628038"/>
            <a:ext cx="6027174" cy="28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2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31" name="Espaço Reservado para Texto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pt-BR"/>
            </a:defPPr>
          </a:lstStyle>
          <a:p>
            <a:pPr rtl="0"/>
            <a:r>
              <a:rPr lang="pt-BR" dirty="0"/>
              <a:t>POR EXEMPLO</a:t>
            </a:r>
          </a:p>
          <a:p>
            <a:pPr rtl="0"/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DC756-0ADC-C56D-B552-50151EB56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CB332E-6CC2-B5A4-7F0E-1F5C36ADB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C3DDF9-49D0-48A7-EA09-109CA142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O elemento </a:t>
            </a: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&lt;section&gt;</a:t>
            </a:r>
            <a:r>
              <a:rPr kumimoji="0" lang="pt-BR" altLang="pt-BR" sz="1200" b="0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-apple-system"/>
              </a:rPr>
              <a:t> é usado para agrupar conteúdo relacionado tematicamente.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DD88899-4ADF-CD76-F5B5-B623AA5E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490" y="2572416"/>
            <a:ext cx="6007510" cy="267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3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 PODER DA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COMUNICAÇÃO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SUPERANDO O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NERVOSISMO</a:t>
            </a:r>
          </a:p>
        </p:txBody>
      </p:sp>
      <p:pic>
        <p:nvPicPr>
          <p:cNvPr id="8" name="Espaço Reservado para Imagem 7" descr="Espirais azul e púrpura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FE024F78-56A6-7740-B68D-8D4D026EDF3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826</Words>
  <Application>Microsoft Office PowerPoint</Application>
  <PresentationFormat>Widescreen</PresentationFormat>
  <Paragraphs>173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Arial Nova</vt:lpstr>
      <vt:lpstr>Arial Unicode MS</vt:lpstr>
      <vt:lpstr>Biome</vt:lpstr>
      <vt:lpstr>Calibri</vt:lpstr>
      <vt:lpstr>Personalizado</vt:lpstr>
      <vt:lpstr>HTML</vt:lpstr>
      <vt:lpstr>SECTION</vt:lpstr>
      <vt:lpstr>SECTION</vt:lpstr>
      <vt:lpstr>table</vt:lpstr>
      <vt:lpstr>table</vt:lpstr>
      <vt:lpstr>form</vt:lpstr>
      <vt:lpstr>form</vt:lpstr>
      <vt:lpstr>O PODER DA</vt:lpstr>
      <vt:lpstr>SUPERANDO O </vt:lpstr>
      <vt:lpstr>ENVOLVENDO A AUDIÊNCIA</vt:lpstr>
      <vt:lpstr>SELEÇÃO DE  AUXÍLIOS VISUAIS</vt:lpstr>
      <vt:lpstr>TÉCNICAS EFICAZES DE ENTREGA</vt:lpstr>
      <vt:lpstr>NAVEGANDO PELAS SESSÕES DE PERGUNTAS E RESPOSTAS</vt:lpstr>
      <vt:lpstr>IMPACTO AO FALAR</vt:lpstr>
      <vt:lpstr>ENTREGA  DINÂMICA</vt:lpstr>
      <vt:lpstr>DICAS E CONCLUSÕES FINAIS</vt:lpstr>
      <vt:lpstr>MÉTRICAS DE PARTICIPAÇÃO DE FALA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Deivid Pereira Santos</dc:creator>
  <cp:lastModifiedBy>Deivid Pereira Santos</cp:lastModifiedBy>
  <cp:revision>1</cp:revision>
  <dcterms:created xsi:type="dcterms:W3CDTF">2024-01-05T14:58:10Z</dcterms:created>
  <dcterms:modified xsi:type="dcterms:W3CDTF">2024-09-19T02:59:22Z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