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1030" r:id="rId3"/>
    <p:sldId id="1016" r:id="rId4"/>
    <p:sldId id="1029" r:id="rId5"/>
    <p:sldId id="1022" r:id="rId6"/>
    <p:sldId id="1031" r:id="rId7"/>
    <p:sldId id="1032" r:id="rId8"/>
    <p:sldId id="1037" r:id="rId9"/>
    <p:sldId id="1038" r:id="rId10"/>
    <p:sldId id="1039" r:id="rId11"/>
    <p:sldId id="1040" r:id="rId12"/>
    <p:sldId id="1041" r:id="rId13"/>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Sin estilo, cuadrícula de la tabla">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65" d="100"/>
          <a:sy n="65" d="100"/>
        </p:scale>
        <p:origin x="936"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583A48-A5F9-564D-81FE-56484AA75359}"/>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O"/>
          </a:p>
        </p:txBody>
      </p:sp>
      <p:sp>
        <p:nvSpPr>
          <p:cNvPr id="3" name="Subtítulo 2">
            <a:extLst>
              <a:ext uri="{FF2B5EF4-FFF2-40B4-BE49-F238E27FC236}">
                <a16:creationId xmlns:a16="http://schemas.microsoft.com/office/drawing/2014/main" id="{4FA723A6-2B5F-7249-A5F1-B78EF2D2E50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O"/>
          </a:p>
        </p:txBody>
      </p:sp>
      <p:sp>
        <p:nvSpPr>
          <p:cNvPr id="4" name="Marcador de fecha 3">
            <a:extLst>
              <a:ext uri="{FF2B5EF4-FFF2-40B4-BE49-F238E27FC236}">
                <a16:creationId xmlns:a16="http://schemas.microsoft.com/office/drawing/2014/main" id="{959EF6C4-41C1-4B4C-8462-050CFFDF7124}"/>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5" name="Marcador de pie de página 4">
            <a:extLst>
              <a:ext uri="{FF2B5EF4-FFF2-40B4-BE49-F238E27FC236}">
                <a16:creationId xmlns:a16="http://schemas.microsoft.com/office/drawing/2014/main" id="{5F5BA1EC-40BC-FC44-8DFC-47D856FE9C51}"/>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F0F00D37-D3E5-E74F-B158-E808FC65867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0388107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8339D3D-0F66-5E46-A308-BF58B274AAF4}"/>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CD9C7D26-3DA4-6443-9EF6-896EA1900A03}"/>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81F73A7-449B-444F-8B71-4DE20035EFB1}"/>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5" name="Marcador de pie de página 4">
            <a:extLst>
              <a:ext uri="{FF2B5EF4-FFF2-40B4-BE49-F238E27FC236}">
                <a16:creationId xmlns:a16="http://schemas.microsoft.com/office/drawing/2014/main" id="{F29FAC6A-34B8-0849-B17B-80976F50A5D2}"/>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88B6F621-55DB-7B42-9072-F04773AAB069}"/>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3586812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8E5D3B2-50FE-0846-BF95-CE706C2226A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O"/>
          </a:p>
        </p:txBody>
      </p:sp>
      <p:sp>
        <p:nvSpPr>
          <p:cNvPr id="3" name="Marcador de texto vertical 2">
            <a:extLst>
              <a:ext uri="{FF2B5EF4-FFF2-40B4-BE49-F238E27FC236}">
                <a16:creationId xmlns:a16="http://schemas.microsoft.com/office/drawing/2014/main" id="{A085F336-F9E0-B040-9ACE-3262A25D212A}"/>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553C510-6ADB-0140-9FFD-1D13A9C5C85C}"/>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5" name="Marcador de pie de página 4">
            <a:extLst>
              <a:ext uri="{FF2B5EF4-FFF2-40B4-BE49-F238E27FC236}">
                <a16:creationId xmlns:a16="http://schemas.microsoft.com/office/drawing/2014/main" id="{5F5A1B36-C7CA-634C-92AB-81C1F30EF196}"/>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C8ED6213-366C-D544-B77A-5B02E6DBE427}"/>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1837135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B202769-BEB1-CC43-91E4-DC14691C5C40}"/>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70422A3E-73B0-1043-BF78-B863FD0A644C}"/>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1BD24A0D-F322-4E41-B070-F532E2A4C3D5}"/>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5" name="Marcador de pie de página 4">
            <a:extLst>
              <a:ext uri="{FF2B5EF4-FFF2-40B4-BE49-F238E27FC236}">
                <a16:creationId xmlns:a16="http://schemas.microsoft.com/office/drawing/2014/main" id="{E4166530-F042-4A42-B0AA-D1F40C5EDD6C}"/>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1E885E78-E4B8-6642-97CE-91E11A107C9A}"/>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657609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30EDCD-439A-3449-AEB5-4F60504E44E1}"/>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31A6697F-8D6C-114E-BF57-DE075915CDF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9F38367A-183F-644E-B839-B17A97B497E3}"/>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5" name="Marcador de pie de página 4">
            <a:extLst>
              <a:ext uri="{FF2B5EF4-FFF2-40B4-BE49-F238E27FC236}">
                <a16:creationId xmlns:a16="http://schemas.microsoft.com/office/drawing/2014/main" id="{33C8E819-AFEA-9046-A892-CA435682BA3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D0DF1D72-9D07-D04B-A0AF-575224515EE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1530995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71F8B8-1BC2-8242-9B36-01644DE049A5}"/>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E8F7D739-38BB-D04D-8E89-C4DBDF75CB24}"/>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contenido 3">
            <a:extLst>
              <a:ext uri="{FF2B5EF4-FFF2-40B4-BE49-F238E27FC236}">
                <a16:creationId xmlns:a16="http://schemas.microsoft.com/office/drawing/2014/main" id="{A89D7F29-502C-2B47-957E-5CACB0E9A04B}"/>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fecha 4">
            <a:extLst>
              <a:ext uri="{FF2B5EF4-FFF2-40B4-BE49-F238E27FC236}">
                <a16:creationId xmlns:a16="http://schemas.microsoft.com/office/drawing/2014/main" id="{2BD2AC35-07ED-BE4D-883D-775D32B5F748}"/>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6" name="Marcador de pie de página 5">
            <a:extLst>
              <a:ext uri="{FF2B5EF4-FFF2-40B4-BE49-F238E27FC236}">
                <a16:creationId xmlns:a16="http://schemas.microsoft.com/office/drawing/2014/main" id="{9DDB833E-EFEC-0C4C-922E-9A26D4B1890F}"/>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9C23D36E-DE67-2C4F-A7F3-E9B4E6219992}"/>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858326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650E92C-62C2-354A-AAFA-66FE44563F5F}"/>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0F9CF604-D81B-2A45-B3AD-6DBCCF5B3D3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CC33EBC9-E37C-5541-9899-C22B1C7DA69F}"/>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5" name="Marcador de texto 4">
            <a:extLst>
              <a:ext uri="{FF2B5EF4-FFF2-40B4-BE49-F238E27FC236}">
                <a16:creationId xmlns:a16="http://schemas.microsoft.com/office/drawing/2014/main" id="{DAE98E1C-4158-E043-A8F6-34C0FB7E938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880F18E8-B6E6-AD44-8D3F-A9B4C3EB5BA0}"/>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7" name="Marcador de fecha 6">
            <a:extLst>
              <a:ext uri="{FF2B5EF4-FFF2-40B4-BE49-F238E27FC236}">
                <a16:creationId xmlns:a16="http://schemas.microsoft.com/office/drawing/2014/main" id="{1BFDF3F2-BBD6-FE4E-8F92-E1E209DD4983}"/>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8" name="Marcador de pie de página 7">
            <a:extLst>
              <a:ext uri="{FF2B5EF4-FFF2-40B4-BE49-F238E27FC236}">
                <a16:creationId xmlns:a16="http://schemas.microsoft.com/office/drawing/2014/main" id="{96A698FB-A776-9245-92B2-1606EB438E33}"/>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F786997C-3DE0-A64C-8426-8B0DE5AA0BCF}"/>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385783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2F6BE2A-20D5-3043-81F3-B2EAE5CCF74D}"/>
              </a:ext>
            </a:extLst>
          </p:cNvPr>
          <p:cNvSpPr>
            <a:spLocks noGrp="1"/>
          </p:cNvSpPr>
          <p:nvPr>
            <p:ph type="title"/>
          </p:nvPr>
        </p:nvSpPr>
        <p:spPr/>
        <p:txBody>
          <a:bodyPr/>
          <a:lstStyle/>
          <a:p>
            <a:r>
              <a:rPr lang="es-MX"/>
              <a:t>Haz clic para modificar el estilo de título del patrón</a:t>
            </a:r>
            <a:endParaRPr lang="es-CO"/>
          </a:p>
        </p:txBody>
      </p:sp>
      <p:sp>
        <p:nvSpPr>
          <p:cNvPr id="3" name="Marcador de fecha 2">
            <a:extLst>
              <a:ext uri="{FF2B5EF4-FFF2-40B4-BE49-F238E27FC236}">
                <a16:creationId xmlns:a16="http://schemas.microsoft.com/office/drawing/2014/main" id="{8CFBEA95-1695-5E43-B97E-356E661B8998}"/>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4" name="Marcador de pie de página 3">
            <a:extLst>
              <a:ext uri="{FF2B5EF4-FFF2-40B4-BE49-F238E27FC236}">
                <a16:creationId xmlns:a16="http://schemas.microsoft.com/office/drawing/2014/main" id="{2419731F-CFA2-D640-A559-908F7A35EEC6}"/>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F54B9F3F-A82E-2446-8B64-FD580D797F93}"/>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7471476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879C2BA1-2B14-DE43-97FA-E2FEF3365E28}"/>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3" name="Marcador de pie de página 2">
            <a:extLst>
              <a:ext uri="{FF2B5EF4-FFF2-40B4-BE49-F238E27FC236}">
                <a16:creationId xmlns:a16="http://schemas.microsoft.com/office/drawing/2014/main" id="{190BC5C1-F08D-CE4D-B611-5522E83CED9A}"/>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67AC8941-E485-C94F-8C13-742EE7FB2BD6}"/>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752589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244CF-0707-C944-B73A-FE441EBCC27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contenido 2">
            <a:extLst>
              <a:ext uri="{FF2B5EF4-FFF2-40B4-BE49-F238E27FC236}">
                <a16:creationId xmlns:a16="http://schemas.microsoft.com/office/drawing/2014/main" id="{9206FF0D-3DBB-B845-8CB6-D7F8AB4003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texto 3">
            <a:extLst>
              <a:ext uri="{FF2B5EF4-FFF2-40B4-BE49-F238E27FC236}">
                <a16:creationId xmlns:a16="http://schemas.microsoft.com/office/drawing/2014/main" id="{90EFE8D7-F94D-BB43-8EDB-BF7A4B7440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F675CC67-894F-134C-B8FB-CE242F6AC416}"/>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6" name="Marcador de pie de página 5">
            <a:extLst>
              <a:ext uri="{FF2B5EF4-FFF2-40B4-BE49-F238E27FC236}">
                <a16:creationId xmlns:a16="http://schemas.microsoft.com/office/drawing/2014/main" id="{662FDFE2-C415-CF48-8B83-3AFC002F50A4}"/>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07026429-B839-C946-A248-C81246DF15BD}"/>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323975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1E7A7F-0567-F940-A0D0-47CF67958DC1}"/>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O"/>
          </a:p>
        </p:txBody>
      </p:sp>
      <p:sp>
        <p:nvSpPr>
          <p:cNvPr id="3" name="Marcador de posición de imagen 2">
            <a:extLst>
              <a:ext uri="{FF2B5EF4-FFF2-40B4-BE49-F238E27FC236}">
                <a16:creationId xmlns:a16="http://schemas.microsoft.com/office/drawing/2014/main" id="{00F848A3-A9BB-274A-B0C8-B73BA2B7D40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6D9F9D4C-7E99-874A-85E3-1A1A53CF40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B991591A-C5E9-A149-B30A-7535B1FB20FD}"/>
              </a:ext>
            </a:extLst>
          </p:cNvPr>
          <p:cNvSpPr>
            <a:spLocks noGrp="1"/>
          </p:cNvSpPr>
          <p:nvPr>
            <p:ph type="dt" sz="half" idx="10"/>
          </p:nvPr>
        </p:nvSpPr>
        <p:spPr/>
        <p:txBody>
          <a:bodyPr/>
          <a:lstStyle/>
          <a:p>
            <a:fld id="{9276819C-0C66-A541-838B-F427371ABDA9}" type="datetimeFigureOut">
              <a:rPr lang="es-CO" smtClean="0"/>
              <a:t>11/03/2025</a:t>
            </a:fld>
            <a:endParaRPr lang="es-CO"/>
          </a:p>
        </p:txBody>
      </p:sp>
      <p:sp>
        <p:nvSpPr>
          <p:cNvPr id="6" name="Marcador de pie de página 5">
            <a:extLst>
              <a:ext uri="{FF2B5EF4-FFF2-40B4-BE49-F238E27FC236}">
                <a16:creationId xmlns:a16="http://schemas.microsoft.com/office/drawing/2014/main" id="{09974E59-C0BF-EF47-BE2F-2CABB0954771}"/>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20CDDB-FB3A-0545-A4B2-2A826BC0A478}"/>
              </a:ext>
            </a:extLst>
          </p:cNvPr>
          <p:cNvSpPr>
            <a:spLocks noGrp="1"/>
          </p:cNvSpPr>
          <p:nvPr>
            <p:ph type="sldNum" sz="quarter" idx="12"/>
          </p:nvPr>
        </p:nvSpPr>
        <p:spPr/>
        <p:txBody>
          <a:bodyPr/>
          <a:lstStyle/>
          <a:p>
            <a:fld id="{F4DD4919-D347-CD4D-AE51-14F1C406FB93}" type="slidenum">
              <a:rPr lang="es-CO" smtClean="0"/>
              <a:t>‹Nº›</a:t>
            </a:fld>
            <a:endParaRPr lang="es-CO"/>
          </a:p>
        </p:txBody>
      </p:sp>
    </p:spTree>
    <p:extLst>
      <p:ext uri="{BB962C8B-B14F-4D97-AF65-F5344CB8AC3E}">
        <p14:creationId xmlns:p14="http://schemas.microsoft.com/office/powerpoint/2010/main" val="245587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9ED57A2B-AD8E-BF49-A107-DE69A32CB7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O"/>
          </a:p>
        </p:txBody>
      </p:sp>
      <p:sp>
        <p:nvSpPr>
          <p:cNvPr id="3" name="Marcador de texto 2">
            <a:extLst>
              <a:ext uri="{FF2B5EF4-FFF2-40B4-BE49-F238E27FC236}">
                <a16:creationId xmlns:a16="http://schemas.microsoft.com/office/drawing/2014/main" id="{6F665322-2428-5F48-BC07-7FFA327875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O"/>
          </a:p>
        </p:txBody>
      </p:sp>
      <p:sp>
        <p:nvSpPr>
          <p:cNvPr id="4" name="Marcador de fecha 3">
            <a:extLst>
              <a:ext uri="{FF2B5EF4-FFF2-40B4-BE49-F238E27FC236}">
                <a16:creationId xmlns:a16="http://schemas.microsoft.com/office/drawing/2014/main" id="{8F885BA2-8F12-A94F-B946-94BAB10780E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276819C-0C66-A541-838B-F427371ABDA9}" type="datetimeFigureOut">
              <a:rPr lang="es-CO" smtClean="0"/>
              <a:t>11/03/2025</a:t>
            </a:fld>
            <a:endParaRPr lang="es-CO"/>
          </a:p>
        </p:txBody>
      </p:sp>
      <p:sp>
        <p:nvSpPr>
          <p:cNvPr id="5" name="Marcador de pie de página 4">
            <a:extLst>
              <a:ext uri="{FF2B5EF4-FFF2-40B4-BE49-F238E27FC236}">
                <a16:creationId xmlns:a16="http://schemas.microsoft.com/office/drawing/2014/main" id="{B3DF11C6-0180-184B-89B0-BFDDE1E0F9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BCA2BD0C-4E73-2A4D-B9CE-058A8B7BC14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4DD4919-D347-CD4D-AE51-14F1C406FB93}" type="slidenum">
              <a:rPr lang="es-CO" smtClean="0"/>
              <a:t>‹Nº›</a:t>
            </a:fld>
            <a:endParaRPr lang="es-CO"/>
          </a:p>
        </p:txBody>
      </p:sp>
    </p:spTree>
    <p:extLst>
      <p:ext uri="{BB962C8B-B14F-4D97-AF65-F5344CB8AC3E}">
        <p14:creationId xmlns:p14="http://schemas.microsoft.com/office/powerpoint/2010/main" val="124371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4.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23.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1.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6.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8.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8.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0.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19.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_rels/slide9.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22.svg"/><Relationship Id="rId3" Type="http://schemas.openxmlformats.org/officeDocument/2006/relationships/image" Target="../media/image7.svg"/><Relationship Id="rId7" Type="http://schemas.openxmlformats.org/officeDocument/2006/relationships/image" Target="../media/image11.svg"/><Relationship Id="rId12" Type="http://schemas.openxmlformats.org/officeDocument/2006/relationships/image" Target="../media/image2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svg"/><Relationship Id="rId5" Type="http://schemas.openxmlformats.org/officeDocument/2006/relationships/image" Target="../media/image9.sv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sv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2">
            <a:extLst>
              <a:ext uri="{FF2B5EF4-FFF2-40B4-BE49-F238E27FC236}">
                <a16:creationId xmlns:a16="http://schemas.microsoft.com/office/drawing/2014/main" id="{2A874E82-9FF2-8DB8-47FB-374E252AFF6E}"/>
              </a:ext>
            </a:extLst>
          </p:cNvPr>
          <p:cNvSpPr>
            <a:spLocks noGrp="1"/>
          </p:cNvSpPr>
          <p:nvPr>
            <p:ph type="ctrTitle"/>
          </p:nvPr>
        </p:nvSpPr>
        <p:spPr>
          <a:xfrm>
            <a:off x="688848" y="2904138"/>
            <a:ext cx="10696907" cy="1077218"/>
          </a:xfrm>
        </p:spPr>
        <p:txBody>
          <a:bodyPr>
            <a:noAutofit/>
          </a:bodyPr>
          <a:lstStyle/>
          <a:p>
            <a:r>
              <a:rPr lang="es-ES" sz="4000" b="1" dirty="0">
                <a:solidFill>
                  <a:schemeClr val="bg1"/>
                </a:solidFill>
                <a:latin typeface="Arial Black" panose="020B0A04020102020204" pitchFamily="34" charset="0"/>
              </a:rPr>
              <a:t>METODOLOGIA DE LA INVESTIGACIÓN</a:t>
            </a:r>
            <a:br>
              <a:rPr lang="es-ES" sz="4000" b="1" dirty="0">
                <a:solidFill>
                  <a:schemeClr val="bg1"/>
                </a:solidFill>
                <a:latin typeface="Arial Black" panose="020B0A04020102020204" pitchFamily="34" charset="0"/>
              </a:rPr>
            </a:br>
            <a:br>
              <a:rPr lang="es-ES" sz="4000" b="1" dirty="0">
                <a:solidFill>
                  <a:schemeClr val="bg1"/>
                </a:solidFill>
                <a:latin typeface="Arial Black" panose="020B0A04020102020204" pitchFamily="34" charset="0"/>
              </a:rPr>
            </a:br>
            <a:r>
              <a:rPr lang="es-ES" sz="4000" b="1" dirty="0">
                <a:solidFill>
                  <a:schemeClr val="accent4">
                    <a:lumMod val="60000"/>
                    <a:lumOff val="40000"/>
                  </a:schemeClr>
                </a:solidFill>
                <a:latin typeface="Arial Black" panose="020B0A04020102020204" pitchFamily="34" charset="0"/>
              </a:rPr>
              <a:t>Creación de Objetivos</a:t>
            </a:r>
            <a:br>
              <a:rPr lang="es-ES" sz="4000" b="1" dirty="0">
                <a:solidFill>
                  <a:schemeClr val="bg1"/>
                </a:solidFill>
                <a:latin typeface="Arial Black" panose="020B0A04020102020204" pitchFamily="34" charset="0"/>
              </a:rPr>
            </a:br>
            <a:r>
              <a:rPr lang="es-ES" sz="4000" b="1" dirty="0">
                <a:solidFill>
                  <a:schemeClr val="bg1"/>
                </a:solidFill>
                <a:latin typeface="Arial Black" panose="020B0A04020102020204" pitchFamily="34" charset="0"/>
              </a:rPr>
              <a:t> </a:t>
            </a:r>
            <a:br>
              <a:rPr lang="es-ES" sz="4000" b="1" dirty="0">
                <a:solidFill>
                  <a:schemeClr val="bg1"/>
                </a:solidFill>
                <a:latin typeface="Arial Black" panose="020B0A04020102020204" pitchFamily="34" charset="0"/>
              </a:rPr>
            </a:br>
            <a:r>
              <a:rPr lang="es-ES" sz="4000" b="1" dirty="0">
                <a:solidFill>
                  <a:schemeClr val="bg1"/>
                </a:solidFill>
                <a:latin typeface="Arial Black" panose="020B0A04020102020204" pitchFamily="34" charset="0"/>
              </a:rPr>
              <a:t>2025-1</a:t>
            </a:r>
            <a:endParaRPr lang="es-CO" sz="4000" b="1" dirty="0">
              <a:solidFill>
                <a:schemeClr val="bg1"/>
              </a:solidFill>
              <a:latin typeface="Arial Black" panose="020B0A04020102020204" pitchFamily="34" charset="0"/>
            </a:endParaRPr>
          </a:p>
        </p:txBody>
      </p:sp>
      <p:sp>
        <p:nvSpPr>
          <p:cNvPr id="2" name="CuadroTexto 1"/>
          <p:cNvSpPr txBox="1"/>
          <p:nvPr/>
        </p:nvSpPr>
        <p:spPr>
          <a:xfrm>
            <a:off x="3511296" y="4059936"/>
            <a:ext cx="1141787" cy="369332"/>
          </a:xfrm>
          <a:prstGeom prst="rect">
            <a:avLst/>
          </a:prstGeom>
          <a:noFill/>
        </p:spPr>
        <p:txBody>
          <a:bodyPr wrap="none" rtlCol="0">
            <a:spAutoFit/>
          </a:bodyPr>
          <a:lstStyle/>
          <a:p>
            <a:r>
              <a:rPr lang="es-CO" dirty="0">
                <a:solidFill>
                  <a:schemeClr val="bg1"/>
                </a:solidFill>
              </a:rPr>
              <a:t>Profesor : </a:t>
            </a:r>
          </a:p>
        </p:txBody>
      </p:sp>
      <p:sp>
        <p:nvSpPr>
          <p:cNvPr id="4" name="CuadroTexto 3"/>
          <p:cNvSpPr txBox="1"/>
          <p:nvPr/>
        </p:nvSpPr>
        <p:spPr>
          <a:xfrm>
            <a:off x="3511295" y="4429268"/>
            <a:ext cx="4830361" cy="1077218"/>
          </a:xfrm>
          <a:prstGeom prst="rect">
            <a:avLst/>
          </a:prstGeom>
          <a:noFill/>
        </p:spPr>
        <p:txBody>
          <a:bodyPr wrap="none" rtlCol="0">
            <a:spAutoFit/>
          </a:bodyPr>
          <a:lstStyle/>
          <a:p>
            <a:r>
              <a:rPr lang="es-CO" sz="3200" dirty="0">
                <a:solidFill>
                  <a:schemeClr val="bg1"/>
                </a:solidFill>
              </a:rPr>
              <a:t>JUAN CARLOS GONZALEZ S. </a:t>
            </a:r>
          </a:p>
          <a:p>
            <a:r>
              <a:rPr lang="es-CO" sz="3200" dirty="0">
                <a:solidFill>
                  <a:schemeClr val="bg1"/>
                </a:solidFill>
              </a:rPr>
              <a:t> </a:t>
            </a:r>
          </a:p>
        </p:txBody>
      </p:sp>
      <p:sp>
        <p:nvSpPr>
          <p:cNvPr id="5" name="CuadroTexto 4"/>
          <p:cNvSpPr txBox="1"/>
          <p:nvPr/>
        </p:nvSpPr>
        <p:spPr>
          <a:xfrm>
            <a:off x="3511294" y="4973610"/>
            <a:ext cx="1176925" cy="369332"/>
          </a:xfrm>
          <a:prstGeom prst="rect">
            <a:avLst/>
          </a:prstGeom>
          <a:noFill/>
        </p:spPr>
        <p:txBody>
          <a:bodyPr wrap="none" rtlCol="0">
            <a:spAutoFit/>
          </a:bodyPr>
          <a:lstStyle/>
          <a:p>
            <a:r>
              <a:rPr lang="es-CO" dirty="0">
                <a:solidFill>
                  <a:schemeClr val="bg1"/>
                </a:solidFill>
              </a:rPr>
              <a:t>Id. 871405</a:t>
            </a:r>
          </a:p>
        </p:txBody>
      </p:sp>
    </p:spTree>
    <p:extLst>
      <p:ext uri="{BB962C8B-B14F-4D97-AF65-F5344CB8AC3E}">
        <p14:creationId xmlns:p14="http://schemas.microsoft.com/office/powerpoint/2010/main" val="686158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CDDA5-FEFF-54A0-8B21-7277E1825AFA}"/>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67CB10F7-76BE-29F2-6D19-AD79F9A9CD2C}"/>
              </a:ext>
            </a:extLst>
          </p:cNvPr>
          <p:cNvSpPr txBox="1"/>
          <p:nvPr/>
        </p:nvSpPr>
        <p:spPr>
          <a:xfrm>
            <a:off x="2854036" y="2219187"/>
            <a:ext cx="8118765" cy="923330"/>
          </a:xfrm>
          <a:prstGeom prst="rect">
            <a:avLst/>
          </a:prstGeom>
          <a:noFill/>
        </p:spPr>
        <p:txBody>
          <a:bodyPr wrap="square">
            <a:spAutoFit/>
          </a:bodyPr>
          <a:lstStyle/>
          <a:p>
            <a:pPr algn="just"/>
            <a:r>
              <a:rPr lang="es-MX" b="0" i="0" dirty="0">
                <a:solidFill>
                  <a:srgbClr val="404040"/>
                </a:solidFill>
                <a:effectLst/>
                <a:latin typeface="Inter"/>
              </a:rPr>
              <a:t>"Desarrollar una aplicación de realidad aumentada para la capacitación de técnicos en mantenimiento industrial, que permita la visualización interactiva de equipos y procedimientos."</a:t>
            </a:r>
            <a:endParaRPr lang="es-CO" dirty="0"/>
          </a:p>
        </p:txBody>
      </p:sp>
      <p:sp>
        <p:nvSpPr>
          <p:cNvPr id="6" name="Rectángulo 5">
            <a:extLst>
              <a:ext uri="{FF2B5EF4-FFF2-40B4-BE49-F238E27FC236}">
                <a16:creationId xmlns:a16="http://schemas.microsoft.com/office/drawing/2014/main" id="{64598B9D-F64F-B8BC-F85B-8C278434CAB1}"/>
              </a:ext>
            </a:extLst>
          </p:cNvPr>
          <p:cNvSpPr/>
          <p:nvPr/>
        </p:nvSpPr>
        <p:spPr>
          <a:xfrm>
            <a:off x="4683600" y="1163780"/>
            <a:ext cx="2824812" cy="923330"/>
          </a:xfrm>
          <a:prstGeom prst="rect">
            <a:avLst/>
          </a:prstGeom>
          <a:noFill/>
        </p:spPr>
        <p:txBody>
          <a:bodyPr wrap="none" lIns="91440" tIns="45720" rIns="91440" bIns="45720">
            <a:spAutoFit/>
          </a:bodyPr>
          <a:lstStyle/>
          <a:p>
            <a:pPr algn="ctr"/>
            <a:r>
              <a:rPr lang="es-MX" sz="5400" dirty="0"/>
              <a:t>Ejemplo4</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2" name="Grupo 1">
            <a:extLst>
              <a:ext uri="{FF2B5EF4-FFF2-40B4-BE49-F238E27FC236}">
                <a16:creationId xmlns:a16="http://schemas.microsoft.com/office/drawing/2014/main" id="{91C06560-985A-CE72-B69F-9EB9E3D6A805}"/>
              </a:ext>
            </a:extLst>
          </p:cNvPr>
          <p:cNvGrpSpPr/>
          <p:nvPr/>
        </p:nvGrpSpPr>
        <p:grpSpPr>
          <a:xfrm>
            <a:off x="3082634" y="3551686"/>
            <a:ext cx="7460676" cy="2765988"/>
            <a:chOff x="2542306" y="1845698"/>
            <a:chExt cx="7883235" cy="3104783"/>
          </a:xfrm>
        </p:grpSpPr>
        <p:sp>
          <p:nvSpPr>
            <p:cNvPr id="4" name="Rectángulo 3">
              <a:extLst>
                <a:ext uri="{FF2B5EF4-FFF2-40B4-BE49-F238E27FC236}">
                  <a16:creationId xmlns:a16="http://schemas.microsoft.com/office/drawing/2014/main" id="{ACF77DD4-4BA0-5FF8-0370-96DA0A29FFC3}"/>
                </a:ext>
              </a:extLst>
            </p:cNvPr>
            <p:cNvSpPr/>
            <p:nvPr/>
          </p:nvSpPr>
          <p:spPr>
            <a:xfrm>
              <a:off x="2542306" y="1845698"/>
              <a:ext cx="7883235" cy="1569660"/>
            </a:xfrm>
            <a:prstGeom prst="rect">
              <a:avLst/>
            </a:prstGeom>
            <a:noFill/>
          </p:spPr>
          <p:txBody>
            <a:bodyPr wrap="square" lIns="91440" tIns="45720" rIns="91440" bIns="45720">
              <a:spAutoFit/>
            </a:bodyPr>
            <a:lstStyle/>
            <a:p>
              <a:pPr algn="ctr"/>
              <a:r>
                <a:rPr lang="es-ES" sz="9600" b="1" kern="2000" cap="none" spc="4000" dirty="0">
                  <a:ln w="22225">
                    <a:noFill/>
                    <a:prstDash val="solid"/>
                  </a:ln>
                  <a:solidFill>
                    <a:schemeClr val="accent4">
                      <a:lumMod val="60000"/>
                      <a:lumOff val="40000"/>
                    </a:schemeClr>
                  </a:solidFill>
                  <a:effectLst/>
                  <a:latin typeface="Segoe UI Black" panose="020B0A02040204020203" pitchFamily="34" charset="0"/>
                  <a:ea typeface="Segoe UI Black" panose="020B0A02040204020203" pitchFamily="34" charset="0"/>
                </a:rPr>
                <a:t>SMART</a:t>
              </a:r>
            </a:p>
          </p:txBody>
        </p:sp>
        <p:grpSp>
          <p:nvGrpSpPr>
            <p:cNvPr id="7" name="Grupo 6">
              <a:extLst>
                <a:ext uri="{FF2B5EF4-FFF2-40B4-BE49-F238E27FC236}">
                  <a16:creationId xmlns:a16="http://schemas.microsoft.com/office/drawing/2014/main" id="{020FEEEA-D528-3E58-1235-729824336059}"/>
                </a:ext>
              </a:extLst>
            </p:cNvPr>
            <p:cNvGrpSpPr/>
            <p:nvPr/>
          </p:nvGrpSpPr>
          <p:grpSpPr>
            <a:xfrm>
              <a:off x="2655142" y="3727237"/>
              <a:ext cx="1177635" cy="1223244"/>
              <a:chOff x="2272131" y="3742301"/>
              <a:chExt cx="1177635" cy="1223244"/>
            </a:xfrm>
          </p:grpSpPr>
          <p:sp>
            <p:nvSpPr>
              <p:cNvPr id="19" name="Diagrama de flujo: conector fuera de página 18">
                <a:extLst>
                  <a:ext uri="{FF2B5EF4-FFF2-40B4-BE49-F238E27FC236}">
                    <a16:creationId xmlns:a16="http://schemas.microsoft.com/office/drawing/2014/main" id="{771F3C50-6EDE-A0F6-BBB4-FD3721B280B2}"/>
                  </a:ext>
                </a:extLst>
              </p:cNvPr>
              <p:cNvSpPr/>
              <p:nvPr/>
            </p:nvSpPr>
            <p:spPr>
              <a:xfrm>
                <a:off x="2272131" y="3742301"/>
                <a:ext cx="1177635" cy="1223244"/>
              </a:xfrm>
              <a:prstGeom prst="flowChartOffpageConnector">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s-CO" dirty="0"/>
                  <a:t>Específico</a:t>
                </a:r>
              </a:p>
            </p:txBody>
          </p:sp>
          <p:pic>
            <p:nvPicPr>
              <p:cNvPr id="20" name="Gráfico 19" descr="Objetivo con relleno sólido">
                <a:extLst>
                  <a:ext uri="{FF2B5EF4-FFF2-40B4-BE49-F238E27FC236}">
                    <a16:creationId xmlns:a16="http://schemas.microsoft.com/office/drawing/2014/main" id="{1EFC5AB1-E0D5-DBCB-3786-8C38585F12A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306" y="4089977"/>
                <a:ext cx="637283" cy="637283"/>
              </a:xfrm>
              <a:prstGeom prst="rect">
                <a:avLst/>
              </a:prstGeom>
            </p:spPr>
          </p:pic>
        </p:grpSp>
        <p:sp>
          <p:nvSpPr>
            <p:cNvPr id="11" name="Diagrama de flujo: conector fuera de página 10">
              <a:extLst>
                <a:ext uri="{FF2B5EF4-FFF2-40B4-BE49-F238E27FC236}">
                  <a16:creationId xmlns:a16="http://schemas.microsoft.com/office/drawing/2014/main" id="{41D26D01-3A0F-849E-F062-97D8E8D0B760}"/>
                </a:ext>
              </a:extLst>
            </p:cNvPr>
            <p:cNvSpPr/>
            <p:nvPr/>
          </p:nvSpPr>
          <p:spPr>
            <a:xfrm>
              <a:off x="4253312" y="3727237"/>
              <a:ext cx="1177635" cy="1223244"/>
            </a:xfrm>
            <a:prstGeom prst="flowChartOffpageConnector">
              <a:avLst/>
            </a:prstGeom>
          </p:spPr>
          <p:style>
            <a:lnRef idx="0">
              <a:schemeClr val="accent2"/>
            </a:lnRef>
            <a:fillRef idx="3">
              <a:schemeClr val="accent2"/>
            </a:fillRef>
            <a:effectRef idx="3">
              <a:schemeClr val="accent2"/>
            </a:effectRef>
            <a:fontRef idx="minor">
              <a:schemeClr val="lt1"/>
            </a:fontRef>
          </p:style>
          <p:txBody>
            <a:bodyPr rtlCol="0" anchor="t"/>
            <a:lstStyle/>
            <a:p>
              <a:pPr algn="ctr"/>
              <a:r>
                <a:rPr lang="es-CO" dirty="0"/>
                <a:t>Medible</a:t>
              </a:r>
            </a:p>
          </p:txBody>
        </p:sp>
        <p:pic>
          <p:nvPicPr>
            <p:cNvPr id="12" name="Gráfico 11" descr="Regla con relleno sólido">
              <a:extLst>
                <a:ext uri="{FF2B5EF4-FFF2-40B4-BE49-F238E27FC236}">
                  <a16:creationId xmlns:a16="http://schemas.microsoft.com/office/drawing/2014/main" id="{A0985774-0FDC-5125-CB77-60A10C594B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4285" y="4027615"/>
              <a:ext cx="762006" cy="762006"/>
            </a:xfrm>
            <a:prstGeom prst="rect">
              <a:avLst/>
            </a:prstGeom>
          </p:spPr>
        </p:pic>
        <p:sp>
          <p:nvSpPr>
            <p:cNvPr id="13" name="Diagrama de flujo: conector fuera de página 12">
              <a:extLst>
                <a:ext uri="{FF2B5EF4-FFF2-40B4-BE49-F238E27FC236}">
                  <a16:creationId xmlns:a16="http://schemas.microsoft.com/office/drawing/2014/main" id="{B330381D-7C44-A5F8-6CCC-8E3F9C9697D9}"/>
                </a:ext>
              </a:extLst>
            </p:cNvPr>
            <p:cNvSpPr/>
            <p:nvPr/>
          </p:nvSpPr>
          <p:spPr>
            <a:xfrm>
              <a:off x="5851482" y="3727237"/>
              <a:ext cx="1283609" cy="1223244"/>
            </a:xfrm>
            <a:prstGeom prst="flowChartOffpageConnector">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s-CO" dirty="0"/>
                <a:t>Alcanzable</a:t>
              </a:r>
            </a:p>
          </p:txBody>
        </p:sp>
        <p:pic>
          <p:nvPicPr>
            <p:cNvPr id="14" name="Gráfico 13" descr="Niño con un globo con relleno sólido">
              <a:extLst>
                <a:ext uri="{FF2B5EF4-FFF2-40B4-BE49-F238E27FC236}">
                  <a16:creationId xmlns:a16="http://schemas.microsoft.com/office/drawing/2014/main" id="{15DA2252-7D9E-8EBA-0A41-5EA072B1432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4009709"/>
              <a:ext cx="853267" cy="853267"/>
            </a:xfrm>
            <a:prstGeom prst="rect">
              <a:avLst/>
            </a:prstGeom>
          </p:spPr>
        </p:pic>
        <p:sp>
          <p:nvSpPr>
            <p:cNvPr id="15" name="Diagrama de flujo: conector fuera de página 14">
              <a:extLst>
                <a:ext uri="{FF2B5EF4-FFF2-40B4-BE49-F238E27FC236}">
                  <a16:creationId xmlns:a16="http://schemas.microsoft.com/office/drawing/2014/main" id="{B8DCDD6D-9FAA-A362-5900-4921B577F223}"/>
                </a:ext>
              </a:extLst>
            </p:cNvPr>
            <p:cNvSpPr/>
            <p:nvPr/>
          </p:nvSpPr>
          <p:spPr>
            <a:xfrm>
              <a:off x="7379609" y="3727237"/>
              <a:ext cx="1177635" cy="1223244"/>
            </a:xfrm>
            <a:prstGeom prst="flowChartOffpageConnector">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s-CO" dirty="0"/>
                <a:t>Realista</a:t>
              </a:r>
            </a:p>
          </p:txBody>
        </p:sp>
        <p:sp>
          <p:nvSpPr>
            <p:cNvPr id="16" name="Diagrama de flujo: conector fuera de página 15">
              <a:extLst>
                <a:ext uri="{FF2B5EF4-FFF2-40B4-BE49-F238E27FC236}">
                  <a16:creationId xmlns:a16="http://schemas.microsoft.com/office/drawing/2014/main" id="{D2950CC3-1DA9-8A68-EE44-0C7CBADA4897}"/>
                </a:ext>
              </a:extLst>
            </p:cNvPr>
            <p:cNvSpPr/>
            <p:nvPr/>
          </p:nvSpPr>
          <p:spPr>
            <a:xfrm>
              <a:off x="8801762" y="3727237"/>
              <a:ext cx="1177635" cy="1223244"/>
            </a:xfrm>
            <a:prstGeom prst="flowChartOffpageConnector">
              <a:avLst/>
            </a:prstGeom>
            <a:solidFill>
              <a:srgbClr val="0070C0"/>
            </a:solidFill>
          </p:spPr>
          <p:style>
            <a:lnRef idx="0">
              <a:schemeClr val="dk1"/>
            </a:lnRef>
            <a:fillRef idx="3">
              <a:schemeClr val="dk1"/>
            </a:fillRef>
            <a:effectRef idx="3">
              <a:schemeClr val="dk1"/>
            </a:effectRef>
            <a:fontRef idx="minor">
              <a:schemeClr val="lt1"/>
            </a:fontRef>
          </p:style>
          <p:txBody>
            <a:bodyPr rtlCol="0" anchor="t"/>
            <a:lstStyle/>
            <a:p>
              <a:pPr algn="ctr"/>
              <a:r>
                <a:rPr lang="es-CO" dirty="0"/>
                <a:t>Límite en el Tiempo</a:t>
              </a:r>
            </a:p>
          </p:txBody>
        </p:sp>
        <p:pic>
          <p:nvPicPr>
            <p:cNvPr id="17" name="Gráfico 16" descr="Ojos con relleno sólido">
              <a:extLst>
                <a:ext uri="{FF2B5EF4-FFF2-40B4-BE49-F238E27FC236}">
                  <a16:creationId xmlns:a16="http://schemas.microsoft.com/office/drawing/2014/main" id="{0D260CB0-5922-48BC-8951-7700E7E1F52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90707" y="3961140"/>
              <a:ext cx="755437" cy="755437"/>
            </a:xfrm>
            <a:prstGeom prst="rect">
              <a:avLst/>
            </a:prstGeom>
          </p:spPr>
        </p:pic>
        <p:pic>
          <p:nvPicPr>
            <p:cNvPr id="18" name="Gráfico 17" descr="Calendario con relleno sólido">
              <a:extLst>
                <a:ext uri="{FF2B5EF4-FFF2-40B4-BE49-F238E27FC236}">
                  <a16:creationId xmlns:a16="http://schemas.microsoft.com/office/drawing/2014/main" id="{344ABA2F-DB70-9B15-45B5-AE9024B6F8BE}"/>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2860" y="4195044"/>
              <a:ext cx="755437" cy="755437"/>
            </a:xfrm>
            <a:prstGeom prst="rect">
              <a:avLst/>
            </a:prstGeom>
          </p:spPr>
        </p:pic>
      </p:grpSp>
      <p:pic>
        <p:nvPicPr>
          <p:cNvPr id="21" name="Gráfico 20" descr="Maestro con relleno sólido">
            <a:extLst>
              <a:ext uri="{FF2B5EF4-FFF2-40B4-BE49-F238E27FC236}">
                <a16:creationId xmlns:a16="http://schemas.microsoft.com/office/drawing/2014/main" id="{7AA9FEA6-7572-0677-BC3B-22A5B8C7AE2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32507" y="1842651"/>
            <a:ext cx="1787237" cy="1787237"/>
          </a:xfrm>
          <a:prstGeom prst="rect">
            <a:avLst/>
          </a:prstGeom>
        </p:spPr>
      </p:pic>
    </p:spTree>
    <p:extLst>
      <p:ext uri="{BB962C8B-B14F-4D97-AF65-F5344CB8AC3E}">
        <p14:creationId xmlns:p14="http://schemas.microsoft.com/office/powerpoint/2010/main" val="20475910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CE4334-9C1E-016E-C352-A0290A9188C9}"/>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04DA6B27-F51B-8434-7BCF-A29F0E97DD37}"/>
              </a:ext>
            </a:extLst>
          </p:cNvPr>
          <p:cNvSpPr txBox="1"/>
          <p:nvPr/>
        </p:nvSpPr>
        <p:spPr>
          <a:xfrm>
            <a:off x="2493817" y="2074358"/>
            <a:ext cx="8118765" cy="1477328"/>
          </a:xfrm>
          <a:prstGeom prst="rect">
            <a:avLst/>
          </a:prstGeom>
          <a:noFill/>
        </p:spPr>
        <p:txBody>
          <a:bodyPr wrap="square">
            <a:spAutoFit/>
          </a:bodyPr>
          <a:lstStyle/>
          <a:p>
            <a:pPr algn="just"/>
            <a:r>
              <a:rPr lang="es-MX" b="0" i="0" dirty="0">
                <a:solidFill>
                  <a:srgbClr val="404040"/>
                </a:solidFill>
                <a:effectLst/>
                <a:latin typeface="Inter"/>
              </a:rPr>
              <a:t>"Desarrollar un modelo de simulación epidemiológica basado en ecuaciones diferenciales para predecir la propagación de una enfermedad infecciosa en una población, considerando factores como la tasa de contagio, las medidas de distanciamiento social y la capacidad hospitalaria, con el fin de apoyar la toma de decisiones en políticas de salud pública."</a:t>
            </a:r>
            <a:endParaRPr lang="es-CO" dirty="0"/>
          </a:p>
        </p:txBody>
      </p:sp>
      <p:sp>
        <p:nvSpPr>
          <p:cNvPr id="6" name="Rectángulo 5">
            <a:extLst>
              <a:ext uri="{FF2B5EF4-FFF2-40B4-BE49-F238E27FC236}">
                <a16:creationId xmlns:a16="http://schemas.microsoft.com/office/drawing/2014/main" id="{BAD1F55F-0526-4602-38E9-F76F2EC5771C}"/>
              </a:ext>
            </a:extLst>
          </p:cNvPr>
          <p:cNvSpPr/>
          <p:nvPr/>
        </p:nvSpPr>
        <p:spPr>
          <a:xfrm>
            <a:off x="4683600" y="1163780"/>
            <a:ext cx="2824812" cy="923330"/>
          </a:xfrm>
          <a:prstGeom prst="rect">
            <a:avLst/>
          </a:prstGeom>
          <a:noFill/>
        </p:spPr>
        <p:txBody>
          <a:bodyPr wrap="none" lIns="91440" tIns="45720" rIns="91440" bIns="45720">
            <a:spAutoFit/>
          </a:bodyPr>
          <a:lstStyle/>
          <a:p>
            <a:pPr algn="ctr"/>
            <a:r>
              <a:rPr lang="es-MX" sz="5400" dirty="0"/>
              <a:t>Ejemplo4</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2" name="Grupo 1">
            <a:extLst>
              <a:ext uri="{FF2B5EF4-FFF2-40B4-BE49-F238E27FC236}">
                <a16:creationId xmlns:a16="http://schemas.microsoft.com/office/drawing/2014/main" id="{8690952E-1AC2-DD24-A1D4-1EAEC7D6BDA8}"/>
              </a:ext>
            </a:extLst>
          </p:cNvPr>
          <p:cNvGrpSpPr/>
          <p:nvPr/>
        </p:nvGrpSpPr>
        <p:grpSpPr>
          <a:xfrm>
            <a:off x="3082634" y="3551686"/>
            <a:ext cx="7460676" cy="2765988"/>
            <a:chOff x="2542306" y="1845698"/>
            <a:chExt cx="7883235" cy="3104783"/>
          </a:xfrm>
        </p:grpSpPr>
        <p:sp>
          <p:nvSpPr>
            <p:cNvPr id="4" name="Rectángulo 3">
              <a:extLst>
                <a:ext uri="{FF2B5EF4-FFF2-40B4-BE49-F238E27FC236}">
                  <a16:creationId xmlns:a16="http://schemas.microsoft.com/office/drawing/2014/main" id="{4F6087AD-F2FA-8592-5E02-0DEF41608240}"/>
                </a:ext>
              </a:extLst>
            </p:cNvPr>
            <p:cNvSpPr/>
            <p:nvPr/>
          </p:nvSpPr>
          <p:spPr>
            <a:xfrm>
              <a:off x="2542306" y="1845698"/>
              <a:ext cx="7883235" cy="1569660"/>
            </a:xfrm>
            <a:prstGeom prst="rect">
              <a:avLst/>
            </a:prstGeom>
            <a:noFill/>
          </p:spPr>
          <p:txBody>
            <a:bodyPr wrap="square" lIns="91440" tIns="45720" rIns="91440" bIns="45720">
              <a:spAutoFit/>
            </a:bodyPr>
            <a:lstStyle/>
            <a:p>
              <a:pPr algn="ctr"/>
              <a:r>
                <a:rPr lang="es-ES" sz="9600" b="1" kern="2000" cap="none" spc="4000" dirty="0">
                  <a:ln w="22225">
                    <a:noFill/>
                    <a:prstDash val="solid"/>
                  </a:ln>
                  <a:solidFill>
                    <a:schemeClr val="accent4">
                      <a:lumMod val="60000"/>
                      <a:lumOff val="40000"/>
                    </a:schemeClr>
                  </a:solidFill>
                  <a:effectLst/>
                  <a:latin typeface="Segoe UI Black" panose="020B0A02040204020203" pitchFamily="34" charset="0"/>
                  <a:ea typeface="Segoe UI Black" panose="020B0A02040204020203" pitchFamily="34" charset="0"/>
                </a:rPr>
                <a:t>SMART</a:t>
              </a:r>
            </a:p>
          </p:txBody>
        </p:sp>
        <p:grpSp>
          <p:nvGrpSpPr>
            <p:cNvPr id="7" name="Grupo 6">
              <a:extLst>
                <a:ext uri="{FF2B5EF4-FFF2-40B4-BE49-F238E27FC236}">
                  <a16:creationId xmlns:a16="http://schemas.microsoft.com/office/drawing/2014/main" id="{660E172B-C42D-EB93-BA23-5C6722A6DF5C}"/>
                </a:ext>
              </a:extLst>
            </p:cNvPr>
            <p:cNvGrpSpPr/>
            <p:nvPr/>
          </p:nvGrpSpPr>
          <p:grpSpPr>
            <a:xfrm>
              <a:off x="2655142" y="3727237"/>
              <a:ext cx="1177635" cy="1223244"/>
              <a:chOff x="2272131" y="3742301"/>
              <a:chExt cx="1177635" cy="1223244"/>
            </a:xfrm>
          </p:grpSpPr>
          <p:sp>
            <p:nvSpPr>
              <p:cNvPr id="19" name="Diagrama de flujo: conector fuera de página 18">
                <a:extLst>
                  <a:ext uri="{FF2B5EF4-FFF2-40B4-BE49-F238E27FC236}">
                    <a16:creationId xmlns:a16="http://schemas.microsoft.com/office/drawing/2014/main" id="{AD0F82A9-7EFB-AE9C-1A44-E87894E48618}"/>
                  </a:ext>
                </a:extLst>
              </p:cNvPr>
              <p:cNvSpPr/>
              <p:nvPr/>
            </p:nvSpPr>
            <p:spPr>
              <a:xfrm>
                <a:off x="2272131" y="3742301"/>
                <a:ext cx="1177635" cy="1223244"/>
              </a:xfrm>
              <a:prstGeom prst="flowChartOffpageConnector">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s-CO" dirty="0"/>
                  <a:t>Específico</a:t>
                </a:r>
              </a:p>
            </p:txBody>
          </p:sp>
          <p:pic>
            <p:nvPicPr>
              <p:cNvPr id="20" name="Gráfico 19" descr="Objetivo con relleno sólido">
                <a:extLst>
                  <a:ext uri="{FF2B5EF4-FFF2-40B4-BE49-F238E27FC236}">
                    <a16:creationId xmlns:a16="http://schemas.microsoft.com/office/drawing/2014/main" id="{69E3F8A5-FD87-ADA6-D86C-956A4A3D94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306" y="4089977"/>
                <a:ext cx="637283" cy="637283"/>
              </a:xfrm>
              <a:prstGeom prst="rect">
                <a:avLst/>
              </a:prstGeom>
            </p:spPr>
          </p:pic>
        </p:grpSp>
        <p:sp>
          <p:nvSpPr>
            <p:cNvPr id="11" name="Diagrama de flujo: conector fuera de página 10">
              <a:extLst>
                <a:ext uri="{FF2B5EF4-FFF2-40B4-BE49-F238E27FC236}">
                  <a16:creationId xmlns:a16="http://schemas.microsoft.com/office/drawing/2014/main" id="{FF143EA9-9A11-C936-FB42-6D7EE05F0173}"/>
                </a:ext>
              </a:extLst>
            </p:cNvPr>
            <p:cNvSpPr/>
            <p:nvPr/>
          </p:nvSpPr>
          <p:spPr>
            <a:xfrm>
              <a:off x="4253312" y="3727237"/>
              <a:ext cx="1177635" cy="1223244"/>
            </a:xfrm>
            <a:prstGeom prst="flowChartOffpageConnector">
              <a:avLst/>
            </a:prstGeom>
          </p:spPr>
          <p:style>
            <a:lnRef idx="0">
              <a:schemeClr val="accent2"/>
            </a:lnRef>
            <a:fillRef idx="3">
              <a:schemeClr val="accent2"/>
            </a:fillRef>
            <a:effectRef idx="3">
              <a:schemeClr val="accent2"/>
            </a:effectRef>
            <a:fontRef idx="minor">
              <a:schemeClr val="lt1"/>
            </a:fontRef>
          </p:style>
          <p:txBody>
            <a:bodyPr rtlCol="0" anchor="t"/>
            <a:lstStyle/>
            <a:p>
              <a:pPr algn="ctr"/>
              <a:r>
                <a:rPr lang="es-CO" dirty="0"/>
                <a:t>Medible</a:t>
              </a:r>
            </a:p>
          </p:txBody>
        </p:sp>
        <p:pic>
          <p:nvPicPr>
            <p:cNvPr id="12" name="Gráfico 11" descr="Regla con relleno sólido">
              <a:extLst>
                <a:ext uri="{FF2B5EF4-FFF2-40B4-BE49-F238E27FC236}">
                  <a16:creationId xmlns:a16="http://schemas.microsoft.com/office/drawing/2014/main" id="{59E88B40-3AA7-389A-84E6-591F7D75927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4285" y="4027615"/>
              <a:ext cx="762006" cy="762006"/>
            </a:xfrm>
            <a:prstGeom prst="rect">
              <a:avLst/>
            </a:prstGeom>
          </p:spPr>
        </p:pic>
        <p:sp>
          <p:nvSpPr>
            <p:cNvPr id="13" name="Diagrama de flujo: conector fuera de página 12">
              <a:extLst>
                <a:ext uri="{FF2B5EF4-FFF2-40B4-BE49-F238E27FC236}">
                  <a16:creationId xmlns:a16="http://schemas.microsoft.com/office/drawing/2014/main" id="{18865576-0D6A-FD04-5077-4B9936D5AC82}"/>
                </a:ext>
              </a:extLst>
            </p:cNvPr>
            <p:cNvSpPr/>
            <p:nvPr/>
          </p:nvSpPr>
          <p:spPr>
            <a:xfrm>
              <a:off x="5851482" y="3727237"/>
              <a:ext cx="1283609" cy="1223244"/>
            </a:xfrm>
            <a:prstGeom prst="flowChartOffpageConnector">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s-CO" dirty="0"/>
                <a:t>Alcanzable</a:t>
              </a:r>
            </a:p>
          </p:txBody>
        </p:sp>
        <p:pic>
          <p:nvPicPr>
            <p:cNvPr id="14" name="Gráfico 13" descr="Niño con un globo con relleno sólido">
              <a:extLst>
                <a:ext uri="{FF2B5EF4-FFF2-40B4-BE49-F238E27FC236}">
                  <a16:creationId xmlns:a16="http://schemas.microsoft.com/office/drawing/2014/main" id="{7CE48DD6-4C2C-4F8F-051C-24EA9B72FBAC}"/>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4009709"/>
              <a:ext cx="853267" cy="853267"/>
            </a:xfrm>
            <a:prstGeom prst="rect">
              <a:avLst/>
            </a:prstGeom>
          </p:spPr>
        </p:pic>
        <p:sp>
          <p:nvSpPr>
            <p:cNvPr id="15" name="Diagrama de flujo: conector fuera de página 14">
              <a:extLst>
                <a:ext uri="{FF2B5EF4-FFF2-40B4-BE49-F238E27FC236}">
                  <a16:creationId xmlns:a16="http://schemas.microsoft.com/office/drawing/2014/main" id="{634C99A4-8A23-32DD-C877-6E79ADB3B67F}"/>
                </a:ext>
              </a:extLst>
            </p:cNvPr>
            <p:cNvSpPr/>
            <p:nvPr/>
          </p:nvSpPr>
          <p:spPr>
            <a:xfrm>
              <a:off x="7379609" y="3727237"/>
              <a:ext cx="1177635" cy="1223244"/>
            </a:xfrm>
            <a:prstGeom prst="flowChartOffpageConnector">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s-CO" dirty="0"/>
                <a:t>Realista</a:t>
              </a:r>
            </a:p>
          </p:txBody>
        </p:sp>
        <p:sp>
          <p:nvSpPr>
            <p:cNvPr id="16" name="Diagrama de flujo: conector fuera de página 15">
              <a:extLst>
                <a:ext uri="{FF2B5EF4-FFF2-40B4-BE49-F238E27FC236}">
                  <a16:creationId xmlns:a16="http://schemas.microsoft.com/office/drawing/2014/main" id="{A5D337BA-05DF-06C4-8E2B-1673E073BA37}"/>
                </a:ext>
              </a:extLst>
            </p:cNvPr>
            <p:cNvSpPr/>
            <p:nvPr/>
          </p:nvSpPr>
          <p:spPr>
            <a:xfrm>
              <a:off x="8801762" y="3727237"/>
              <a:ext cx="1177635" cy="1223244"/>
            </a:xfrm>
            <a:prstGeom prst="flowChartOffpageConnector">
              <a:avLst/>
            </a:prstGeom>
            <a:solidFill>
              <a:srgbClr val="0070C0"/>
            </a:solidFill>
          </p:spPr>
          <p:style>
            <a:lnRef idx="0">
              <a:schemeClr val="dk1"/>
            </a:lnRef>
            <a:fillRef idx="3">
              <a:schemeClr val="dk1"/>
            </a:fillRef>
            <a:effectRef idx="3">
              <a:schemeClr val="dk1"/>
            </a:effectRef>
            <a:fontRef idx="minor">
              <a:schemeClr val="lt1"/>
            </a:fontRef>
          </p:style>
          <p:txBody>
            <a:bodyPr rtlCol="0" anchor="t"/>
            <a:lstStyle/>
            <a:p>
              <a:pPr algn="ctr"/>
              <a:r>
                <a:rPr lang="es-CO" dirty="0"/>
                <a:t>Límite en el Tiempo</a:t>
              </a:r>
            </a:p>
          </p:txBody>
        </p:sp>
        <p:pic>
          <p:nvPicPr>
            <p:cNvPr id="17" name="Gráfico 16" descr="Ojos con relleno sólido">
              <a:extLst>
                <a:ext uri="{FF2B5EF4-FFF2-40B4-BE49-F238E27FC236}">
                  <a16:creationId xmlns:a16="http://schemas.microsoft.com/office/drawing/2014/main" id="{DF74B44D-772A-9371-CDA5-FF38B565D2EE}"/>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90707" y="3961140"/>
              <a:ext cx="755437" cy="755437"/>
            </a:xfrm>
            <a:prstGeom prst="rect">
              <a:avLst/>
            </a:prstGeom>
          </p:spPr>
        </p:pic>
        <p:pic>
          <p:nvPicPr>
            <p:cNvPr id="18" name="Gráfico 17" descr="Calendario con relleno sólido">
              <a:extLst>
                <a:ext uri="{FF2B5EF4-FFF2-40B4-BE49-F238E27FC236}">
                  <a16:creationId xmlns:a16="http://schemas.microsoft.com/office/drawing/2014/main" id="{6783B9C1-0948-BCB7-48E5-E4185DA5E6D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2860" y="4195044"/>
              <a:ext cx="755437" cy="755437"/>
            </a:xfrm>
            <a:prstGeom prst="rect">
              <a:avLst/>
            </a:prstGeom>
          </p:spPr>
        </p:pic>
      </p:grpSp>
      <p:pic>
        <p:nvPicPr>
          <p:cNvPr id="8" name="Gráfico 7" descr="Médico con relleno sólido">
            <a:extLst>
              <a:ext uri="{FF2B5EF4-FFF2-40B4-BE49-F238E27FC236}">
                <a16:creationId xmlns:a16="http://schemas.microsoft.com/office/drawing/2014/main" id="{5EE4A3E4-5C4A-3314-0F8D-0DFA8B39065D}"/>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71054" y="1890675"/>
            <a:ext cx="1538325" cy="1538325"/>
          </a:xfrm>
          <a:prstGeom prst="rect">
            <a:avLst/>
          </a:prstGeom>
        </p:spPr>
      </p:pic>
    </p:spTree>
    <p:extLst>
      <p:ext uri="{BB962C8B-B14F-4D97-AF65-F5344CB8AC3E}">
        <p14:creationId xmlns:p14="http://schemas.microsoft.com/office/powerpoint/2010/main" val="2105027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A56462E4-9B1B-379B-EAC2-2270D5D58F7C}"/>
              </a:ext>
            </a:extLst>
          </p:cNvPr>
          <p:cNvSpPr/>
          <p:nvPr/>
        </p:nvSpPr>
        <p:spPr>
          <a:xfrm>
            <a:off x="3487763" y="1163780"/>
            <a:ext cx="5216493" cy="923330"/>
          </a:xfrm>
          <a:prstGeom prst="rect">
            <a:avLst/>
          </a:prstGeom>
          <a:noFill/>
        </p:spPr>
        <p:txBody>
          <a:bodyPr wrap="none" lIns="91440" tIns="45720" rIns="91440" bIns="45720">
            <a:spAutoFit/>
          </a:bodyPr>
          <a:lstStyle/>
          <a:p>
            <a:pPr algn="ctr"/>
            <a:r>
              <a:rPr lang="es-MX" sz="5400" dirty="0"/>
              <a:t>Taller final 1 corte</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sp>
        <p:nvSpPr>
          <p:cNvPr id="4" name="CuadroTexto 3">
            <a:extLst>
              <a:ext uri="{FF2B5EF4-FFF2-40B4-BE49-F238E27FC236}">
                <a16:creationId xmlns:a16="http://schemas.microsoft.com/office/drawing/2014/main" id="{29940B13-310D-C273-ADA0-5908BEDD0B3E}"/>
              </a:ext>
            </a:extLst>
          </p:cNvPr>
          <p:cNvSpPr txBox="1"/>
          <p:nvPr/>
        </p:nvSpPr>
        <p:spPr>
          <a:xfrm>
            <a:off x="2133599" y="2573122"/>
            <a:ext cx="8118765" cy="1754326"/>
          </a:xfrm>
          <a:prstGeom prst="rect">
            <a:avLst/>
          </a:prstGeom>
          <a:noFill/>
        </p:spPr>
        <p:txBody>
          <a:bodyPr wrap="square">
            <a:spAutoFit/>
          </a:bodyPr>
          <a:lstStyle/>
          <a:p>
            <a:pPr marL="285750" indent="-285750" algn="just">
              <a:buFont typeface="Arial" panose="020B0604020202020204" pitchFamily="34" charset="0"/>
              <a:buChar char="•"/>
            </a:pPr>
            <a:r>
              <a:rPr lang="es-MX" b="0" i="0" dirty="0">
                <a:solidFill>
                  <a:srgbClr val="404040"/>
                </a:solidFill>
                <a:effectLst/>
                <a:latin typeface="Inter"/>
              </a:rPr>
              <a:t>Se debe entregar el Planteamiento del problema</a:t>
            </a:r>
          </a:p>
          <a:p>
            <a:pPr marL="285750" indent="-285750" algn="just">
              <a:buFont typeface="Arial" panose="020B0604020202020204" pitchFamily="34" charset="0"/>
              <a:buChar char="•"/>
            </a:pPr>
            <a:r>
              <a:rPr lang="es-MX" dirty="0">
                <a:solidFill>
                  <a:srgbClr val="404040"/>
                </a:solidFill>
                <a:latin typeface="Inter"/>
              </a:rPr>
              <a:t>Los objetivos del proyecto: General y específicos</a:t>
            </a:r>
          </a:p>
          <a:p>
            <a:pPr marL="285750" indent="-285750" algn="just">
              <a:buFont typeface="Arial" panose="020B0604020202020204" pitchFamily="34" charset="0"/>
              <a:buChar char="•"/>
            </a:pPr>
            <a:r>
              <a:rPr lang="es-MX" dirty="0">
                <a:solidFill>
                  <a:srgbClr val="404040"/>
                </a:solidFill>
                <a:latin typeface="Inter"/>
              </a:rPr>
              <a:t>El ensayo “ Como contribuye (</a:t>
            </a:r>
            <a:r>
              <a:rPr lang="es-MX" b="0" i="0" dirty="0">
                <a:solidFill>
                  <a:srgbClr val="404040"/>
                </a:solidFill>
                <a:effectLst/>
                <a:latin typeface="Inter"/>
              </a:rPr>
              <a:t>herramientas, metodologías o tecnologías que podrían utilizar) en (Área de aplicación) (1 Página)</a:t>
            </a:r>
          </a:p>
          <a:p>
            <a:pPr marL="285750" indent="-285750" algn="just">
              <a:buFont typeface="Arial" panose="020B0604020202020204" pitchFamily="34" charset="0"/>
              <a:buChar char="•"/>
            </a:pPr>
            <a:r>
              <a:rPr lang="es-MX" dirty="0">
                <a:solidFill>
                  <a:srgbClr val="404040"/>
                </a:solidFill>
                <a:latin typeface="Inter"/>
              </a:rPr>
              <a:t>Deben realizar las respectivas citas bibliográficas</a:t>
            </a:r>
            <a:endParaRPr lang="es-MX" b="0" i="0" dirty="0">
              <a:solidFill>
                <a:srgbClr val="404040"/>
              </a:solidFill>
              <a:effectLst/>
              <a:latin typeface="Inter"/>
            </a:endParaRPr>
          </a:p>
          <a:p>
            <a:pPr algn="just"/>
            <a:r>
              <a:rPr lang="es-CO" b="1" dirty="0"/>
              <a:t>24 de Marzo 2025</a:t>
            </a:r>
          </a:p>
        </p:txBody>
      </p:sp>
      <p:sp>
        <p:nvSpPr>
          <p:cNvPr id="5" name="CuadroTexto 4">
            <a:extLst>
              <a:ext uri="{FF2B5EF4-FFF2-40B4-BE49-F238E27FC236}">
                <a16:creationId xmlns:a16="http://schemas.microsoft.com/office/drawing/2014/main" id="{6620EB00-2CFF-25FA-DDA1-5A50CCF9CB8C}"/>
              </a:ext>
            </a:extLst>
          </p:cNvPr>
          <p:cNvSpPr txBox="1"/>
          <p:nvPr/>
        </p:nvSpPr>
        <p:spPr>
          <a:xfrm>
            <a:off x="2396836" y="4862945"/>
            <a:ext cx="3672993" cy="369332"/>
          </a:xfrm>
          <a:prstGeom prst="rect">
            <a:avLst/>
          </a:prstGeom>
          <a:noFill/>
        </p:spPr>
        <p:txBody>
          <a:bodyPr wrap="none" rtlCol="0">
            <a:spAutoFit/>
          </a:bodyPr>
          <a:lstStyle/>
          <a:p>
            <a:r>
              <a:rPr lang="es-CO" dirty="0"/>
              <a:t>EL ensayo se Socializará 17 de Marzo </a:t>
            </a:r>
          </a:p>
        </p:txBody>
      </p:sp>
    </p:spTree>
    <p:extLst>
      <p:ext uri="{BB962C8B-B14F-4D97-AF65-F5344CB8AC3E}">
        <p14:creationId xmlns:p14="http://schemas.microsoft.com/office/powerpoint/2010/main" val="40891521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ángulo 3">
            <a:extLst>
              <a:ext uri="{FF2B5EF4-FFF2-40B4-BE49-F238E27FC236}">
                <a16:creationId xmlns:a16="http://schemas.microsoft.com/office/drawing/2014/main" id="{E860D29C-80C4-C401-2039-204A6CC580C3}"/>
              </a:ext>
            </a:extLst>
          </p:cNvPr>
          <p:cNvSpPr/>
          <p:nvPr/>
        </p:nvSpPr>
        <p:spPr>
          <a:xfrm>
            <a:off x="1889071" y="1095836"/>
            <a:ext cx="8413858" cy="1077218"/>
          </a:xfrm>
          <a:prstGeom prst="rect">
            <a:avLst/>
          </a:prstGeom>
          <a:noFill/>
        </p:spPr>
        <p:txBody>
          <a:bodyPr wrap="square" lIns="91440" tIns="45720" rIns="91440" bIns="45720">
            <a:spAutoFit/>
          </a:bodyPr>
          <a:lstStyle/>
          <a:p>
            <a:pPr algn="ctr"/>
            <a:r>
              <a:rPr lang="es-ES" sz="3200" b="1" cap="none" spc="0" dirty="0">
                <a:ln w="0"/>
                <a:solidFill>
                  <a:schemeClr val="tx1"/>
                </a:solidFill>
                <a:effectLst>
                  <a:outerShdw blurRad="38100" dist="19050" dir="2700000" algn="tl" rotWithShape="0">
                    <a:schemeClr val="dk1">
                      <a:alpha val="40000"/>
                    </a:schemeClr>
                  </a:outerShdw>
                </a:effectLst>
              </a:rPr>
              <a:t>Metodología de la Investigación</a:t>
            </a:r>
          </a:p>
          <a:p>
            <a:pPr algn="ctr"/>
            <a:r>
              <a:rPr lang="es-ES" sz="3200" b="1" dirty="0">
                <a:ln w="0"/>
                <a:effectLst>
                  <a:outerShdw blurRad="38100" dist="19050" dir="2700000" algn="tl" rotWithShape="0">
                    <a:schemeClr val="dk1">
                      <a:alpha val="40000"/>
                    </a:schemeClr>
                  </a:outerShdw>
                </a:effectLst>
              </a:rPr>
              <a:t>Fases</a:t>
            </a:r>
            <a:endParaRPr lang="es-ES" sz="3200" b="1" cap="none" spc="0" dirty="0">
              <a:ln w="0"/>
              <a:solidFill>
                <a:schemeClr val="tx1"/>
              </a:solidFill>
              <a:effectLst>
                <a:outerShdw blurRad="38100" dist="19050" dir="2700000" algn="tl" rotWithShape="0">
                  <a:schemeClr val="dk1">
                    <a:alpha val="40000"/>
                  </a:schemeClr>
                </a:outerShdw>
              </a:effectLst>
            </a:endParaRPr>
          </a:p>
        </p:txBody>
      </p:sp>
      <p:pic>
        <p:nvPicPr>
          <p:cNvPr id="6" name="Imagen 5">
            <a:extLst>
              <a:ext uri="{FF2B5EF4-FFF2-40B4-BE49-F238E27FC236}">
                <a16:creationId xmlns:a16="http://schemas.microsoft.com/office/drawing/2014/main" id="{3D588B9B-EEE4-72B6-BCAC-043E01602B5B}"/>
              </a:ext>
            </a:extLst>
          </p:cNvPr>
          <p:cNvPicPr>
            <a:picLocks noChangeAspect="1"/>
          </p:cNvPicPr>
          <p:nvPr/>
        </p:nvPicPr>
        <p:blipFill>
          <a:blip r:embed="rId2"/>
          <a:stretch>
            <a:fillRect/>
          </a:stretch>
        </p:blipFill>
        <p:spPr>
          <a:xfrm>
            <a:off x="1437401" y="2315736"/>
            <a:ext cx="9770925" cy="3219178"/>
          </a:xfrm>
          <a:prstGeom prst="rect">
            <a:avLst/>
          </a:prstGeom>
          <a:ln>
            <a:noFill/>
          </a:ln>
          <a:effectLst>
            <a:outerShdw blurRad="190500" algn="tl" rotWithShape="0">
              <a:srgbClr val="000000">
                <a:alpha val="70000"/>
              </a:srgbClr>
            </a:outerShdw>
          </a:effectLst>
        </p:spPr>
      </p:pic>
      <p:sp>
        <p:nvSpPr>
          <p:cNvPr id="8" name="CuadroTexto 7">
            <a:extLst>
              <a:ext uri="{FF2B5EF4-FFF2-40B4-BE49-F238E27FC236}">
                <a16:creationId xmlns:a16="http://schemas.microsoft.com/office/drawing/2014/main" id="{2692CBFF-F464-9E0B-F8CA-EC21AA930D40}"/>
              </a:ext>
            </a:extLst>
          </p:cNvPr>
          <p:cNvSpPr txBox="1"/>
          <p:nvPr/>
        </p:nvSpPr>
        <p:spPr>
          <a:xfrm>
            <a:off x="1534383" y="5663742"/>
            <a:ext cx="7107382" cy="276999"/>
          </a:xfrm>
          <a:prstGeom prst="rect">
            <a:avLst/>
          </a:prstGeom>
          <a:noFill/>
        </p:spPr>
        <p:txBody>
          <a:bodyPr wrap="square">
            <a:spAutoFit/>
          </a:bodyPr>
          <a:lstStyle/>
          <a:p>
            <a:r>
              <a:rPr lang="es-CO" sz="1200" b="0" i="1" dirty="0">
                <a:effectLst/>
                <a:latin typeface="Segoe UI" panose="020B0502040204020203" pitchFamily="34" charset="0"/>
              </a:rPr>
              <a:t>* Metodología de la Investigación </a:t>
            </a:r>
            <a:r>
              <a:rPr lang="es-CO" sz="1200" b="0" i="1" dirty="0" err="1">
                <a:effectLst/>
                <a:latin typeface="Segoe UI" panose="020B0502040204020203" pitchFamily="34" charset="0"/>
              </a:rPr>
              <a:t>Hernandez</a:t>
            </a:r>
            <a:r>
              <a:rPr lang="es-CO" sz="1200" b="0" i="1" dirty="0">
                <a:effectLst/>
                <a:latin typeface="Segoe UI" panose="020B0502040204020203" pitchFamily="34" charset="0"/>
              </a:rPr>
              <a:t> Sampieri 6a Edición</a:t>
            </a:r>
            <a:endParaRPr lang="es-CO" sz="1200" i="1" dirty="0"/>
          </a:p>
        </p:txBody>
      </p:sp>
    </p:spTree>
    <p:extLst>
      <p:ext uri="{BB962C8B-B14F-4D97-AF65-F5344CB8AC3E}">
        <p14:creationId xmlns:p14="http://schemas.microsoft.com/office/powerpoint/2010/main" val="22254408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ube 3">
            <a:extLst>
              <a:ext uri="{FF2B5EF4-FFF2-40B4-BE49-F238E27FC236}">
                <a16:creationId xmlns:a16="http://schemas.microsoft.com/office/drawing/2014/main" id="{A9D7838A-DA58-4E73-B87E-0268E80E8F72}"/>
              </a:ext>
            </a:extLst>
          </p:cNvPr>
          <p:cNvSpPr/>
          <p:nvPr/>
        </p:nvSpPr>
        <p:spPr>
          <a:xfrm>
            <a:off x="13854" y="1735659"/>
            <a:ext cx="8049491" cy="4233504"/>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s-CO" dirty="0"/>
          </a:p>
        </p:txBody>
      </p:sp>
      <p:sp>
        <p:nvSpPr>
          <p:cNvPr id="6" name="CuadroTexto 5">
            <a:extLst>
              <a:ext uri="{FF2B5EF4-FFF2-40B4-BE49-F238E27FC236}">
                <a16:creationId xmlns:a16="http://schemas.microsoft.com/office/drawing/2014/main" id="{4DC92BE4-721A-4872-8C6D-001637AB8B1B}"/>
              </a:ext>
            </a:extLst>
          </p:cNvPr>
          <p:cNvSpPr txBox="1"/>
          <p:nvPr/>
        </p:nvSpPr>
        <p:spPr>
          <a:xfrm>
            <a:off x="-2458" y="993279"/>
            <a:ext cx="6098458" cy="523220"/>
          </a:xfrm>
          <a:prstGeom prst="rect">
            <a:avLst/>
          </a:prstGeom>
          <a:noFill/>
        </p:spPr>
        <p:txBody>
          <a:bodyPr wrap="square">
            <a:spAutoFit/>
          </a:bodyPr>
          <a:lstStyle/>
          <a:p>
            <a:pPr algn="ctr"/>
            <a:r>
              <a:rPr lang="es-CO" sz="2800" b="1" dirty="0">
                <a:latin typeface="Segoe UI Black" panose="020B0A02040204020203" pitchFamily="34" charset="0"/>
                <a:ea typeface="Segoe UI Black" panose="020B0A02040204020203" pitchFamily="34" charset="0"/>
              </a:rPr>
              <a:t>Objetivos</a:t>
            </a:r>
          </a:p>
        </p:txBody>
      </p:sp>
      <p:sp>
        <p:nvSpPr>
          <p:cNvPr id="8" name="Rectangle 3">
            <a:extLst>
              <a:ext uri="{FF2B5EF4-FFF2-40B4-BE49-F238E27FC236}">
                <a16:creationId xmlns:a16="http://schemas.microsoft.com/office/drawing/2014/main" id="{70FFDADC-BE1D-16E7-2E28-D8AA5DDC455D}"/>
              </a:ext>
            </a:extLst>
          </p:cNvPr>
          <p:cNvSpPr>
            <a:spLocks noChangeArrowheads="1"/>
          </p:cNvSpPr>
          <p:nvPr/>
        </p:nvSpPr>
        <p:spPr bwMode="auto">
          <a:xfrm>
            <a:off x="803564" y="2758755"/>
            <a:ext cx="6109854"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s-MX" sz="2400" dirty="0"/>
              <a:t>Exponer de forma clara y concreta el propósito o el fin de nuestra investigación, en forma de objetivo/s general/es y objetivos específicos, y ponerlo en relación con la pregunta de investigación</a:t>
            </a:r>
            <a:endParaRPr kumimoji="0" lang="es-CO" altLang="es-CO" sz="2400" b="0" i="0" u="none" strike="noStrike" cap="none" normalizeH="0" baseline="0" dirty="0">
              <a:ln>
                <a:noFill/>
              </a:ln>
              <a:solidFill>
                <a:schemeClr val="tx1"/>
              </a:solidFill>
              <a:effectLst/>
              <a:latin typeface="Arial" panose="020B0604020202020204" pitchFamily="34" charset="0"/>
            </a:endParaRPr>
          </a:p>
        </p:txBody>
      </p:sp>
      <p:sp>
        <p:nvSpPr>
          <p:cNvPr id="9" name="Rectangle 4">
            <a:extLst>
              <a:ext uri="{FF2B5EF4-FFF2-40B4-BE49-F238E27FC236}">
                <a16:creationId xmlns:a16="http://schemas.microsoft.com/office/drawing/2014/main" id="{CA8843B6-BB50-7BCD-13D4-2688A11DA283}"/>
              </a:ext>
            </a:extLst>
          </p:cNvPr>
          <p:cNvSpPr>
            <a:spLocks noChangeArrowheads="1"/>
          </p:cNvSpPr>
          <p:nvPr/>
        </p:nvSpPr>
        <p:spPr bwMode="auto">
          <a:xfrm>
            <a:off x="-290945" y="-82331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0" i="0" u="none" strike="noStrike" cap="none" normalizeH="0" baseline="0">
                <a:ln>
                  <a:noFill/>
                </a:ln>
                <a:solidFill>
                  <a:schemeClr val="tx1"/>
                </a:solidFill>
                <a:effectLst/>
                <a:latin typeface="Arial" panose="020B0604020202020204" pitchFamily="34" charset="0"/>
              </a:rPr>
              <a:t>según </a:t>
            </a:r>
            <a:r>
              <a:rPr kumimoji="0" lang="es-CO" altLang="es-CO" sz="1800" b="1" i="0" u="none" strike="noStrike" cap="none" normalizeH="0" baseline="0">
                <a:ln>
                  <a:noFill/>
                </a:ln>
                <a:solidFill>
                  <a:schemeClr val="tx1"/>
                </a:solidFill>
                <a:effectLst/>
                <a:latin typeface="Arial" panose="020B0604020202020204" pitchFamily="34" charset="0"/>
              </a:rPr>
              <a:t>Hernández Sampieri</a:t>
            </a:r>
            <a:r>
              <a:rPr kumimoji="0" lang="es-CO" altLang="es-CO" sz="1800" b="0" i="0" u="none" strike="noStrike" cap="none" normalizeH="0" baseline="0">
                <a:ln>
                  <a:noFill/>
                </a:ln>
                <a:solidFill>
                  <a:schemeClr val="tx1"/>
                </a:solidFill>
                <a:effectLst/>
                <a:latin typeface="Arial" panose="020B0604020202020204" pitchFamily="34" charset="0"/>
              </a:rPr>
              <a:t> , en su libro </a:t>
            </a:r>
            <a:r>
              <a:rPr kumimoji="0" lang="es-CO" altLang="es-CO" sz="1800" b="0" i="1" u="none" strike="noStrike" cap="none" normalizeH="0" baseline="0">
                <a:ln>
                  <a:noFill/>
                </a:ln>
                <a:solidFill>
                  <a:schemeClr val="tx1"/>
                </a:solidFill>
                <a:effectLst/>
                <a:latin typeface="Arial" panose="020B0604020202020204" pitchFamily="34" charset="0"/>
              </a:rPr>
              <a:t>Metodología de la Investigación</a:t>
            </a:r>
            <a:r>
              <a:rPr kumimoji="0" lang="es-CO" altLang="es-CO" sz="1800" b="0" i="0" u="none" strike="noStrike" cap="none" normalizeH="0" baseline="0">
                <a:ln>
                  <a:noFill/>
                </a:ln>
                <a:solidFill>
                  <a:schemeClr val="tx1"/>
                </a:solidFill>
                <a:effectLst/>
                <a:latin typeface="Arial" panose="020B0604020202020204" pitchFamily="34" charset="0"/>
              </a:rPr>
              <a:t> , la investigación se define como:</a:t>
            </a:r>
          </a:p>
          <a:p>
            <a:pPr marL="0" marR="0" lvl="0" indent="0" algn="l" defTabSz="914400" rtl="0" eaLnBrk="0" fontAlgn="base" latinLnBrk="0" hangingPunct="0">
              <a:lnSpc>
                <a:spcPct val="100000"/>
              </a:lnSpc>
              <a:spcBef>
                <a:spcPct val="0"/>
              </a:spcBef>
              <a:spcAft>
                <a:spcPct val="0"/>
              </a:spcAft>
              <a:buClrTx/>
              <a:buSzTx/>
              <a:buFontTx/>
              <a:buNone/>
              <a:tabLst/>
            </a:pPr>
            <a:r>
              <a:rPr kumimoji="0" lang="es-CO" altLang="es-CO" sz="1800" b="1" i="0" u="none" strike="noStrike" cap="none" normalizeH="0" baseline="0">
                <a:ln>
                  <a:noFill/>
                </a:ln>
                <a:solidFill>
                  <a:schemeClr val="tx1"/>
                </a:solidFill>
                <a:effectLst/>
                <a:latin typeface="Arial" panose="020B0604020202020204" pitchFamily="34" charset="0"/>
              </a:rPr>
              <a:t>"Un conjunto de procesos sistemáticos, críticos y empíricos que se aplican al estudio de un fenómeno".</a:t>
            </a:r>
            <a:endParaRPr kumimoji="0" lang="es-CO" altLang="es-CO" sz="1800" b="0" i="0" u="none" strike="noStrike" cap="none" normalizeH="0" baseline="0">
              <a:ln>
                <a:noFill/>
              </a:ln>
              <a:solidFill>
                <a:schemeClr val="tx1"/>
              </a:solidFill>
              <a:effectLst/>
              <a:latin typeface="Arial" panose="020B0604020202020204" pitchFamily="34" charset="0"/>
            </a:endParaRPr>
          </a:p>
        </p:txBody>
      </p:sp>
      <p:sp>
        <p:nvSpPr>
          <p:cNvPr id="7" name="Forma libre: forma 6">
            <a:extLst>
              <a:ext uri="{FF2B5EF4-FFF2-40B4-BE49-F238E27FC236}">
                <a16:creationId xmlns:a16="http://schemas.microsoft.com/office/drawing/2014/main" id="{3249BC6E-AAB7-4A27-6D28-7CE6E842480E}"/>
              </a:ext>
            </a:extLst>
          </p:cNvPr>
          <p:cNvSpPr/>
          <p:nvPr/>
        </p:nvSpPr>
        <p:spPr>
          <a:xfrm>
            <a:off x="9625156" y="2109039"/>
            <a:ext cx="1511805" cy="1508846"/>
          </a:xfrm>
          <a:custGeom>
            <a:avLst/>
            <a:gdLst>
              <a:gd name="connsiteX0" fmla="*/ 1245538 w 1511805"/>
              <a:gd name="connsiteY0" fmla="*/ 266267 h 1508846"/>
              <a:gd name="connsiteX1" fmla="*/ 1215953 w 1511805"/>
              <a:gd name="connsiteY1" fmla="*/ 0 h 1508846"/>
              <a:gd name="connsiteX2" fmla="*/ 890515 w 1511805"/>
              <a:gd name="connsiteY2" fmla="*/ 325438 h 1508846"/>
              <a:gd name="connsiteX3" fmla="*/ 908266 w 1511805"/>
              <a:gd name="connsiteY3" fmla="*/ 479281 h 1508846"/>
              <a:gd name="connsiteX4" fmla="*/ 434903 w 1511805"/>
              <a:gd name="connsiteY4" fmla="*/ 952644 h 1508846"/>
              <a:gd name="connsiteX5" fmla="*/ 295852 w 1511805"/>
              <a:gd name="connsiteY5" fmla="*/ 917142 h 1508846"/>
              <a:gd name="connsiteX6" fmla="*/ 0 w 1511805"/>
              <a:gd name="connsiteY6" fmla="*/ 1212994 h 1508846"/>
              <a:gd name="connsiteX7" fmla="*/ 295852 w 1511805"/>
              <a:gd name="connsiteY7" fmla="*/ 1508847 h 1508846"/>
              <a:gd name="connsiteX8" fmla="*/ 591705 w 1511805"/>
              <a:gd name="connsiteY8" fmla="*/ 1212994 h 1508846"/>
              <a:gd name="connsiteX9" fmla="*/ 559161 w 1511805"/>
              <a:gd name="connsiteY9" fmla="*/ 1076902 h 1508846"/>
              <a:gd name="connsiteX10" fmla="*/ 1032525 w 1511805"/>
              <a:gd name="connsiteY10" fmla="*/ 603539 h 1508846"/>
              <a:gd name="connsiteX11" fmla="*/ 1186368 w 1511805"/>
              <a:gd name="connsiteY11" fmla="*/ 621290 h 1508846"/>
              <a:gd name="connsiteX12" fmla="*/ 1511805 w 1511805"/>
              <a:gd name="connsiteY12" fmla="*/ 295852 h 1508846"/>
              <a:gd name="connsiteX13" fmla="*/ 1245538 w 1511805"/>
              <a:gd name="connsiteY13" fmla="*/ 266267 h 15088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511805" h="1508846">
                <a:moveTo>
                  <a:pt x="1245538" y="266267"/>
                </a:moveTo>
                <a:lnTo>
                  <a:pt x="1215953" y="0"/>
                </a:lnTo>
                <a:lnTo>
                  <a:pt x="890515" y="325438"/>
                </a:lnTo>
                <a:lnTo>
                  <a:pt x="908266" y="479281"/>
                </a:lnTo>
                <a:lnTo>
                  <a:pt x="434903" y="952644"/>
                </a:lnTo>
                <a:cubicBezTo>
                  <a:pt x="393484" y="931935"/>
                  <a:pt x="346147" y="917142"/>
                  <a:pt x="295852" y="917142"/>
                </a:cubicBezTo>
                <a:cubicBezTo>
                  <a:pt x="133134" y="917142"/>
                  <a:pt x="0" y="1050276"/>
                  <a:pt x="0" y="1212994"/>
                </a:cubicBezTo>
                <a:cubicBezTo>
                  <a:pt x="0" y="1375713"/>
                  <a:pt x="133134" y="1508847"/>
                  <a:pt x="295852" y="1508847"/>
                </a:cubicBezTo>
                <a:cubicBezTo>
                  <a:pt x="458571" y="1508847"/>
                  <a:pt x="591705" y="1375713"/>
                  <a:pt x="591705" y="1212994"/>
                </a:cubicBezTo>
                <a:cubicBezTo>
                  <a:pt x="591705" y="1162700"/>
                  <a:pt x="579870" y="1118322"/>
                  <a:pt x="559161" y="1076902"/>
                </a:cubicBezTo>
                <a:lnTo>
                  <a:pt x="1032525" y="603539"/>
                </a:lnTo>
                <a:lnTo>
                  <a:pt x="1186368" y="621290"/>
                </a:lnTo>
                <a:lnTo>
                  <a:pt x="1511805" y="295852"/>
                </a:lnTo>
                <a:lnTo>
                  <a:pt x="1245538" y="266267"/>
                </a:lnTo>
                <a:close/>
              </a:path>
            </a:pathLst>
          </a:custGeom>
          <a:solidFill>
            <a:schemeClr val="accent2"/>
          </a:solidFill>
          <a:ln w="29567" cap="flat">
            <a:noFill/>
            <a:prstDash val="solid"/>
            <a:miter/>
          </a:ln>
        </p:spPr>
        <p:txBody>
          <a:bodyPr rtlCol="0" anchor="ctr"/>
          <a:lstStyle/>
          <a:p>
            <a:endParaRPr lang="es-CO"/>
          </a:p>
        </p:txBody>
      </p:sp>
      <p:sp>
        <p:nvSpPr>
          <p:cNvPr id="10" name="Forma libre: forma 9">
            <a:extLst>
              <a:ext uri="{FF2B5EF4-FFF2-40B4-BE49-F238E27FC236}">
                <a16:creationId xmlns:a16="http://schemas.microsoft.com/office/drawing/2014/main" id="{7FE8F6D5-7BD2-7891-95BD-A69691B87582}"/>
              </a:ext>
            </a:extLst>
          </p:cNvPr>
          <p:cNvSpPr/>
          <p:nvPr/>
        </p:nvSpPr>
        <p:spPr>
          <a:xfrm>
            <a:off x="8799728" y="2197795"/>
            <a:ext cx="2248477" cy="2248477"/>
          </a:xfrm>
          <a:custGeom>
            <a:avLst/>
            <a:gdLst>
              <a:gd name="connsiteX0" fmla="*/ 2094634 w 2248477"/>
              <a:gd name="connsiteY0" fmla="*/ 615373 h 2248477"/>
              <a:gd name="connsiteX1" fmla="*/ 2056173 w 2248477"/>
              <a:gd name="connsiteY1" fmla="*/ 656792 h 2248477"/>
              <a:gd name="connsiteX2" fmla="*/ 1999962 w 2248477"/>
              <a:gd name="connsiteY2" fmla="*/ 650875 h 2248477"/>
              <a:gd name="connsiteX3" fmla="*/ 1937833 w 2248477"/>
              <a:gd name="connsiteY3" fmla="*/ 642000 h 2248477"/>
              <a:gd name="connsiteX4" fmla="*/ 2070966 w 2248477"/>
              <a:gd name="connsiteY4" fmla="*/ 1124239 h 2248477"/>
              <a:gd name="connsiteX5" fmla="*/ 1124239 w 2248477"/>
              <a:gd name="connsiteY5" fmla="*/ 2070966 h 2248477"/>
              <a:gd name="connsiteX6" fmla="*/ 177511 w 2248477"/>
              <a:gd name="connsiteY6" fmla="*/ 1124239 h 2248477"/>
              <a:gd name="connsiteX7" fmla="*/ 1124239 w 2248477"/>
              <a:gd name="connsiteY7" fmla="*/ 177511 h 2248477"/>
              <a:gd name="connsiteX8" fmla="*/ 1606478 w 2248477"/>
              <a:gd name="connsiteY8" fmla="*/ 310645 h 2248477"/>
              <a:gd name="connsiteX9" fmla="*/ 1600561 w 2248477"/>
              <a:gd name="connsiteY9" fmla="*/ 251474 h 2248477"/>
              <a:gd name="connsiteX10" fmla="*/ 1591685 w 2248477"/>
              <a:gd name="connsiteY10" fmla="*/ 192304 h 2248477"/>
              <a:gd name="connsiteX11" fmla="*/ 1633105 w 2248477"/>
              <a:gd name="connsiteY11" fmla="*/ 150885 h 2248477"/>
              <a:gd name="connsiteX12" fmla="*/ 1653814 w 2248477"/>
              <a:gd name="connsiteY12" fmla="*/ 130175 h 2248477"/>
              <a:gd name="connsiteX13" fmla="*/ 1124239 w 2248477"/>
              <a:gd name="connsiteY13" fmla="*/ 0 h 2248477"/>
              <a:gd name="connsiteX14" fmla="*/ 0 w 2248477"/>
              <a:gd name="connsiteY14" fmla="*/ 1124239 h 2248477"/>
              <a:gd name="connsiteX15" fmla="*/ 1124239 w 2248477"/>
              <a:gd name="connsiteY15" fmla="*/ 2248478 h 2248477"/>
              <a:gd name="connsiteX16" fmla="*/ 2248478 w 2248477"/>
              <a:gd name="connsiteY16" fmla="*/ 1124239 h 2248477"/>
              <a:gd name="connsiteX17" fmla="*/ 2115344 w 2248477"/>
              <a:gd name="connsiteY17" fmla="*/ 597622 h 2248477"/>
              <a:gd name="connsiteX18" fmla="*/ 2094634 w 2248477"/>
              <a:gd name="connsiteY18" fmla="*/ 615373 h 2248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2248477" h="2248477">
                <a:moveTo>
                  <a:pt x="2094634" y="615373"/>
                </a:moveTo>
                <a:lnTo>
                  <a:pt x="2056173" y="656792"/>
                </a:lnTo>
                <a:lnTo>
                  <a:pt x="1999962" y="650875"/>
                </a:lnTo>
                <a:lnTo>
                  <a:pt x="1937833" y="642000"/>
                </a:lnTo>
                <a:cubicBezTo>
                  <a:pt x="2020671" y="784009"/>
                  <a:pt x="2070966" y="946727"/>
                  <a:pt x="2070966" y="1124239"/>
                </a:cubicBezTo>
                <a:cubicBezTo>
                  <a:pt x="2070966" y="1644939"/>
                  <a:pt x="1644939" y="2070966"/>
                  <a:pt x="1124239" y="2070966"/>
                </a:cubicBezTo>
                <a:cubicBezTo>
                  <a:pt x="603539" y="2070966"/>
                  <a:pt x="177511" y="1644939"/>
                  <a:pt x="177511" y="1124239"/>
                </a:cubicBezTo>
                <a:cubicBezTo>
                  <a:pt x="177511" y="603539"/>
                  <a:pt x="603539" y="177511"/>
                  <a:pt x="1124239" y="177511"/>
                </a:cubicBezTo>
                <a:cubicBezTo>
                  <a:pt x="1298792" y="177511"/>
                  <a:pt x="1464469" y="224848"/>
                  <a:pt x="1606478" y="310645"/>
                </a:cubicBezTo>
                <a:lnTo>
                  <a:pt x="1600561" y="251474"/>
                </a:lnTo>
                <a:lnTo>
                  <a:pt x="1591685" y="192304"/>
                </a:lnTo>
                <a:lnTo>
                  <a:pt x="1633105" y="150885"/>
                </a:lnTo>
                <a:lnTo>
                  <a:pt x="1653814" y="130175"/>
                </a:lnTo>
                <a:cubicBezTo>
                  <a:pt x="1494054" y="47336"/>
                  <a:pt x="1316543" y="0"/>
                  <a:pt x="1124239" y="0"/>
                </a:cubicBezTo>
                <a:cubicBezTo>
                  <a:pt x="502949" y="0"/>
                  <a:pt x="0" y="502949"/>
                  <a:pt x="0" y="1124239"/>
                </a:cubicBezTo>
                <a:cubicBezTo>
                  <a:pt x="0" y="1745529"/>
                  <a:pt x="502949" y="2248478"/>
                  <a:pt x="1124239" y="2248478"/>
                </a:cubicBezTo>
                <a:cubicBezTo>
                  <a:pt x="1745529" y="2248478"/>
                  <a:pt x="2248478" y="1745529"/>
                  <a:pt x="2248478" y="1124239"/>
                </a:cubicBezTo>
                <a:cubicBezTo>
                  <a:pt x="2248478" y="931935"/>
                  <a:pt x="2201141" y="754423"/>
                  <a:pt x="2115344" y="597622"/>
                </a:cubicBezTo>
                <a:lnTo>
                  <a:pt x="2094634" y="615373"/>
                </a:lnTo>
                <a:close/>
              </a:path>
            </a:pathLst>
          </a:custGeom>
          <a:solidFill>
            <a:schemeClr val="accent6"/>
          </a:solidFill>
          <a:ln w="29567" cap="flat">
            <a:noFill/>
            <a:prstDash val="solid"/>
            <a:miter/>
          </a:ln>
        </p:spPr>
        <p:txBody>
          <a:bodyPr rtlCol="0" anchor="ctr"/>
          <a:lstStyle/>
          <a:p>
            <a:endParaRPr lang="es-CO"/>
          </a:p>
        </p:txBody>
      </p:sp>
      <p:sp>
        <p:nvSpPr>
          <p:cNvPr id="12" name="Forma libre: forma 11">
            <a:extLst>
              <a:ext uri="{FF2B5EF4-FFF2-40B4-BE49-F238E27FC236}">
                <a16:creationId xmlns:a16="http://schemas.microsoft.com/office/drawing/2014/main" id="{B84A62CD-EFD2-D453-F0CA-7F84B06DCC4F}"/>
              </a:ext>
            </a:extLst>
          </p:cNvPr>
          <p:cNvSpPr/>
          <p:nvPr/>
        </p:nvSpPr>
        <p:spPr>
          <a:xfrm>
            <a:off x="9213921" y="2611988"/>
            <a:ext cx="1420091" cy="1420091"/>
          </a:xfrm>
          <a:custGeom>
            <a:avLst/>
            <a:gdLst>
              <a:gd name="connsiteX0" fmla="*/ 1204119 w 1420091"/>
              <a:gd name="connsiteY0" fmla="*/ 508866 h 1420091"/>
              <a:gd name="connsiteX1" fmla="*/ 1242580 w 1420091"/>
              <a:gd name="connsiteY1" fmla="*/ 710046 h 1420091"/>
              <a:gd name="connsiteX2" fmla="*/ 710046 w 1420091"/>
              <a:gd name="connsiteY2" fmla="*/ 1242580 h 1420091"/>
              <a:gd name="connsiteX3" fmla="*/ 177511 w 1420091"/>
              <a:gd name="connsiteY3" fmla="*/ 710046 h 1420091"/>
              <a:gd name="connsiteX4" fmla="*/ 710046 w 1420091"/>
              <a:gd name="connsiteY4" fmla="*/ 177511 h 1420091"/>
              <a:gd name="connsiteX5" fmla="*/ 911225 w 1420091"/>
              <a:gd name="connsiteY5" fmla="*/ 215972 h 1420091"/>
              <a:gd name="connsiteX6" fmla="*/ 1044359 w 1420091"/>
              <a:gd name="connsiteY6" fmla="*/ 82839 h 1420091"/>
              <a:gd name="connsiteX7" fmla="*/ 710046 w 1420091"/>
              <a:gd name="connsiteY7" fmla="*/ 0 h 1420091"/>
              <a:gd name="connsiteX8" fmla="*/ 0 w 1420091"/>
              <a:gd name="connsiteY8" fmla="*/ 710046 h 1420091"/>
              <a:gd name="connsiteX9" fmla="*/ 710046 w 1420091"/>
              <a:gd name="connsiteY9" fmla="*/ 1420091 h 1420091"/>
              <a:gd name="connsiteX10" fmla="*/ 1420091 w 1420091"/>
              <a:gd name="connsiteY10" fmla="*/ 710046 h 1420091"/>
              <a:gd name="connsiteX11" fmla="*/ 1337252 w 1420091"/>
              <a:gd name="connsiteY11" fmla="*/ 375732 h 1420091"/>
              <a:gd name="connsiteX12" fmla="*/ 1204119 w 1420091"/>
              <a:gd name="connsiteY12" fmla="*/ 508866 h 14200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20091" h="1420091">
                <a:moveTo>
                  <a:pt x="1204119" y="508866"/>
                </a:moveTo>
                <a:cubicBezTo>
                  <a:pt x="1230746" y="570995"/>
                  <a:pt x="1242580" y="639041"/>
                  <a:pt x="1242580" y="710046"/>
                </a:cubicBezTo>
                <a:cubicBezTo>
                  <a:pt x="1242580" y="1002939"/>
                  <a:pt x="1002939" y="1242580"/>
                  <a:pt x="710046" y="1242580"/>
                </a:cubicBezTo>
                <a:cubicBezTo>
                  <a:pt x="417152" y="1242580"/>
                  <a:pt x="177511" y="1002939"/>
                  <a:pt x="177511" y="710046"/>
                </a:cubicBezTo>
                <a:cubicBezTo>
                  <a:pt x="177511" y="417152"/>
                  <a:pt x="417152" y="177511"/>
                  <a:pt x="710046" y="177511"/>
                </a:cubicBezTo>
                <a:cubicBezTo>
                  <a:pt x="781050" y="177511"/>
                  <a:pt x="849096" y="192304"/>
                  <a:pt x="911225" y="215972"/>
                </a:cubicBezTo>
                <a:lnTo>
                  <a:pt x="1044359" y="82839"/>
                </a:lnTo>
                <a:cubicBezTo>
                  <a:pt x="943769" y="29585"/>
                  <a:pt x="831345" y="0"/>
                  <a:pt x="710046" y="0"/>
                </a:cubicBezTo>
                <a:cubicBezTo>
                  <a:pt x="319520" y="0"/>
                  <a:pt x="0" y="319520"/>
                  <a:pt x="0" y="710046"/>
                </a:cubicBezTo>
                <a:cubicBezTo>
                  <a:pt x="0" y="1100571"/>
                  <a:pt x="319520" y="1420091"/>
                  <a:pt x="710046" y="1420091"/>
                </a:cubicBezTo>
                <a:cubicBezTo>
                  <a:pt x="1100571" y="1420091"/>
                  <a:pt x="1420091" y="1100571"/>
                  <a:pt x="1420091" y="710046"/>
                </a:cubicBezTo>
                <a:cubicBezTo>
                  <a:pt x="1420091" y="588746"/>
                  <a:pt x="1390506" y="476322"/>
                  <a:pt x="1337252" y="375732"/>
                </a:cubicBezTo>
                <a:lnTo>
                  <a:pt x="1204119" y="508866"/>
                </a:lnTo>
                <a:close/>
              </a:path>
            </a:pathLst>
          </a:custGeom>
          <a:solidFill>
            <a:schemeClr val="accent6"/>
          </a:solidFill>
          <a:ln w="29567" cap="flat">
            <a:noFill/>
            <a:prstDash val="solid"/>
            <a:miter/>
          </a:ln>
        </p:spPr>
        <p:txBody>
          <a:bodyPr rtlCol="0" anchor="ctr"/>
          <a:lstStyle/>
          <a:p>
            <a:endParaRPr lang="es-CO"/>
          </a:p>
        </p:txBody>
      </p:sp>
    </p:spTree>
    <p:extLst>
      <p:ext uri="{BB962C8B-B14F-4D97-AF65-F5344CB8AC3E}">
        <p14:creationId xmlns:p14="http://schemas.microsoft.com/office/powerpoint/2010/main" val="20267374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8EABF91-259A-F451-75E7-0B35D851A2FB}"/>
              </a:ext>
            </a:extLst>
          </p:cNvPr>
          <p:cNvSpPr txBox="1"/>
          <p:nvPr/>
        </p:nvSpPr>
        <p:spPr>
          <a:xfrm>
            <a:off x="3616036" y="1138443"/>
            <a:ext cx="6096000" cy="523220"/>
          </a:xfrm>
          <a:prstGeom prst="rect">
            <a:avLst/>
          </a:prstGeom>
          <a:noFill/>
        </p:spPr>
        <p:txBody>
          <a:bodyPr wrap="square">
            <a:spAutoFit/>
          </a:bodyPr>
          <a:lstStyle/>
          <a:p>
            <a:pPr algn="ctr"/>
            <a:r>
              <a:rPr lang="es-MX" sz="2800" b="1" dirty="0">
                <a:latin typeface="Segoe UI Black" panose="020B0A02040204020203" pitchFamily="34" charset="0"/>
                <a:ea typeface="Segoe UI Black" panose="020B0A02040204020203" pitchFamily="34" charset="0"/>
              </a:rPr>
              <a:t>Características de los Objetivos</a:t>
            </a:r>
            <a:endParaRPr lang="es-MX" sz="2800" dirty="0">
              <a:latin typeface="Segoe UI Black" panose="020B0A02040204020203" pitchFamily="34" charset="0"/>
              <a:ea typeface="Segoe UI Black" panose="020B0A02040204020203" pitchFamily="34" charset="0"/>
            </a:endParaRPr>
          </a:p>
        </p:txBody>
      </p:sp>
      <p:sp>
        <p:nvSpPr>
          <p:cNvPr id="5" name="CuadroTexto 4">
            <a:extLst>
              <a:ext uri="{FF2B5EF4-FFF2-40B4-BE49-F238E27FC236}">
                <a16:creationId xmlns:a16="http://schemas.microsoft.com/office/drawing/2014/main" id="{856A9059-CC9D-446E-8CFA-EF99866AED92}"/>
              </a:ext>
            </a:extLst>
          </p:cNvPr>
          <p:cNvSpPr txBox="1"/>
          <p:nvPr/>
        </p:nvSpPr>
        <p:spPr>
          <a:xfrm>
            <a:off x="817418" y="1661663"/>
            <a:ext cx="6096000" cy="4708981"/>
          </a:xfrm>
          <a:prstGeom prst="rect">
            <a:avLst/>
          </a:prstGeom>
          <a:noFill/>
        </p:spPr>
        <p:txBody>
          <a:bodyPr wrap="square">
            <a:spAutoFit/>
          </a:bodyPr>
          <a:lstStyle/>
          <a:p>
            <a:pPr algn="just"/>
            <a:r>
              <a:rPr lang="es-MX" sz="2000" dirty="0"/>
              <a:t>✅ Los objetivos deben ser claros, concretos, factibles, congruentes y relevantes para dar respuesta a la pregunta de investigación.</a:t>
            </a:r>
            <a:br>
              <a:rPr lang="es-MX" sz="2000" dirty="0"/>
            </a:br>
            <a:r>
              <a:rPr lang="es-MX" sz="2000" dirty="0"/>
              <a:t>✅Pueden Partir de Hipótesis.</a:t>
            </a:r>
          </a:p>
          <a:p>
            <a:pPr algn="just"/>
            <a:r>
              <a:rPr lang="es-MX" sz="2000" dirty="0"/>
              <a:t>✅ Una frase por objetivo (los objetivos intentan proporcionar respuestas completas o parciales a las preguntas de investigación dentro de un área de estudio restringida</a:t>
            </a:r>
          </a:p>
          <a:p>
            <a:pPr algn="just"/>
            <a:r>
              <a:rPr lang="es-MX" sz="2000" dirty="0"/>
              <a:t>✅Pueden ser generales o específicos. </a:t>
            </a:r>
          </a:p>
          <a:p>
            <a:pPr algn="just"/>
            <a:r>
              <a:rPr lang="es-MX" sz="2000" dirty="0"/>
              <a:t>✅Pueden Seguir la Técnica SMART.</a:t>
            </a:r>
          </a:p>
          <a:p>
            <a:pPr algn="just"/>
            <a:r>
              <a:rPr lang="es-MX" sz="2000" dirty="0"/>
              <a:t>✅Comienzan con un verbo en infinitivo. (Terminaciones ar, </a:t>
            </a:r>
            <a:r>
              <a:rPr lang="es-MX" sz="2000" dirty="0" err="1"/>
              <a:t>er</a:t>
            </a:r>
            <a:r>
              <a:rPr lang="es-MX" sz="2000" dirty="0"/>
              <a:t>, ir), Pueden ser apoyados mediante la taxonomía de BLOOM</a:t>
            </a:r>
          </a:p>
          <a:p>
            <a:pPr algn="just"/>
            <a:endParaRPr lang="es-MX" sz="2000" dirty="0"/>
          </a:p>
          <a:p>
            <a:pPr algn="just"/>
            <a:endParaRPr lang="es-MX" sz="2000" dirty="0"/>
          </a:p>
        </p:txBody>
      </p:sp>
      <p:pic>
        <p:nvPicPr>
          <p:cNvPr id="4" name="Gráfico 3" descr="Lista de comprobación con relleno sólido">
            <a:extLst>
              <a:ext uri="{FF2B5EF4-FFF2-40B4-BE49-F238E27FC236}">
                <a16:creationId xmlns:a16="http://schemas.microsoft.com/office/drawing/2014/main" id="{55D3F2BB-2E8E-A496-2C5B-9C99EAD080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91054" y="2015837"/>
            <a:ext cx="3186546" cy="3186546"/>
          </a:xfrm>
          <a:prstGeom prst="rect">
            <a:avLst/>
          </a:prstGeom>
        </p:spPr>
      </p:pic>
    </p:spTree>
    <p:extLst>
      <p:ext uri="{BB962C8B-B14F-4D97-AF65-F5344CB8AC3E}">
        <p14:creationId xmlns:p14="http://schemas.microsoft.com/office/powerpoint/2010/main" val="252625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984E027F-0142-854C-6089-43DABC2C4160}"/>
              </a:ext>
            </a:extLst>
          </p:cNvPr>
          <p:cNvSpPr txBox="1"/>
          <p:nvPr/>
        </p:nvSpPr>
        <p:spPr>
          <a:xfrm>
            <a:off x="3048000" y="1137399"/>
            <a:ext cx="6096000" cy="523220"/>
          </a:xfrm>
          <a:prstGeom prst="rect">
            <a:avLst/>
          </a:prstGeom>
          <a:noFill/>
        </p:spPr>
        <p:txBody>
          <a:bodyPr wrap="square">
            <a:spAutoFit/>
          </a:bodyPr>
          <a:lstStyle/>
          <a:p>
            <a:pPr algn="ctr"/>
            <a:r>
              <a:rPr lang="es-MX" sz="2800" b="1" dirty="0">
                <a:latin typeface="Segoe UI Black" panose="020B0A02040204020203" pitchFamily="34" charset="0"/>
                <a:ea typeface="Segoe UI Black" panose="020B0A02040204020203" pitchFamily="34" charset="0"/>
              </a:rPr>
              <a:t>OBJETIVO SMART</a:t>
            </a:r>
            <a:endParaRPr lang="es-MX" sz="2800" dirty="0">
              <a:latin typeface="Segoe UI Black" panose="020B0A02040204020203" pitchFamily="34" charset="0"/>
              <a:ea typeface="Segoe UI Black" panose="020B0A02040204020203" pitchFamily="34" charset="0"/>
            </a:endParaRPr>
          </a:p>
        </p:txBody>
      </p:sp>
      <p:grpSp>
        <p:nvGrpSpPr>
          <p:cNvPr id="26" name="Grupo 25">
            <a:extLst>
              <a:ext uri="{FF2B5EF4-FFF2-40B4-BE49-F238E27FC236}">
                <a16:creationId xmlns:a16="http://schemas.microsoft.com/office/drawing/2014/main" id="{5810ED4A-D867-CDA5-3CB5-9F0CA2883B96}"/>
              </a:ext>
            </a:extLst>
          </p:cNvPr>
          <p:cNvGrpSpPr/>
          <p:nvPr/>
        </p:nvGrpSpPr>
        <p:grpSpPr>
          <a:xfrm>
            <a:off x="2542306" y="1845698"/>
            <a:ext cx="7883235" cy="3104783"/>
            <a:chOff x="2542306" y="1845698"/>
            <a:chExt cx="7883235" cy="3104783"/>
          </a:xfrm>
        </p:grpSpPr>
        <p:sp>
          <p:nvSpPr>
            <p:cNvPr id="5" name="Rectángulo 4">
              <a:extLst>
                <a:ext uri="{FF2B5EF4-FFF2-40B4-BE49-F238E27FC236}">
                  <a16:creationId xmlns:a16="http://schemas.microsoft.com/office/drawing/2014/main" id="{34F87F44-53AD-1E1C-7587-640951904950}"/>
                </a:ext>
              </a:extLst>
            </p:cNvPr>
            <p:cNvSpPr/>
            <p:nvPr/>
          </p:nvSpPr>
          <p:spPr>
            <a:xfrm>
              <a:off x="2542306" y="1845698"/>
              <a:ext cx="7883235" cy="1569660"/>
            </a:xfrm>
            <a:prstGeom prst="rect">
              <a:avLst/>
            </a:prstGeom>
            <a:noFill/>
          </p:spPr>
          <p:txBody>
            <a:bodyPr wrap="square" lIns="91440" tIns="45720" rIns="91440" bIns="45720">
              <a:spAutoFit/>
            </a:bodyPr>
            <a:lstStyle/>
            <a:p>
              <a:pPr algn="ctr"/>
              <a:r>
                <a:rPr lang="es-ES" sz="9600" b="1" kern="2000" cap="none" spc="4000" dirty="0">
                  <a:ln w="22225">
                    <a:noFill/>
                    <a:prstDash val="solid"/>
                  </a:ln>
                  <a:solidFill>
                    <a:schemeClr val="accent4">
                      <a:lumMod val="60000"/>
                      <a:lumOff val="40000"/>
                    </a:schemeClr>
                  </a:solidFill>
                  <a:effectLst/>
                  <a:latin typeface="Segoe UI Black" panose="020B0A02040204020203" pitchFamily="34" charset="0"/>
                  <a:ea typeface="Segoe UI Black" panose="020B0A02040204020203" pitchFamily="34" charset="0"/>
                </a:rPr>
                <a:t>SMART</a:t>
              </a:r>
            </a:p>
          </p:txBody>
        </p:sp>
        <p:grpSp>
          <p:nvGrpSpPr>
            <p:cNvPr id="15" name="Grupo 14">
              <a:extLst>
                <a:ext uri="{FF2B5EF4-FFF2-40B4-BE49-F238E27FC236}">
                  <a16:creationId xmlns:a16="http://schemas.microsoft.com/office/drawing/2014/main" id="{F62C596A-D1D1-4811-8D0E-626C0D3CBD23}"/>
                </a:ext>
              </a:extLst>
            </p:cNvPr>
            <p:cNvGrpSpPr/>
            <p:nvPr/>
          </p:nvGrpSpPr>
          <p:grpSpPr>
            <a:xfrm>
              <a:off x="2655142" y="3727237"/>
              <a:ext cx="1177635" cy="1223244"/>
              <a:chOff x="2272131" y="3742301"/>
              <a:chExt cx="1177635" cy="1223244"/>
            </a:xfrm>
          </p:grpSpPr>
          <p:sp>
            <p:nvSpPr>
              <p:cNvPr id="6" name="Diagrama de flujo: conector fuera de página 5">
                <a:extLst>
                  <a:ext uri="{FF2B5EF4-FFF2-40B4-BE49-F238E27FC236}">
                    <a16:creationId xmlns:a16="http://schemas.microsoft.com/office/drawing/2014/main" id="{51C5A2EA-32C4-1D1D-C7B2-D48AF788411F}"/>
                  </a:ext>
                </a:extLst>
              </p:cNvPr>
              <p:cNvSpPr/>
              <p:nvPr/>
            </p:nvSpPr>
            <p:spPr>
              <a:xfrm>
                <a:off x="2272131" y="3742301"/>
                <a:ext cx="1177635" cy="1223244"/>
              </a:xfrm>
              <a:prstGeom prst="flowChartOffpageConnector">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s-CO" dirty="0"/>
                  <a:t>Específico</a:t>
                </a:r>
              </a:p>
            </p:txBody>
          </p:sp>
          <p:pic>
            <p:nvPicPr>
              <p:cNvPr id="10" name="Gráfico 9" descr="Objetivo con relleno sólido">
                <a:extLst>
                  <a:ext uri="{FF2B5EF4-FFF2-40B4-BE49-F238E27FC236}">
                    <a16:creationId xmlns:a16="http://schemas.microsoft.com/office/drawing/2014/main" id="{00554596-3D91-D6A1-51C6-18471CF3C7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306" y="4089977"/>
                <a:ext cx="637283" cy="637283"/>
              </a:xfrm>
              <a:prstGeom prst="rect">
                <a:avLst/>
              </a:prstGeom>
            </p:spPr>
          </p:pic>
        </p:grpSp>
        <p:sp>
          <p:nvSpPr>
            <p:cNvPr id="11" name="Diagrama de flujo: conector fuera de página 10">
              <a:extLst>
                <a:ext uri="{FF2B5EF4-FFF2-40B4-BE49-F238E27FC236}">
                  <a16:creationId xmlns:a16="http://schemas.microsoft.com/office/drawing/2014/main" id="{5029F4BE-6151-FEC1-A64A-C346D7664BF9}"/>
                </a:ext>
              </a:extLst>
            </p:cNvPr>
            <p:cNvSpPr/>
            <p:nvPr/>
          </p:nvSpPr>
          <p:spPr>
            <a:xfrm>
              <a:off x="4253312" y="3727237"/>
              <a:ext cx="1177635" cy="1223244"/>
            </a:xfrm>
            <a:prstGeom prst="flowChartOffpageConnector">
              <a:avLst/>
            </a:prstGeom>
          </p:spPr>
          <p:style>
            <a:lnRef idx="0">
              <a:schemeClr val="accent2"/>
            </a:lnRef>
            <a:fillRef idx="3">
              <a:schemeClr val="accent2"/>
            </a:fillRef>
            <a:effectRef idx="3">
              <a:schemeClr val="accent2"/>
            </a:effectRef>
            <a:fontRef idx="minor">
              <a:schemeClr val="lt1"/>
            </a:fontRef>
          </p:style>
          <p:txBody>
            <a:bodyPr rtlCol="0" anchor="t"/>
            <a:lstStyle/>
            <a:p>
              <a:pPr algn="ctr"/>
              <a:r>
                <a:rPr lang="es-CO" dirty="0"/>
                <a:t>Medible</a:t>
              </a:r>
            </a:p>
          </p:txBody>
        </p:sp>
        <p:pic>
          <p:nvPicPr>
            <p:cNvPr id="14" name="Gráfico 13" descr="Regla con relleno sólido">
              <a:extLst>
                <a:ext uri="{FF2B5EF4-FFF2-40B4-BE49-F238E27FC236}">
                  <a16:creationId xmlns:a16="http://schemas.microsoft.com/office/drawing/2014/main" id="{6E71243A-F00D-F38F-61A8-2601BC2CC2F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4285" y="4027615"/>
              <a:ext cx="762006" cy="762006"/>
            </a:xfrm>
            <a:prstGeom prst="rect">
              <a:avLst/>
            </a:prstGeom>
          </p:spPr>
        </p:pic>
        <p:sp>
          <p:nvSpPr>
            <p:cNvPr id="16" name="Diagrama de flujo: conector fuera de página 15">
              <a:extLst>
                <a:ext uri="{FF2B5EF4-FFF2-40B4-BE49-F238E27FC236}">
                  <a16:creationId xmlns:a16="http://schemas.microsoft.com/office/drawing/2014/main" id="{69224841-007D-4324-7FC4-0BA3C96E4DDA}"/>
                </a:ext>
              </a:extLst>
            </p:cNvPr>
            <p:cNvSpPr/>
            <p:nvPr/>
          </p:nvSpPr>
          <p:spPr>
            <a:xfrm>
              <a:off x="5851482" y="3727237"/>
              <a:ext cx="1283609" cy="1223244"/>
            </a:xfrm>
            <a:prstGeom prst="flowChartOffpageConnector">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s-CO" dirty="0"/>
                <a:t>Alcanzable</a:t>
              </a:r>
            </a:p>
          </p:txBody>
        </p:sp>
        <p:pic>
          <p:nvPicPr>
            <p:cNvPr id="18" name="Gráfico 17" descr="Niño con un globo con relleno sólido">
              <a:extLst>
                <a:ext uri="{FF2B5EF4-FFF2-40B4-BE49-F238E27FC236}">
                  <a16:creationId xmlns:a16="http://schemas.microsoft.com/office/drawing/2014/main" id="{1CF5D6EB-B970-16F7-3F3D-FD7DD4A35EC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4009709"/>
              <a:ext cx="853267" cy="853267"/>
            </a:xfrm>
            <a:prstGeom prst="rect">
              <a:avLst/>
            </a:prstGeom>
          </p:spPr>
        </p:pic>
        <p:sp>
          <p:nvSpPr>
            <p:cNvPr id="20" name="Diagrama de flujo: conector fuera de página 19">
              <a:extLst>
                <a:ext uri="{FF2B5EF4-FFF2-40B4-BE49-F238E27FC236}">
                  <a16:creationId xmlns:a16="http://schemas.microsoft.com/office/drawing/2014/main" id="{CA06F2BF-8C5D-55E3-4873-43D8E7E6BD21}"/>
                </a:ext>
              </a:extLst>
            </p:cNvPr>
            <p:cNvSpPr/>
            <p:nvPr/>
          </p:nvSpPr>
          <p:spPr>
            <a:xfrm>
              <a:off x="7379609" y="3727237"/>
              <a:ext cx="1177635" cy="1223244"/>
            </a:xfrm>
            <a:prstGeom prst="flowChartOffpageConnector">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s-CO" dirty="0"/>
                <a:t>Realista</a:t>
              </a:r>
            </a:p>
          </p:txBody>
        </p:sp>
        <p:sp>
          <p:nvSpPr>
            <p:cNvPr id="21" name="Diagrama de flujo: conector fuera de página 20">
              <a:extLst>
                <a:ext uri="{FF2B5EF4-FFF2-40B4-BE49-F238E27FC236}">
                  <a16:creationId xmlns:a16="http://schemas.microsoft.com/office/drawing/2014/main" id="{8428973E-48B1-038F-E7B2-5B8CDE5099ED}"/>
                </a:ext>
              </a:extLst>
            </p:cNvPr>
            <p:cNvSpPr/>
            <p:nvPr/>
          </p:nvSpPr>
          <p:spPr>
            <a:xfrm>
              <a:off x="8801762" y="3727237"/>
              <a:ext cx="1177635" cy="1223244"/>
            </a:xfrm>
            <a:prstGeom prst="flowChartOffpageConnector">
              <a:avLst/>
            </a:prstGeom>
            <a:solidFill>
              <a:srgbClr val="0070C0"/>
            </a:solidFill>
          </p:spPr>
          <p:style>
            <a:lnRef idx="0">
              <a:schemeClr val="dk1"/>
            </a:lnRef>
            <a:fillRef idx="3">
              <a:schemeClr val="dk1"/>
            </a:fillRef>
            <a:effectRef idx="3">
              <a:schemeClr val="dk1"/>
            </a:effectRef>
            <a:fontRef idx="minor">
              <a:schemeClr val="lt1"/>
            </a:fontRef>
          </p:style>
          <p:txBody>
            <a:bodyPr rtlCol="0" anchor="t"/>
            <a:lstStyle/>
            <a:p>
              <a:pPr algn="ctr"/>
              <a:r>
                <a:rPr lang="es-CO" dirty="0"/>
                <a:t>Límite en el Tiempo</a:t>
              </a:r>
            </a:p>
          </p:txBody>
        </p:sp>
        <p:pic>
          <p:nvPicPr>
            <p:cNvPr id="23" name="Gráfico 22" descr="Ojos con relleno sólido">
              <a:extLst>
                <a:ext uri="{FF2B5EF4-FFF2-40B4-BE49-F238E27FC236}">
                  <a16:creationId xmlns:a16="http://schemas.microsoft.com/office/drawing/2014/main" id="{00FF2CD0-6047-CCFD-A371-D37ADC2B628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90707" y="3961140"/>
              <a:ext cx="755437" cy="755437"/>
            </a:xfrm>
            <a:prstGeom prst="rect">
              <a:avLst/>
            </a:prstGeom>
          </p:spPr>
        </p:pic>
        <p:pic>
          <p:nvPicPr>
            <p:cNvPr id="25" name="Gráfico 24" descr="Calendario con relleno sólido">
              <a:extLst>
                <a:ext uri="{FF2B5EF4-FFF2-40B4-BE49-F238E27FC236}">
                  <a16:creationId xmlns:a16="http://schemas.microsoft.com/office/drawing/2014/main" id="{39BAB6D0-5BD6-30AE-9BDF-C4C782B13E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2860" y="4195044"/>
              <a:ext cx="755437" cy="755437"/>
            </a:xfrm>
            <a:prstGeom prst="rect">
              <a:avLst/>
            </a:prstGeom>
          </p:spPr>
        </p:pic>
      </p:grpSp>
    </p:spTree>
    <p:extLst>
      <p:ext uri="{BB962C8B-B14F-4D97-AF65-F5344CB8AC3E}">
        <p14:creationId xmlns:p14="http://schemas.microsoft.com/office/powerpoint/2010/main" val="92173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lecha: hacia abajo 7">
            <a:extLst>
              <a:ext uri="{FF2B5EF4-FFF2-40B4-BE49-F238E27FC236}">
                <a16:creationId xmlns:a16="http://schemas.microsoft.com/office/drawing/2014/main" id="{825790A0-F3AE-B4D7-E48E-E6601B954533}"/>
              </a:ext>
            </a:extLst>
          </p:cNvPr>
          <p:cNvSpPr/>
          <p:nvPr/>
        </p:nvSpPr>
        <p:spPr>
          <a:xfrm>
            <a:off x="7606145" y="1653066"/>
            <a:ext cx="304800" cy="369332"/>
          </a:xfrm>
          <a:prstGeom prst="down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s-CO"/>
          </a:p>
        </p:txBody>
      </p:sp>
      <p:pic>
        <p:nvPicPr>
          <p:cNvPr id="1026" name="Picture 2" descr="Organiza tus clases con la Taxonomía de Bloom - Confederación  Interamericana de Educación Católica - CIEC">
            <a:extLst>
              <a:ext uri="{FF2B5EF4-FFF2-40B4-BE49-F238E27FC236}">
                <a16:creationId xmlns:a16="http://schemas.microsoft.com/office/drawing/2014/main" id="{7815FA86-5B5A-711B-2E8C-77D5C3E74F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5757" y="1031758"/>
            <a:ext cx="9400570" cy="52694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82742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CB02CFA-B6FF-4E03-49A9-25AB68D272C1}"/>
              </a:ext>
            </a:extLst>
          </p:cNvPr>
          <p:cNvSpPr txBox="1"/>
          <p:nvPr/>
        </p:nvSpPr>
        <p:spPr>
          <a:xfrm>
            <a:off x="2854036" y="2219187"/>
            <a:ext cx="8118765" cy="923330"/>
          </a:xfrm>
          <a:prstGeom prst="rect">
            <a:avLst/>
          </a:prstGeom>
          <a:noFill/>
        </p:spPr>
        <p:txBody>
          <a:bodyPr wrap="square">
            <a:spAutoFit/>
          </a:bodyPr>
          <a:lstStyle/>
          <a:p>
            <a:pPr algn="just"/>
            <a:r>
              <a:rPr lang="es-MX" b="0" i="0" dirty="0">
                <a:solidFill>
                  <a:srgbClr val="404040"/>
                </a:solidFill>
                <a:effectLst/>
                <a:latin typeface="Inter"/>
              </a:rPr>
              <a:t>"Diseñar e implementar un sistema de gestión de inventarios en tiempo real para pequeñas empresas, utilizando tecnologías de bases de datos relacionales y una interfaz web intuitiva."</a:t>
            </a:r>
            <a:endParaRPr lang="es-CO" dirty="0"/>
          </a:p>
        </p:txBody>
      </p:sp>
      <p:sp>
        <p:nvSpPr>
          <p:cNvPr id="6" name="Rectángulo 5">
            <a:extLst>
              <a:ext uri="{FF2B5EF4-FFF2-40B4-BE49-F238E27FC236}">
                <a16:creationId xmlns:a16="http://schemas.microsoft.com/office/drawing/2014/main" id="{B8ECF066-D4BB-FAC0-B70E-778E0E91348C}"/>
              </a:ext>
            </a:extLst>
          </p:cNvPr>
          <p:cNvSpPr/>
          <p:nvPr/>
        </p:nvSpPr>
        <p:spPr>
          <a:xfrm>
            <a:off x="4683600" y="1163780"/>
            <a:ext cx="2824812" cy="923330"/>
          </a:xfrm>
          <a:prstGeom prst="rect">
            <a:avLst/>
          </a:prstGeom>
          <a:noFill/>
        </p:spPr>
        <p:txBody>
          <a:bodyPr wrap="none" lIns="91440" tIns="45720" rIns="91440" bIns="45720">
            <a:spAutoFit/>
          </a:bodyPr>
          <a:lstStyle/>
          <a:p>
            <a:pPr algn="ctr"/>
            <a:r>
              <a:rPr lang="es-MX" sz="5400" dirty="0"/>
              <a:t>Ejemplo1</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2" name="Grupo 1">
            <a:extLst>
              <a:ext uri="{FF2B5EF4-FFF2-40B4-BE49-F238E27FC236}">
                <a16:creationId xmlns:a16="http://schemas.microsoft.com/office/drawing/2014/main" id="{2640A793-624A-BBC2-BC28-F3AF45E6DC15}"/>
              </a:ext>
            </a:extLst>
          </p:cNvPr>
          <p:cNvGrpSpPr/>
          <p:nvPr/>
        </p:nvGrpSpPr>
        <p:grpSpPr>
          <a:xfrm>
            <a:off x="3082634" y="3551686"/>
            <a:ext cx="7460676" cy="2765988"/>
            <a:chOff x="2542306" y="1845698"/>
            <a:chExt cx="7883235" cy="3104783"/>
          </a:xfrm>
        </p:grpSpPr>
        <p:sp>
          <p:nvSpPr>
            <p:cNvPr id="4" name="Rectángulo 3">
              <a:extLst>
                <a:ext uri="{FF2B5EF4-FFF2-40B4-BE49-F238E27FC236}">
                  <a16:creationId xmlns:a16="http://schemas.microsoft.com/office/drawing/2014/main" id="{A7E455B6-EEC1-690B-46BA-B4BEAF614A88}"/>
                </a:ext>
              </a:extLst>
            </p:cNvPr>
            <p:cNvSpPr/>
            <p:nvPr/>
          </p:nvSpPr>
          <p:spPr>
            <a:xfrm>
              <a:off x="2542306" y="1845698"/>
              <a:ext cx="7883235" cy="1569660"/>
            </a:xfrm>
            <a:prstGeom prst="rect">
              <a:avLst/>
            </a:prstGeom>
            <a:noFill/>
          </p:spPr>
          <p:txBody>
            <a:bodyPr wrap="square" lIns="91440" tIns="45720" rIns="91440" bIns="45720">
              <a:spAutoFit/>
            </a:bodyPr>
            <a:lstStyle/>
            <a:p>
              <a:pPr algn="ctr"/>
              <a:r>
                <a:rPr lang="es-ES" sz="9600" b="1" kern="2000" cap="none" spc="4000" dirty="0">
                  <a:ln w="22225">
                    <a:noFill/>
                    <a:prstDash val="solid"/>
                  </a:ln>
                  <a:solidFill>
                    <a:schemeClr val="accent4">
                      <a:lumMod val="60000"/>
                      <a:lumOff val="40000"/>
                    </a:schemeClr>
                  </a:solidFill>
                  <a:effectLst/>
                  <a:latin typeface="Segoe UI Black" panose="020B0A02040204020203" pitchFamily="34" charset="0"/>
                  <a:ea typeface="Segoe UI Black" panose="020B0A02040204020203" pitchFamily="34" charset="0"/>
                </a:rPr>
                <a:t>SMART</a:t>
              </a:r>
            </a:p>
          </p:txBody>
        </p:sp>
        <p:grpSp>
          <p:nvGrpSpPr>
            <p:cNvPr id="7" name="Grupo 6">
              <a:extLst>
                <a:ext uri="{FF2B5EF4-FFF2-40B4-BE49-F238E27FC236}">
                  <a16:creationId xmlns:a16="http://schemas.microsoft.com/office/drawing/2014/main" id="{CC992B48-5B01-7A69-3FA3-B648024B5AB8}"/>
                </a:ext>
              </a:extLst>
            </p:cNvPr>
            <p:cNvGrpSpPr/>
            <p:nvPr/>
          </p:nvGrpSpPr>
          <p:grpSpPr>
            <a:xfrm>
              <a:off x="2655142" y="3727237"/>
              <a:ext cx="1177635" cy="1223244"/>
              <a:chOff x="2272131" y="3742301"/>
              <a:chExt cx="1177635" cy="1223244"/>
            </a:xfrm>
          </p:grpSpPr>
          <p:sp>
            <p:nvSpPr>
              <p:cNvPr id="19" name="Diagrama de flujo: conector fuera de página 18">
                <a:extLst>
                  <a:ext uri="{FF2B5EF4-FFF2-40B4-BE49-F238E27FC236}">
                    <a16:creationId xmlns:a16="http://schemas.microsoft.com/office/drawing/2014/main" id="{FCD2863B-F1D1-759C-0C8A-C082545789C5}"/>
                  </a:ext>
                </a:extLst>
              </p:cNvPr>
              <p:cNvSpPr/>
              <p:nvPr/>
            </p:nvSpPr>
            <p:spPr>
              <a:xfrm>
                <a:off x="2272131" y="3742301"/>
                <a:ext cx="1177635" cy="1223244"/>
              </a:xfrm>
              <a:prstGeom prst="flowChartOffpageConnector">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s-CO" dirty="0"/>
                  <a:t>Específico</a:t>
                </a:r>
              </a:p>
            </p:txBody>
          </p:sp>
          <p:pic>
            <p:nvPicPr>
              <p:cNvPr id="20" name="Gráfico 19" descr="Objetivo con relleno sólido">
                <a:extLst>
                  <a:ext uri="{FF2B5EF4-FFF2-40B4-BE49-F238E27FC236}">
                    <a16:creationId xmlns:a16="http://schemas.microsoft.com/office/drawing/2014/main" id="{2C967446-A2D5-1778-D607-ACFF76B7D0A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306" y="4089977"/>
                <a:ext cx="637283" cy="637283"/>
              </a:xfrm>
              <a:prstGeom prst="rect">
                <a:avLst/>
              </a:prstGeom>
            </p:spPr>
          </p:pic>
        </p:grpSp>
        <p:sp>
          <p:nvSpPr>
            <p:cNvPr id="11" name="Diagrama de flujo: conector fuera de página 10">
              <a:extLst>
                <a:ext uri="{FF2B5EF4-FFF2-40B4-BE49-F238E27FC236}">
                  <a16:creationId xmlns:a16="http://schemas.microsoft.com/office/drawing/2014/main" id="{367CB9B9-7344-D082-22A3-65C971E92E7E}"/>
                </a:ext>
              </a:extLst>
            </p:cNvPr>
            <p:cNvSpPr/>
            <p:nvPr/>
          </p:nvSpPr>
          <p:spPr>
            <a:xfrm>
              <a:off x="4253312" y="3727237"/>
              <a:ext cx="1177635" cy="1223244"/>
            </a:xfrm>
            <a:prstGeom prst="flowChartOffpageConnector">
              <a:avLst/>
            </a:prstGeom>
          </p:spPr>
          <p:style>
            <a:lnRef idx="0">
              <a:schemeClr val="accent2"/>
            </a:lnRef>
            <a:fillRef idx="3">
              <a:schemeClr val="accent2"/>
            </a:fillRef>
            <a:effectRef idx="3">
              <a:schemeClr val="accent2"/>
            </a:effectRef>
            <a:fontRef idx="minor">
              <a:schemeClr val="lt1"/>
            </a:fontRef>
          </p:style>
          <p:txBody>
            <a:bodyPr rtlCol="0" anchor="t"/>
            <a:lstStyle/>
            <a:p>
              <a:pPr algn="ctr"/>
              <a:r>
                <a:rPr lang="es-CO" dirty="0"/>
                <a:t>Medible</a:t>
              </a:r>
            </a:p>
          </p:txBody>
        </p:sp>
        <p:pic>
          <p:nvPicPr>
            <p:cNvPr id="12" name="Gráfico 11" descr="Regla con relleno sólido">
              <a:extLst>
                <a:ext uri="{FF2B5EF4-FFF2-40B4-BE49-F238E27FC236}">
                  <a16:creationId xmlns:a16="http://schemas.microsoft.com/office/drawing/2014/main" id="{710F8096-4A91-8B47-2111-AB7610F8E5E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4285" y="4027615"/>
              <a:ext cx="762006" cy="762006"/>
            </a:xfrm>
            <a:prstGeom prst="rect">
              <a:avLst/>
            </a:prstGeom>
          </p:spPr>
        </p:pic>
        <p:sp>
          <p:nvSpPr>
            <p:cNvPr id="13" name="Diagrama de flujo: conector fuera de página 12">
              <a:extLst>
                <a:ext uri="{FF2B5EF4-FFF2-40B4-BE49-F238E27FC236}">
                  <a16:creationId xmlns:a16="http://schemas.microsoft.com/office/drawing/2014/main" id="{5478EDCF-A159-C38A-0946-5F15FE1B9D6D}"/>
                </a:ext>
              </a:extLst>
            </p:cNvPr>
            <p:cNvSpPr/>
            <p:nvPr/>
          </p:nvSpPr>
          <p:spPr>
            <a:xfrm>
              <a:off x="5851482" y="3727237"/>
              <a:ext cx="1283609" cy="1223244"/>
            </a:xfrm>
            <a:prstGeom prst="flowChartOffpageConnector">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s-CO" dirty="0"/>
                <a:t>Alcanzable</a:t>
              </a:r>
            </a:p>
          </p:txBody>
        </p:sp>
        <p:pic>
          <p:nvPicPr>
            <p:cNvPr id="14" name="Gráfico 13" descr="Niño con un globo con relleno sólido">
              <a:extLst>
                <a:ext uri="{FF2B5EF4-FFF2-40B4-BE49-F238E27FC236}">
                  <a16:creationId xmlns:a16="http://schemas.microsoft.com/office/drawing/2014/main" id="{DA6038BF-F75C-879E-5DDB-8A5FC2AD4AB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4009709"/>
              <a:ext cx="853267" cy="853267"/>
            </a:xfrm>
            <a:prstGeom prst="rect">
              <a:avLst/>
            </a:prstGeom>
          </p:spPr>
        </p:pic>
        <p:sp>
          <p:nvSpPr>
            <p:cNvPr id="15" name="Diagrama de flujo: conector fuera de página 14">
              <a:extLst>
                <a:ext uri="{FF2B5EF4-FFF2-40B4-BE49-F238E27FC236}">
                  <a16:creationId xmlns:a16="http://schemas.microsoft.com/office/drawing/2014/main" id="{84AF35FF-43C1-1EC8-347C-0262D2023764}"/>
                </a:ext>
              </a:extLst>
            </p:cNvPr>
            <p:cNvSpPr/>
            <p:nvPr/>
          </p:nvSpPr>
          <p:spPr>
            <a:xfrm>
              <a:off x="7379609" y="3727237"/>
              <a:ext cx="1177635" cy="1223244"/>
            </a:xfrm>
            <a:prstGeom prst="flowChartOffpageConnector">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s-CO" dirty="0"/>
                <a:t>Realista</a:t>
              </a:r>
            </a:p>
          </p:txBody>
        </p:sp>
        <p:sp>
          <p:nvSpPr>
            <p:cNvPr id="16" name="Diagrama de flujo: conector fuera de página 15">
              <a:extLst>
                <a:ext uri="{FF2B5EF4-FFF2-40B4-BE49-F238E27FC236}">
                  <a16:creationId xmlns:a16="http://schemas.microsoft.com/office/drawing/2014/main" id="{0D5E325E-16DB-2ECB-1EDD-2FBC14A94C3B}"/>
                </a:ext>
              </a:extLst>
            </p:cNvPr>
            <p:cNvSpPr/>
            <p:nvPr/>
          </p:nvSpPr>
          <p:spPr>
            <a:xfrm>
              <a:off x="8801762" y="3727237"/>
              <a:ext cx="1177635" cy="1223244"/>
            </a:xfrm>
            <a:prstGeom prst="flowChartOffpageConnector">
              <a:avLst/>
            </a:prstGeom>
            <a:solidFill>
              <a:srgbClr val="0070C0"/>
            </a:solidFill>
          </p:spPr>
          <p:style>
            <a:lnRef idx="0">
              <a:schemeClr val="dk1"/>
            </a:lnRef>
            <a:fillRef idx="3">
              <a:schemeClr val="dk1"/>
            </a:fillRef>
            <a:effectRef idx="3">
              <a:schemeClr val="dk1"/>
            </a:effectRef>
            <a:fontRef idx="minor">
              <a:schemeClr val="lt1"/>
            </a:fontRef>
          </p:style>
          <p:txBody>
            <a:bodyPr rtlCol="0" anchor="t"/>
            <a:lstStyle/>
            <a:p>
              <a:pPr algn="ctr"/>
              <a:r>
                <a:rPr lang="es-CO" dirty="0"/>
                <a:t>Límite en el Tiempo</a:t>
              </a:r>
            </a:p>
          </p:txBody>
        </p:sp>
        <p:pic>
          <p:nvPicPr>
            <p:cNvPr id="17" name="Gráfico 16" descr="Ojos con relleno sólido">
              <a:extLst>
                <a:ext uri="{FF2B5EF4-FFF2-40B4-BE49-F238E27FC236}">
                  <a16:creationId xmlns:a16="http://schemas.microsoft.com/office/drawing/2014/main" id="{755E1353-DCD8-073E-1B11-DF47DE551E97}"/>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90707" y="3961140"/>
              <a:ext cx="755437" cy="755437"/>
            </a:xfrm>
            <a:prstGeom prst="rect">
              <a:avLst/>
            </a:prstGeom>
          </p:spPr>
        </p:pic>
        <p:pic>
          <p:nvPicPr>
            <p:cNvPr id="18" name="Gráfico 17" descr="Calendario con relleno sólido">
              <a:extLst>
                <a:ext uri="{FF2B5EF4-FFF2-40B4-BE49-F238E27FC236}">
                  <a16:creationId xmlns:a16="http://schemas.microsoft.com/office/drawing/2014/main" id="{4C8FE10B-1131-EBFC-A767-50F3234A1DDD}"/>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2860" y="4195044"/>
              <a:ext cx="755437" cy="755437"/>
            </a:xfrm>
            <a:prstGeom prst="rect">
              <a:avLst/>
            </a:prstGeom>
          </p:spPr>
        </p:pic>
      </p:grpSp>
      <p:pic>
        <p:nvPicPr>
          <p:cNvPr id="22" name="Gráfico 21" descr="Internet con relleno sólido">
            <a:extLst>
              <a:ext uri="{FF2B5EF4-FFF2-40B4-BE49-F238E27FC236}">
                <a16:creationId xmlns:a16="http://schemas.microsoft.com/office/drawing/2014/main" id="{52DF5B79-25BC-9192-0449-ED894FCE089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98210" y="1625445"/>
            <a:ext cx="2241977" cy="2241977"/>
          </a:xfrm>
          <a:prstGeom prst="rect">
            <a:avLst/>
          </a:prstGeom>
        </p:spPr>
      </p:pic>
    </p:spTree>
    <p:extLst>
      <p:ext uri="{BB962C8B-B14F-4D97-AF65-F5344CB8AC3E}">
        <p14:creationId xmlns:p14="http://schemas.microsoft.com/office/powerpoint/2010/main" val="298121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84F136-BDAF-A906-B253-BAF4A1026F54}"/>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448FD20C-9CCE-7EDB-CDAA-53C00301EB8C}"/>
              </a:ext>
            </a:extLst>
          </p:cNvPr>
          <p:cNvSpPr txBox="1"/>
          <p:nvPr/>
        </p:nvSpPr>
        <p:spPr>
          <a:xfrm>
            <a:off x="2854036" y="2219187"/>
            <a:ext cx="8118765" cy="923330"/>
          </a:xfrm>
          <a:prstGeom prst="rect">
            <a:avLst/>
          </a:prstGeom>
          <a:noFill/>
        </p:spPr>
        <p:txBody>
          <a:bodyPr wrap="square">
            <a:spAutoFit/>
          </a:bodyPr>
          <a:lstStyle/>
          <a:p>
            <a:pPr algn="just"/>
            <a:r>
              <a:rPr lang="es-MX" b="0" i="0" dirty="0">
                <a:solidFill>
                  <a:srgbClr val="404040"/>
                </a:solidFill>
                <a:effectLst/>
                <a:latin typeface="Inter"/>
              </a:rPr>
              <a:t>"Desarrollar un modelo de aprendizaje automático para predecir la demanda de productos en una cadena de suministro, basado en datos históricos de ventas y variables económicas."</a:t>
            </a:r>
            <a:endParaRPr lang="es-CO" dirty="0"/>
          </a:p>
        </p:txBody>
      </p:sp>
      <p:sp>
        <p:nvSpPr>
          <p:cNvPr id="6" name="Rectángulo 5">
            <a:extLst>
              <a:ext uri="{FF2B5EF4-FFF2-40B4-BE49-F238E27FC236}">
                <a16:creationId xmlns:a16="http://schemas.microsoft.com/office/drawing/2014/main" id="{95D50916-98EF-3570-62D0-9D1E9C8342E7}"/>
              </a:ext>
            </a:extLst>
          </p:cNvPr>
          <p:cNvSpPr/>
          <p:nvPr/>
        </p:nvSpPr>
        <p:spPr>
          <a:xfrm>
            <a:off x="4683600" y="1163780"/>
            <a:ext cx="2824812" cy="923330"/>
          </a:xfrm>
          <a:prstGeom prst="rect">
            <a:avLst/>
          </a:prstGeom>
          <a:noFill/>
        </p:spPr>
        <p:txBody>
          <a:bodyPr wrap="none" lIns="91440" tIns="45720" rIns="91440" bIns="45720">
            <a:spAutoFit/>
          </a:bodyPr>
          <a:lstStyle/>
          <a:p>
            <a:pPr algn="ctr"/>
            <a:r>
              <a:rPr lang="es-MX" sz="5400" dirty="0"/>
              <a:t>Ejemplo2</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2" name="Grupo 1">
            <a:extLst>
              <a:ext uri="{FF2B5EF4-FFF2-40B4-BE49-F238E27FC236}">
                <a16:creationId xmlns:a16="http://schemas.microsoft.com/office/drawing/2014/main" id="{1E1E738F-B4E0-7296-D095-99488D6F6BBB}"/>
              </a:ext>
            </a:extLst>
          </p:cNvPr>
          <p:cNvGrpSpPr/>
          <p:nvPr/>
        </p:nvGrpSpPr>
        <p:grpSpPr>
          <a:xfrm>
            <a:off x="3082634" y="3551686"/>
            <a:ext cx="7460676" cy="2765988"/>
            <a:chOff x="2542306" y="1845698"/>
            <a:chExt cx="7883235" cy="3104783"/>
          </a:xfrm>
        </p:grpSpPr>
        <p:sp>
          <p:nvSpPr>
            <p:cNvPr id="4" name="Rectángulo 3">
              <a:extLst>
                <a:ext uri="{FF2B5EF4-FFF2-40B4-BE49-F238E27FC236}">
                  <a16:creationId xmlns:a16="http://schemas.microsoft.com/office/drawing/2014/main" id="{55E89FC9-89A1-BA04-9E96-6BDA50ED4D71}"/>
                </a:ext>
              </a:extLst>
            </p:cNvPr>
            <p:cNvSpPr/>
            <p:nvPr/>
          </p:nvSpPr>
          <p:spPr>
            <a:xfrm>
              <a:off x="2542306" y="1845698"/>
              <a:ext cx="7883235" cy="1569660"/>
            </a:xfrm>
            <a:prstGeom prst="rect">
              <a:avLst/>
            </a:prstGeom>
            <a:noFill/>
          </p:spPr>
          <p:txBody>
            <a:bodyPr wrap="square" lIns="91440" tIns="45720" rIns="91440" bIns="45720">
              <a:spAutoFit/>
            </a:bodyPr>
            <a:lstStyle/>
            <a:p>
              <a:pPr algn="ctr"/>
              <a:r>
                <a:rPr lang="es-ES" sz="9600" b="1" kern="2000" cap="none" spc="4000" dirty="0">
                  <a:ln w="22225">
                    <a:noFill/>
                    <a:prstDash val="solid"/>
                  </a:ln>
                  <a:solidFill>
                    <a:schemeClr val="accent4">
                      <a:lumMod val="60000"/>
                      <a:lumOff val="40000"/>
                    </a:schemeClr>
                  </a:solidFill>
                  <a:effectLst/>
                  <a:latin typeface="Segoe UI Black" panose="020B0A02040204020203" pitchFamily="34" charset="0"/>
                  <a:ea typeface="Segoe UI Black" panose="020B0A02040204020203" pitchFamily="34" charset="0"/>
                </a:rPr>
                <a:t>SMART</a:t>
              </a:r>
            </a:p>
          </p:txBody>
        </p:sp>
        <p:grpSp>
          <p:nvGrpSpPr>
            <p:cNvPr id="7" name="Grupo 6">
              <a:extLst>
                <a:ext uri="{FF2B5EF4-FFF2-40B4-BE49-F238E27FC236}">
                  <a16:creationId xmlns:a16="http://schemas.microsoft.com/office/drawing/2014/main" id="{A4DA54C1-65C1-E93B-9F11-DB23A648BE66}"/>
                </a:ext>
              </a:extLst>
            </p:cNvPr>
            <p:cNvGrpSpPr/>
            <p:nvPr/>
          </p:nvGrpSpPr>
          <p:grpSpPr>
            <a:xfrm>
              <a:off x="2655142" y="3727237"/>
              <a:ext cx="1177635" cy="1223244"/>
              <a:chOff x="2272131" y="3742301"/>
              <a:chExt cx="1177635" cy="1223244"/>
            </a:xfrm>
          </p:grpSpPr>
          <p:sp>
            <p:nvSpPr>
              <p:cNvPr id="19" name="Diagrama de flujo: conector fuera de página 18">
                <a:extLst>
                  <a:ext uri="{FF2B5EF4-FFF2-40B4-BE49-F238E27FC236}">
                    <a16:creationId xmlns:a16="http://schemas.microsoft.com/office/drawing/2014/main" id="{6B31D6FB-20D6-33B2-35B7-B7D740FA5007}"/>
                  </a:ext>
                </a:extLst>
              </p:cNvPr>
              <p:cNvSpPr/>
              <p:nvPr/>
            </p:nvSpPr>
            <p:spPr>
              <a:xfrm>
                <a:off x="2272131" y="3742301"/>
                <a:ext cx="1177635" cy="1223244"/>
              </a:xfrm>
              <a:prstGeom prst="flowChartOffpageConnector">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s-CO" dirty="0"/>
                  <a:t>Específico</a:t>
                </a:r>
              </a:p>
            </p:txBody>
          </p:sp>
          <p:pic>
            <p:nvPicPr>
              <p:cNvPr id="20" name="Gráfico 19" descr="Objetivo con relleno sólido">
                <a:extLst>
                  <a:ext uri="{FF2B5EF4-FFF2-40B4-BE49-F238E27FC236}">
                    <a16:creationId xmlns:a16="http://schemas.microsoft.com/office/drawing/2014/main" id="{4D63C3AD-0A6B-DF7F-EC46-05AAAA4A348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306" y="4089977"/>
                <a:ext cx="637283" cy="637283"/>
              </a:xfrm>
              <a:prstGeom prst="rect">
                <a:avLst/>
              </a:prstGeom>
            </p:spPr>
          </p:pic>
        </p:grpSp>
        <p:sp>
          <p:nvSpPr>
            <p:cNvPr id="11" name="Diagrama de flujo: conector fuera de página 10">
              <a:extLst>
                <a:ext uri="{FF2B5EF4-FFF2-40B4-BE49-F238E27FC236}">
                  <a16:creationId xmlns:a16="http://schemas.microsoft.com/office/drawing/2014/main" id="{D75296B8-2526-649D-5DB2-E824D9429157}"/>
                </a:ext>
              </a:extLst>
            </p:cNvPr>
            <p:cNvSpPr/>
            <p:nvPr/>
          </p:nvSpPr>
          <p:spPr>
            <a:xfrm>
              <a:off x="4253312" y="3727237"/>
              <a:ext cx="1177635" cy="1223244"/>
            </a:xfrm>
            <a:prstGeom prst="flowChartOffpageConnector">
              <a:avLst/>
            </a:prstGeom>
          </p:spPr>
          <p:style>
            <a:lnRef idx="0">
              <a:schemeClr val="accent2"/>
            </a:lnRef>
            <a:fillRef idx="3">
              <a:schemeClr val="accent2"/>
            </a:fillRef>
            <a:effectRef idx="3">
              <a:schemeClr val="accent2"/>
            </a:effectRef>
            <a:fontRef idx="minor">
              <a:schemeClr val="lt1"/>
            </a:fontRef>
          </p:style>
          <p:txBody>
            <a:bodyPr rtlCol="0" anchor="t"/>
            <a:lstStyle/>
            <a:p>
              <a:pPr algn="ctr"/>
              <a:r>
                <a:rPr lang="es-CO" dirty="0"/>
                <a:t>Medible</a:t>
              </a:r>
            </a:p>
          </p:txBody>
        </p:sp>
        <p:pic>
          <p:nvPicPr>
            <p:cNvPr id="12" name="Gráfico 11" descr="Regla con relleno sólido">
              <a:extLst>
                <a:ext uri="{FF2B5EF4-FFF2-40B4-BE49-F238E27FC236}">
                  <a16:creationId xmlns:a16="http://schemas.microsoft.com/office/drawing/2014/main" id="{2EBEA601-58A7-07CC-D626-B734EE9E529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4285" y="4027615"/>
              <a:ext cx="762006" cy="762006"/>
            </a:xfrm>
            <a:prstGeom prst="rect">
              <a:avLst/>
            </a:prstGeom>
          </p:spPr>
        </p:pic>
        <p:sp>
          <p:nvSpPr>
            <p:cNvPr id="13" name="Diagrama de flujo: conector fuera de página 12">
              <a:extLst>
                <a:ext uri="{FF2B5EF4-FFF2-40B4-BE49-F238E27FC236}">
                  <a16:creationId xmlns:a16="http://schemas.microsoft.com/office/drawing/2014/main" id="{D0F6CCDD-1F05-0FE1-60A0-01BB3FC52C22}"/>
                </a:ext>
              </a:extLst>
            </p:cNvPr>
            <p:cNvSpPr/>
            <p:nvPr/>
          </p:nvSpPr>
          <p:spPr>
            <a:xfrm>
              <a:off x="5851482" y="3727237"/>
              <a:ext cx="1283609" cy="1223244"/>
            </a:xfrm>
            <a:prstGeom prst="flowChartOffpageConnector">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s-CO" dirty="0"/>
                <a:t>Alcanzable</a:t>
              </a:r>
            </a:p>
          </p:txBody>
        </p:sp>
        <p:pic>
          <p:nvPicPr>
            <p:cNvPr id="14" name="Gráfico 13" descr="Niño con un globo con relleno sólido">
              <a:extLst>
                <a:ext uri="{FF2B5EF4-FFF2-40B4-BE49-F238E27FC236}">
                  <a16:creationId xmlns:a16="http://schemas.microsoft.com/office/drawing/2014/main" id="{A876DC1E-DA59-2AB2-7D45-8A0A3208A79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4009709"/>
              <a:ext cx="853267" cy="853267"/>
            </a:xfrm>
            <a:prstGeom prst="rect">
              <a:avLst/>
            </a:prstGeom>
          </p:spPr>
        </p:pic>
        <p:sp>
          <p:nvSpPr>
            <p:cNvPr id="15" name="Diagrama de flujo: conector fuera de página 14">
              <a:extLst>
                <a:ext uri="{FF2B5EF4-FFF2-40B4-BE49-F238E27FC236}">
                  <a16:creationId xmlns:a16="http://schemas.microsoft.com/office/drawing/2014/main" id="{F0192D24-A6F9-0462-C6E9-83C180914F77}"/>
                </a:ext>
              </a:extLst>
            </p:cNvPr>
            <p:cNvSpPr/>
            <p:nvPr/>
          </p:nvSpPr>
          <p:spPr>
            <a:xfrm>
              <a:off x="7379609" y="3727237"/>
              <a:ext cx="1177635" cy="1223244"/>
            </a:xfrm>
            <a:prstGeom prst="flowChartOffpageConnector">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s-CO" dirty="0"/>
                <a:t>Realista</a:t>
              </a:r>
            </a:p>
          </p:txBody>
        </p:sp>
        <p:sp>
          <p:nvSpPr>
            <p:cNvPr id="16" name="Diagrama de flujo: conector fuera de página 15">
              <a:extLst>
                <a:ext uri="{FF2B5EF4-FFF2-40B4-BE49-F238E27FC236}">
                  <a16:creationId xmlns:a16="http://schemas.microsoft.com/office/drawing/2014/main" id="{73CB3B5E-0CE6-D2CA-8ADE-EDF31A4C612D}"/>
                </a:ext>
              </a:extLst>
            </p:cNvPr>
            <p:cNvSpPr/>
            <p:nvPr/>
          </p:nvSpPr>
          <p:spPr>
            <a:xfrm>
              <a:off x="8801762" y="3727237"/>
              <a:ext cx="1177635" cy="1223244"/>
            </a:xfrm>
            <a:prstGeom prst="flowChartOffpageConnector">
              <a:avLst/>
            </a:prstGeom>
            <a:solidFill>
              <a:srgbClr val="0070C0"/>
            </a:solidFill>
          </p:spPr>
          <p:style>
            <a:lnRef idx="0">
              <a:schemeClr val="dk1"/>
            </a:lnRef>
            <a:fillRef idx="3">
              <a:schemeClr val="dk1"/>
            </a:fillRef>
            <a:effectRef idx="3">
              <a:schemeClr val="dk1"/>
            </a:effectRef>
            <a:fontRef idx="minor">
              <a:schemeClr val="lt1"/>
            </a:fontRef>
          </p:style>
          <p:txBody>
            <a:bodyPr rtlCol="0" anchor="t"/>
            <a:lstStyle/>
            <a:p>
              <a:pPr algn="ctr"/>
              <a:r>
                <a:rPr lang="es-CO" dirty="0"/>
                <a:t>Límite en el Tiempo</a:t>
              </a:r>
            </a:p>
          </p:txBody>
        </p:sp>
        <p:pic>
          <p:nvPicPr>
            <p:cNvPr id="17" name="Gráfico 16" descr="Ojos con relleno sólido">
              <a:extLst>
                <a:ext uri="{FF2B5EF4-FFF2-40B4-BE49-F238E27FC236}">
                  <a16:creationId xmlns:a16="http://schemas.microsoft.com/office/drawing/2014/main" id="{D5CAD5E4-D1D0-A753-C6D0-9893270D639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90707" y="3961140"/>
              <a:ext cx="755437" cy="755437"/>
            </a:xfrm>
            <a:prstGeom prst="rect">
              <a:avLst/>
            </a:prstGeom>
          </p:spPr>
        </p:pic>
        <p:pic>
          <p:nvPicPr>
            <p:cNvPr id="18" name="Gráfico 17" descr="Calendario con relleno sólido">
              <a:extLst>
                <a:ext uri="{FF2B5EF4-FFF2-40B4-BE49-F238E27FC236}">
                  <a16:creationId xmlns:a16="http://schemas.microsoft.com/office/drawing/2014/main" id="{7C0AF3BC-9216-F4E7-A62F-F7B1AE9AC3C7}"/>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2860" y="4195044"/>
              <a:ext cx="755437" cy="755437"/>
            </a:xfrm>
            <a:prstGeom prst="rect">
              <a:avLst/>
            </a:prstGeom>
          </p:spPr>
        </p:pic>
      </p:grpSp>
      <p:pic>
        <p:nvPicPr>
          <p:cNvPr id="8" name="Gráfico 7" descr="Fábrica con relleno sólido">
            <a:extLst>
              <a:ext uri="{FF2B5EF4-FFF2-40B4-BE49-F238E27FC236}">
                <a16:creationId xmlns:a16="http://schemas.microsoft.com/office/drawing/2014/main" id="{1F686B09-BCAD-C28C-5D56-A41BEFAF87DA}"/>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29490" y="1974272"/>
            <a:ext cx="1911928" cy="1911928"/>
          </a:xfrm>
          <a:prstGeom prst="rect">
            <a:avLst/>
          </a:prstGeom>
        </p:spPr>
      </p:pic>
    </p:spTree>
    <p:extLst>
      <p:ext uri="{BB962C8B-B14F-4D97-AF65-F5344CB8AC3E}">
        <p14:creationId xmlns:p14="http://schemas.microsoft.com/office/powerpoint/2010/main" val="20443819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5CD4F-90AA-68DD-CA85-39381F291F50}"/>
            </a:ext>
          </a:extLst>
        </p:cNvPr>
        <p:cNvGrpSpPr/>
        <p:nvPr/>
      </p:nvGrpSpPr>
      <p:grpSpPr>
        <a:xfrm>
          <a:off x="0" y="0"/>
          <a:ext cx="0" cy="0"/>
          <a:chOff x="0" y="0"/>
          <a:chExt cx="0" cy="0"/>
        </a:xfrm>
      </p:grpSpPr>
      <p:sp>
        <p:nvSpPr>
          <p:cNvPr id="3" name="CuadroTexto 2">
            <a:extLst>
              <a:ext uri="{FF2B5EF4-FFF2-40B4-BE49-F238E27FC236}">
                <a16:creationId xmlns:a16="http://schemas.microsoft.com/office/drawing/2014/main" id="{C34D3A98-789D-0945-65A9-ACA25F512A9C}"/>
              </a:ext>
            </a:extLst>
          </p:cNvPr>
          <p:cNvSpPr txBox="1"/>
          <p:nvPr/>
        </p:nvSpPr>
        <p:spPr>
          <a:xfrm>
            <a:off x="2854036" y="2219187"/>
            <a:ext cx="8118765" cy="646331"/>
          </a:xfrm>
          <a:prstGeom prst="rect">
            <a:avLst/>
          </a:prstGeom>
          <a:noFill/>
        </p:spPr>
        <p:txBody>
          <a:bodyPr wrap="square">
            <a:spAutoFit/>
          </a:bodyPr>
          <a:lstStyle/>
          <a:p>
            <a:pPr algn="just"/>
            <a:r>
              <a:rPr lang="es-MX" b="0" i="0" dirty="0">
                <a:solidFill>
                  <a:srgbClr val="404040"/>
                </a:solidFill>
                <a:effectLst/>
                <a:latin typeface="Inter"/>
              </a:rPr>
              <a:t>"Evaluar la efectividad de un protocolo de cifrado basado en algoritmos cuánticos para proteger la transmisión de datos en redes corporativas."</a:t>
            </a:r>
            <a:endParaRPr lang="es-CO" dirty="0"/>
          </a:p>
        </p:txBody>
      </p:sp>
      <p:sp>
        <p:nvSpPr>
          <p:cNvPr id="6" name="Rectángulo 5">
            <a:extLst>
              <a:ext uri="{FF2B5EF4-FFF2-40B4-BE49-F238E27FC236}">
                <a16:creationId xmlns:a16="http://schemas.microsoft.com/office/drawing/2014/main" id="{6DE5C0BF-4B7F-089A-431F-A49304A26EFA}"/>
              </a:ext>
            </a:extLst>
          </p:cNvPr>
          <p:cNvSpPr/>
          <p:nvPr/>
        </p:nvSpPr>
        <p:spPr>
          <a:xfrm>
            <a:off x="4683600" y="1163780"/>
            <a:ext cx="2824812" cy="923330"/>
          </a:xfrm>
          <a:prstGeom prst="rect">
            <a:avLst/>
          </a:prstGeom>
          <a:noFill/>
        </p:spPr>
        <p:txBody>
          <a:bodyPr wrap="none" lIns="91440" tIns="45720" rIns="91440" bIns="45720">
            <a:spAutoFit/>
          </a:bodyPr>
          <a:lstStyle/>
          <a:p>
            <a:pPr algn="ctr"/>
            <a:r>
              <a:rPr lang="es-MX" sz="5400" dirty="0"/>
              <a:t>Ejemplo3</a:t>
            </a:r>
            <a:endParaRPr lang="es-ES" sz="5400" b="1" cap="none" spc="0" dirty="0">
              <a:ln w="9525">
                <a:solidFill>
                  <a:schemeClr val="bg1"/>
                </a:solidFill>
                <a:prstDash val="solid"/>
              </a:ln>
              <a:solidFill>
                <a:schemeClr val="tx1"/>
              </a:solidFill>
              <a:effectLst>
                <a:outerShdw blurRad="12700" dist="38100" dir="2700000" algn="tl" rotWithShape="0">
                  <a:schemeClr val="bg1">
                    <a:lumMod val="50000"/>
                  </a:schemeClr>
                </a:outerShdw>
              </a:effectLst>
            </a:endParaRPr>
          </a:p>
        </p:txBody>
      </p:sp>
      <p:grpSp>
        <p:nvGrpSpPr>
          <p:cNvPr id="2" name="Grupo 1">
            <a:extLst>
              <a:ext uri="{FF2B5EF4-FFF2-40B4-BE49-F238E27FC236}">
                <a16:creationId xmlns:a16="http://schemas.microsoft.com/office/drawing/2014/main" id="{E826EBE0-6198-CEF1-ADDA-D05CCF9F5E49}"/>
              </a:ext>
            </a:extLst>
          </p:cNvPr>
          <p:cNvGrpSpPr/>
          <p:nvPr/>
        </p:nvGrpSpPr>
        <p:grpSpPr>
          <a:xfrm>
            <a:off x="3082634" y="3551686"/>
            <a:ext cx="7460676" cy="2765988"/>
            <a:chOff x="2542306" y="1845698"/>
            <a:chExt cx="7883235" cy="3104783"/>
          </a:xfrm>
        </p:grpSpPr>
        <p:sp>
          <p:nvSpPr>
            <p:cNvPr id="4" name="Rectángulo 3">
              <a:extLst>
                <a:ext uri="{FF2B5EF4-FFF2-40B4-BE49-F238E27FC236}">
                  <a16:creationId xmlns:a16="http://schemas.microsoft.com/office/drawing/2014/main" id="{1A5BD31B-0841-4B9F-C07B-C33605559034}"/>
                </a:ext>
              </a:extLst>
            </p:cNvPr>
            <p:cNvSpPr/>
            <p:nvPr/>
          </p:nvSpPr>
          <p:spPr>
            <a:xfrm>
              <a:off x="2542306" y="1845698"/>
              <a:ext cx="7883235" cy="1569660"/>
            </a:xfrm>
            <a:prstGeom prst="rect">
              <a:avLst/>
            </a:prstGeom>
            <a:noFill/>
          </p:spPr>
          <p:txBody>
            <a:bodyPr wrap="square" lIns="91440" tIns="45720" rIns="91440" bIns="45720">
              <a:spAutoFit/>
            </a:bodyPr>
            <a:lstStyle/>
            <a:p>
              <a:pPr algn="ctr"/>
              <a:r>
                <a:rPr lang="es-ES" sz="9600" b="1" kern="2000" cap="none" spc="4000" dirty="0">
                  <a:ln w="22225">
                    <a:noFill/>
                    <a:prstDash val="solid"/>
                  </a:ln>
                  <a:solidFill>
                    <a:schemeClr val="accent4">
                      <a:lumMod val="60000"/>
                      <a:lumOff val="40000"/>
                    </a:schemeClr>
                  </a:solidFill>
                  <a:effectLst/>
                  <a:latin typeface="Segoe UI Black" panose="020B0A02040204020203" pitchFamily="34" charset="0"/>
                  <a:ea typeface="Segoe UI Black" panose="020B0A02040204020203" pitchFamily="34" charset="0"/>
                </a:rPr>
                <a:t>SMART</a:t>
              </a:r>
            </a:p>
          </p:txBody>
        </p:sp>
        <p:grpSp>
          <p:nvGrpSpPr>
            <p:cNvPr id="7" name="Grupo 6">
              <a:extLst>
                <a:ext uri="{FF2B5EF4-FFF2-40B4-BE49-F238E27FC236}">
                  <a16:creationId xmlns:a16="http://schemas.microsoft.com/office/drawing/2014/main" id="{4506A63D-DBA4-C031-E2FD-D30E77F2B069}"/>
                </a:ext>
              </a:extLst>
            </p:cNvPr>
            <p:cNvGrpSpPr/>
            <p:nvPr/>
          </p:nvGrpSpPr>
          <p:grpSpPr>
            <a:xfrm>
              <a:off x="2655142" y="3727237"/>
              <a:ext cx="1177635" cy="1223244"/>
              <a:chOff x="2272131" y="3742301"/>
              <a:chExt cx="1177635" cy="1223244"/>
            </a:xfrm>
          </p:grpSpPr>
          <p:sp>
            <p:nvSpPr>
              <p:cNvPr id="19" name="Diagrama de flujo: conector fuera de página 18">
                <a:extLst>
                  <a:ext uri="{FF2B5EF4-FFF2-40B4-BE49-F238E27FC236}">
                    <a16:creationId xmlns:a16="http://schemas.microsoft.com/office/drawing/2014/main" id="{459BC371-F7A1-3EF5-5CC6-688A23F9C3D7}"/>
                  </a:ext>
                </a:extLst>
              </p:cNvPr>
              <p:cNvSpPr/>
              <p:nvPr/>
            </p:nvSpPr>
            <p:spPr>
              <a:xfrm>
                <a:off x="2272131" y="3742301"/>
                <a:ext cx="1177635" cy="1223244"/>
              </a:xfrm>
              <a:prstGeom prst="flowChartOffpageConnector">
                <a:avLst/>
              </a:prstGeom>
            </p:spPr>
            <p:style>
              <a:lnRef idx="0">
                <a:schemeClr val="accent4"/>
              </a:lnRef>
              <a:fillRef idx="3">
                <a:schemeClr val="accent4"/>
              </a:fillRef>
              <a:effectRef idx="3">
                <a:schemeClr val="accent4"/>
              </a:effectRef>
              <a:fontRef idx="minor">
                <a:schemeClr val="lt1"/>
              </a:fontRef>
            </p:style>
            <p:txBody>
              <a:bodyPr rtlCol="0" anchor="t"/>
              <a:lstStyle/>
              <a:p>
                <a:pPr algn="ctr"/>
                <a:r>
                  <a:rPr lang="es-CO" dirty="0"/>
                  <a:t>Específico</a:t>
                </a:r>
              </a:p>
            </p:txBody>
          </p:sp>
          <p:pic>
            <p:nvPicPr>
              <p:cNvPr id="20" name="Gráfico 19" descr="Objetivo con relleno sólido">
                <a:extLst>
                  <a:ext uri="{FF2B5EF4-FFF2-40B4-BE49-F238E27FC236}">
                    <a16:creationId xmlns:a16="http://schemas.microsoft.com/office/drawing/2014/main" id="{561B3781-D0EC-A6B4-0D87-43D6E46490D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542306" y="4089977"/>
                <a:ext cx="637283" cy="637283"/>
              </a:xfrm>
              <a:prstGeom prst="rect">
                <a:avLst/>
              </a:prstGeom>
            </p:spPr>
          </p:pic>
        </p:grpSp>
        <p:sp>
          <p:nvSpPr>
            <p:cNvPr id="11" name="Diagrama de flujo: conector fuera de página 10">
              <a:extLst>
                <a:ext uri="{FF2B5EF4-FFF2-40B4-BE49-F238E27FC236}">
                  <a16:creationId xmlns:a16="http://schemas.microsoft.com/office/drawing/2014/main" id="{03D46DF8-651C-36CE-CE41-6F7157935DB7}"/>
                </a:ext>
              </a:extLst>
            </p:cNvPr>
            <p:cNvSpPr/>
            <p:nvPr/>
          </p:nvSpPr>
          <p:spPr>
            <a:xfrm>
              <a:off x="4253312" y="3727237"/>
              <a:ext cx="1177635" cy="1223244"/>
            </a:xfrm>
            <a:prstGeom prst="flowChartOffpageConnector">
              <a:avLst/>
            </a:prstGeom>
          </p:spPr>
          <p:style>
            <a:lnRef idx="0">
              <a:schemeClr val="accent2"/>
            </a:lnRef>
            <a:fillRef idx="3">
              <a:schemeClr val="accent2"/>
            </a:fillRef>
            <a:effectRef idx="3">
              <a:schemeClr val="accent2"/>
            </a:effectRef>
            <a:fontRef idx="minor">
              <a:schemeClr val="lt1"/>
            </a:fontRef>
          </p:style>
          <p:txBody>
            <a:bodyPr rtlCol="0" anchor="t"/>
            <a:lstStyle/>
            <a:p>
              <a:pPr algn="ctr"/>
              <a:r>
                <a:rPr lang="es-CO" dirty="0"/>
                <a:t>Medible</a:t>
              </a:r>
            </a:p>
          </p:txBody>
        </p:sp>
        <p:pic>
          <p:nvPicPr>
            <p:cNvPr id="12" name="Gráfico 11" descr="Regla con relleno sólido">
              <a:extLst>
                <a:ext uri="{FF2B5EF4-FFF2-40B4-BE49-F238E27FC236}">
                  <a16:creationId xmlns:a16="http://schemas.microsoft.com/office/drawing/2014/main" id="{EB0344D7-1B7B-B777-BAB9-A92B99958C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544285" y="4027615"/>
              <a:ext cx="762006" cy="762006"/>
            </a:xfrm>
            <a:prstGeom prst="rect">
              <a:avLst/>
            </a:prstGeom>
          </p:spPr>
        </p:pic>
        <p:sp>
          <p:nvSpPr>
            <p:cNvPr id="13" name="Diagrama de flujo: conector fuera de página 12">
              <a:extLst>
                <a:ext uri="{FF2B5EF4-FFF2-40B4-BE49-F238E27FC236}">
                  <a16:creationId xmlns:a16="http://schemas.microsoft.com/office/drawing/2014/main" id="{C25FD4DF-9E4B-6EA6-CA88-A9B60C4CF2D8}"/>
                </a:ext>
              </a:extLst>
            </p:cNvPr>
            <p:cNvSpPr/>
            <p:nvPr/>
          </p:nvSpPr>
          <p:spPr>
            <a:xfrm>
              <a:off x="5851482" y="3727237"/>
              <a:ext cx="1283609" cy="1223244"/>
            </a:xfrm>
            <a:prstGeom prst="flowChartOffpageConnector">
              <a:avLst/>
            </a:prstGeom>
          </p:spPr>
          <p:style>
            <a:lnRef idx="0">
              <a:schemeClr val="accent5"/>
            </a:lnRef>
            <a:fillRef idx="3">
              <a:schemeClr val="accent5"/>
            </a:fillRef>
            <a:effectRef idx="3">
              <a:schemeClr val="accent5"/>
            </a:effectRef>
            <a:fontRef idx="minor">
              <a:schemeClr val="lt1"/>
            </a:fontRef>
          </p:style>
          <p:txBody>
            <a:bodyPr rtlCol="0" anchor="t"/>
            <a:lstStyle/>
            <a:p>
              <a:pPr algn="ctr"/>
              <a:r>
                <a:rPr lang="es-CO" dirty="0"/>
                <a:t>Alcanzable</a:t>
              </a:r>
            </a:p>
          </p:txBody>
        </p:sp>
        <p:pic>
          <p:nvPicPr>
            <p:cNvPr id="14" name="Gráfico 13" descr="Niño con un globo con relleno sólido">
              <a:extLst>
                <a:ext uri="{FF2B5EF4-FFF2-40B4-BE49-F238E27FC236}">
                  <a16:creationId xmlns:a16="http://schemas.microsoft.com/office/drawing/2014/main" id="{95CFE22A-A9A2-A2ED-F786-E9730D96473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4009709"/>
              <a:ext cx="853267" cy="853267"/>
            </a:xfrm>
            <a:prstGeom prst="rect">
              <a:avLst/>
            </a:prstGeom>
          </p:spPr>
        </p:pic>
        <p:sp>
          <p:nvSpPr>
            <p:cNvPr id="15" name="Diagrama de flujo: conector fuera de página 14">
              <a:extLst>
                <a:ext uri="{FF2B5EF4-FFF2-40B4-BE49-F238E27FC236}">
                  <a16:creationId xmlns:a16="http://schemas.microsoft.com/office/drawing/2014/main" id="{5D2B4417-CF50-A85C-58FF-655FC29A4C57}"/>
                </a:ext>
              </a:extLst>
            </p:cNvPr>
            <p:cNvSpPr/>
            <p:nvPr/>
          </p:nvSpPr>
          <p:spPr>
            <a:xfrm>
              <a:off x="7379609" y="3727237"/>
              <a:ext cx="1177635" cy="1223244"/>
            </a:xfrm>
            <a:prstGeom prst="flowChartOffpageConnector">
              <a:avLst/>
            </a:prstGeom>
          </p:spPr>
          <p:style>
            <a:lnRef idx="0">
              <a:schemeClr val="accent6"/>
            </a:lnRef>
            <a:fillRef idx="3">
              <a:schemeClr val="accent6"/>
            </a:fillRef>
            <a:effectRef idx="3">
              <a:schemeClr val="accent6"/>
            </a:effectRef>
            <a:fontRef idx="minor">
              <a:schemeClr val="lt1"/>
            </a:fontRef>
          </p:style>
          <p:txBody>
            <a:bodyPr rtlCol="0" anchor="t"/>
            <a:lstStyle/>
            <a:p>
              <a:pPr algn="ctr"/>
              <a:r>
                <a:rPr lang="es-CO" dirty="0"/>
                <a:t>Realista</a:t>
              </a:r>
            </a:p>
          </p:txBody>
        </p:sp>
        <p:sp>
          <p:nvSpPr>
            <p:cNvPr id="16" name="Diagrama de flujo: conector fuera de página 15">
              <a:extLst>
                <a:ext uri="{FF2B5EF4-FFF2-40B4-BE49-F238E27FC236}">
                  <a16:creationId xmlns:a16="http://schemas.microsoft.com/office/drawing/2014/main" id="{4E268C34-31ED-D8B2-2ABC-3B3B86D2CA64}"/>
                </a:ext>
              </a:extLst>
            </p:cNvPr>
            <p:cNvSpPr/>
            <p:nvPr/>
          </p:nvSpPr>
          <p:spPr>
            <a:xfrm>
              <a:off x="8801762" y="3727237"/>
              <a:ext cx="1177635" cy="1223244"/>
            </a:xfrm>
            <a:prstGeom prst="flowChartOffpageConnector">
              <a:avLst/>
            </a:prstGeom>
            <a:solidFill>
              <a:srgbClr val="0070C0"/>
            </a:solidFill>
          </p:spPr>
          <p:style>
            <a:lnRef idx="0">
              <a:schemeClr val="dk1"/>
            </a:lnRef>
            <a:fillRef idx="3">
              <a:schemeClr val="dk1"/>
            </a:fillRef>
            <a:effectRef idx="3">
              <a:schemeClr val="dk1"/>
            </a:effectRef>
            <a:fontRef idx="minor">
              <a:schemeClr val="lt1"/>
            </a:fontRef>
          </p:style>
          <p:txBody>
            <a:bodyPr rtlCol="0" anchor="t"/>
            <a:lstStyle/>
            <a:p>
              <a:pPr algn="ctr"/>
              <a:r>
                <a:rPr lang="es-CO" dirty="0"/>
                <a:t>Límite en el Tiempo</a:t>
              </a:r>
            </a:p>
          </p:txBody>
        </p:sp>
        <p:pic>
          <p:nvPicPr>
            <p:cNvPr id="17" name="Gráfico 16" descr="Ojos con relleno sólido">
              <a:extLst>
                <a:ext uri="{FF2B5EF4-FFF2-40B4-BE49-F238E27FC236}">
                  <a16:creationId xmlns:a16="http://schemas.microsoft.com/office/drawing/2014/main" id="{D4594C05-26CD-1808-7FCF-D64E279F608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90707" y="3961140"/>
              <a:ext cx="755437" cy="755437"/>
            </a:xfrm>
            <a:prstGeom prst="rect">
              <a:avLst/>
            </a:prstGeom>
          </p:spPr>
        </p:pic>
        <p:pic>
          <p:nvPicPr>
            <p:cNvPr id="18" name="Gráfico 17" descr="Calendario con relleno sólido">
              <a:extLst>
                <a:ext uri="{FF2B5EF4-FFF2-40B4-BE49-F238E27FC236}">
                  <a16:creationId xmlns:a16="http://schemas.microsoft.com/office/drawing/2014/main" id="{20F2A0CA-7C0D-CC2E-8F46-130257265CD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012860" y="4195044"/>
              <a:ext cx="755437" cy="755437"/>
            </a:xfrm>
            <a:prstGeom prst="rect">
              <a:avLst/>
            </a:prstGeom>
          </p:spPr>
        </p:pic>
      </p:grpSp>
      <p:pic>
        <p:nvPicPr>
          <p:cNvPr id="9" name="Gráfico 8" descr="Red social con relleno sólido">
            <a:extLst>
              <a:ext uri="{FF2B5EF4-FFF2-40B4-BE49-F238E27FC236}">
                <a16:creationId xmlns:a16="http://schemas.microsoft.com/office/drawing/2014/main" id="{7670943F-A81C-C226-C638-2DFF16F62DF8}"/>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595744" y="1951117"/>
            <a:ext cx="1831173" cy="1831173"/>
          </a:xfrm>
          <a:prstGeom prst="rect">
            <a:avLst/>
          </a:prstGeom>
        </p:spPr>
      </p:pic>
    </p:spTree>
    <p:extLst>
      <p:ext uri="{BB962C8B-B14F-4D97-AF65-F5344CB8AC3E}">
        <p14:creationId xmlns:p14="http://schemas.microsoft.com/office/powerpoint/2010/main" val="4041046406"/>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50950</TotalTime>
  <Words>497</Words>
  <Application>Microsoft Office PowerPoint</Application>
  <PresentationFormat>Panorámica</PresentationFormat>
  <Paragraphs>72</Paragraphs>
  <Slides>12</Slides>
  <Notes>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Arial</vt:lpstr>
      <vt:lpstr>Arial Black</vt:lpstr>
      <vt:lpstr>Calibri</vt:lpstr>
      <vt:lpstr>Calibri Light</vt:lpstr>
      <vt:lpstr>Inter</vt:lpstr>
      <vt:lpstr>Segoe UI</vt:lpstr>
      <vt:lpstr>Segoe UI Black</vt:lpstr>
      <vt:lpstr>Tema de Office</vt:lpstr>
      <vt:lpstr>METODOLOGIA DE LA INVESTIGACIÓN  Creación de Objetivos   2025-1</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Alicia Omaira Mosquera</dc:creator>
  <cp:lastModifiedBy>JUAN CARLOS GONZALEZ SANCHEZ</cp:lastModifiedBy>
  <cp:revision>93</cp:revision>
  <dcterms:created xsi:type="dcterms:W3CDTF">2022-02-02T21:17:13Z</dcterms:created>
  <dcterms:modified xsi:type="dcterms:W3CDTF">2025-03-12T13:59:17Z</dcterms:modified>
</cp:coreProperties>
</file>