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009" r:id="rId3"/>
    <p:sldId id="1010" r:id="rId4"/>
    <p:sldId id="1030" r:id="rId5"/>
    <p:sldId id="1033" r:id="rId6"/>
    <p:sldId id="1032" r:id="rId7"/>
    <p:sldId id="1031" r:id="rId8"/>
    <p:sldId id="103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83A48-A5F9-564D-81FE-56484AA7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A723A6-2B5F-7249-A5F1-B78EF2D2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EF6C4-41C1-4B4C-8462-050CFFDF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BA1EC-40BC-FC44-8DFC-47D856FE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F00D37-D3E5-E74F-B158-E808FC65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81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9D3D-0F66-5E46-A308-BF58B274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9C7D26-3DA4-6443-9EF6-896EA190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F73A7-449B-444F-8B71-4DE20035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FAC6A-34B8-0849-B17B-80976F50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6F621-55DB-7B42-9072-F04773AA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6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E5D3B2-50FE-0846-BF95-CE706C222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85F336-F9E0-B040-9ACE-3262A25D2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3C510-6ADB-0140-9FFD-1D13A9C5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A1B36-C7CA-634C-92AB-81C1F30E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D6213-366C-D544-B77A-5B02E6DB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2769-BEB1-CC43-91E4-DC14691C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22A3E-73B0-1043-BF78-B863FD0A6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24A0D-F322-4E41-B070-F532E2A4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66530-F042-4A42-B0AA-D1F40C5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85E78-E4B8-6642-97CE-91E11A10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76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EDCD-439A-3449-AEB5-4F60504E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A6697F-8D6C-114E-BF57-DE075915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8367A-183F-644E-B839-B17A97B4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8E819-AFEA-9046-A892-CA435682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F1D72-9D07-D04B-A0AF-57522451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9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1F8B8-1BC2-8242-9B36-01644DE0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7D739-38BB-D04D-8E89-C4DBDF75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D7F29-502C-2B47-957E-5CACB0E9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D2AC35-07ED-BE4D-883D-775D32B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DB833E-EFEC-0C4C-922E-9A26D4B1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3D36E-DE67-2C4F-A7F3-E9B4E62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32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92C-62C2-354A-AAFA-66FE4456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CF604-D81B-2A45-B3AD-6DBCCF5B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33EBC9-E37C-5541-9899-C22B1C7D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E98E1C-4158-E043-A8F6-34C0FB7E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0F18E8-B6E6-AD44-8D3F-A9B4C3EB5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FDF3F2-BBD6-FE4E-8F92-E1E209DD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A698FB-A776-9245-92B2-1606EB43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86997C-3DE0-A64C-8426-8B0DE5AA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BE2A-20D5-3043-81F3-B2EAE5CC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FBEA95-1695-5E43-B97E-356E661B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19731F-CFA2-D640-A559-908F7A35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4B9F3F-A82E-2446-8B64-FD580D7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71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9C2BA1-2B14-DE43-97FA-E2FEF33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0BC5C1-F08D-CE4D-B611-5522E83C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AC8941-E485-C94F-8C13-742EE7F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58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244CF-0707-C944-B73A-FE441EBC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6FF0D-3DBB-B845-8CB6-D7F8AB4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EFE8D7-F94D-BB43-8EDB-BF7A4B744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75CC67-894F-134C-B8FB-CE242F6A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2FDFE2-C415-CF48-8B83-3AFC002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26429-B839-C946-A248-C81246DF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9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E7A7F-0567-F940-A0D0-47CF6795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F848A3-A9BB-274A-B0C8-B73BA2B7D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9F9D4C-7E99-874A-85E3-1A1A53CF4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91591A-C5E9-A149-B30A-7535B1FB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74E59-C0BF-EF47-BE2F-2CABB09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0CDDB-FB3A-0545-A4B2-2A826BC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8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D57A2B-AD8E-BF49-A107-DE69A32C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65322-2428-5F48-BC07-7FFA3278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85BA2-8F12-A94F-B946-94BAB107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6819C-0C66-A541-838B-F427371ABDA9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F11C6-0180-184B-89B0-BFDDE1E0F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2BD0C-4E73-2A4D-B9CE-058A8B7BC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4919-D347-CD4D-AE51-14F1C406FB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" TargetMode="External"/><Relationship Id="rId7" Type="http://schemas.openxmlformats.org/officeDocument/2006/relationships/hyperlink" Target="https://arxiv.org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ebofscience.com/" TargetMode="External"/><Relationship Id="rId5" Type="http://schemas.openxmlformats.org/officeDocument/2006/relationships/hyperlink" Target="https://www.scopus.com/" TargetMode="External"/><Relationship Id="rId4" Type="http://schemas.openxmlformats.org/officeDocument/2006/relationships/hyperlink" Target="https://www.sciencedirec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" TargetMode="External"/><Relationship Id="rId2" Type="http://schemas.openxmlformats.org/officeDocument/2006/relationships/hyperlink" Target="https://patents.google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hyperlink" Target="https://elicit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A874E82-9FF2-8DB8-47FB-374E252A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2286214"/>
            <a:ext cx="10814304" cy="1059371"/>
          </a:xfrm>
        </p:spPr>
        <p:txBody>
          <a:bodyPr>
            <a:noAutofit/>
          </a:bodyPr>
          <a:lstStyle/>
          <a:p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DE LA INVESTIGACIÓN</a:t>
            </a:r>
            <a:b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ESTADO DEL ARTE</a:t>
            </a:r>
            <a:b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2025-1</a:t>
            </a:r>
            <a:endParaRPr lang="es-CO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11296" y="4059936"/>
            <a:ext cx="11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Profesor :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11295" y="4429268"/>
            <a:ext cx="48303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</a:rPr>
              <a:t>JUAN CARLOS GONZALEZ S. </a:t>
            </a:r>
          </a:p>
          <a:p>
            <a:r>
              <a:rPr lang="es-CO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511294" y="497361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Id. 871405</a:t>
            </a:r>
          </a:p>
        </p:txBody>
      </p:sp>
    </p:spTree>
    <p:extLst>
      <p:ext uri="{BB962C8B-B14F-4D97-AF65-F5344CB8AC3E}">
        <p14:creationId xmlns:p14="http://schemas.microsoft.com/office/powerpoint/2010/main" val="68615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147682-3E40-D934-4537-8CAB2E7D9D8B}"/>
              </a:ext>
            </a:extLst>
          </p:cNvPr>
          <p:cNvSpPr txBox="1"/>
          <p:nvPr/>
        </p:nvSpPr>
        <p:spPr>
          <a:xfrm>
            <a:off x="2355273" y="2828835"/>
            <a:ext cx="7218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404040"/>
                </a:solidFill>
                <a:latin typeface="DeepSeek-CJK-patch"/>
              </a:rPr>
              <a:t>E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s un análisis exhaustivo y actualizado de los avances, desarrollos y tendencias más recientes en un campo específico de investigación o tecnología.</a:t>
            </a:r>
            <a:endParaRPr lang="es-CO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15ACBC-F9B7-FDA2-93E5-447D054C8DC7}"/>
              </a:ext>
            </a:extLst>
          </p:cNvPr>
          <p:cNvSpPr txBox="1"/>
          <p:nvPr/>
        </p:nvSpPr>
        <p:spPr>
          <a:xfrm>
            <a:off x="2515605" y="1541967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107472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604578B-E74B-18A0-231C-6E46F9BF6D3E}"/>
              </a:ext>
            </a:extLst>
          </p:cNvPr>
          <p:cNvSpPr txBox="1"/>
          <p:nvPr/>
        </p:nvSpPr>
        <p:spPr>
          <a:xfrm>
            <a:off x="1787236" y="2208565"/>
            <a:ext cx="8340437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Es una </a:t>
            </a: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revisión crítica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de lo más avanzado y novedoso en un área de estudio, incluyendo:</a:t>
            </a:r>
          </a:p>
          <a:p>
            <a:pPr algn="l">
              <a:buNone/>
            </a:pPr>
            <a:endParaRPr lang="es-MX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Técnicas, metodologías o tecnologías de punta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Soluciones existentes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y sus limitaciones.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Brechas de conocimiento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(qué problemas aún no están resueltos).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1A94BE-137A-5037-4609-3A1ACB068D32}"/>
              </a:ext>
            </a:extLst>
          </p:cNvPr>
          <p:cNvSpPr txBox="1"/>
          <p:nvPr/>
        </p:nvSpPr>
        <p:spPr>
          <a:xfrm>
            <a:off x="2515605" y="1541967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ESTADO DEL ARTE</a:t>
            </a:r>
          </a:p>
        </p:txBody>
      </p:sp>
    </p:spTree>
    <p:extLst>
      <p:ext uri="{BB962C8B-B14F-4D97-AF65-F5344CB8AC3E}">
        <p14:creationId xmlns:p14="http://schemas.microsoft.com/office/powerpoint/2010/main" val="268765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863099-1679-552B-A06C-A6ED9F148FCF}"/>
              </a:ext>
            </a:extLst>
          </p:cNvPr>
          <p:cNvSpPr txBox="1"/>
          <p:nvPr/>
        </p:nvSpPr>
        <p:spPr>
          <a:xfrm>
            <a:off x="2474042" y="100164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MX" sz="2800" b="1" i="0" dirty="0">
                <a:solidFill>
                  <a:srgbClr val="404040"/>
                </a:solidFill>
                <a:effectLst/>
                <a:latin typeface="DeepSeek-CJK-patch"/>
              </a:rPr>
              <a:t>Características clave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5D1D66-B55D-F9D0-64B0-CEE5B1E1D1E9}"/>
              </a:ext>
            </a:extLst>
          </p:cNvPr>
          <p:cNvSpPr txBox="1"/>
          <p:nvPr/>
        </p:nvSpPr>
        <p:spPr>
          <a:xfrm>
            <a:off x="1427018" y="2441047"/>
            <a:ext cx="89361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✔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Enfoque en lo más reciente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Aborda publicaciones de los últimos 3-5 años (dependiendo de la disciplina).</a:t>
            </a:r>
            <a:b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✔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Basado en evidencia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Usa fuentes académicas (artículos científicos, patentes, informes técnicos) y no opiniones.</a:t>
            </a:r>
            <a:b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✔ 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Crítico y comparativo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No solo enumera avances, sino que los evalúa y contrasta.</a:t>
            </a:r>
          </a:p>
          <a:p>
            <a:pPr algn="l"/>
            <a:endParaRPr lang="es-MX" dirty="0">
              <a:solidFill>
                <a:srgbClr val="404040"/>
              </a:solidFill>
              <a:latin typeface="DeepSeek-CJK-patch"/>
            </a:endParaRPr>
          </a:p>
          <a:p>
            <a:pPr algn="l"/>
            <a:endParaRPr lang="es-MX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94894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C741-BA94-ACA6-34BB-2617E494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0AB3E6-210C-517A-EDCB-3445FD150430}"/>
              </a:ext>
            </a:extLst>
          </p:cNvPr>
          <p:cNvSpPr txBox="1"/>
          <p:nvPr/>
        </p:nvSpPr>
        <p:spPr>
          <a:xfrm>
            <a:off x="1690254" y="2569578"/>
            <a:ext cx="9393382" cy="242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MX" dirty="0"/>
              <a:t> </a:t>
            </a: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Búsqueda sistemática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Usar bases de datos como IEEE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Xplore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Scopus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arXiv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Selección de fuentes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Priorizar artículos con alto impacto (citas, revistas Q1).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Análisis comparativo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Tablas o gráficos que contrasten métodos (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DeepSeek-CJK-patch"/>
              </a:rPr>
              <a:t>ej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 precisión, escalabilidad).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MX" b="1" i="0" dirty="0">
                <a:solidFill>
                  <a:srgbClr val="404040"/>
                </a:solidFill>
                <a:effectLst/>
                <a:latin typeface="DeepSeek-CJK-patch"/>
              </a:rPr>
              <a:t>Identificación de brechas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: </a:t>
            </a:r>
            <a:r>
              <a:rPr lang="es-MX" b="0" i="1" dirty="0">
                <a:solidFill>
                  <a:srgbClr val="404040"/>
                </a:solidFill>
                <a:effectLst/>
                <a:latin typeface="DeepSeek-CJK-patch"/>
              </a:rPr>
              <a:t>"Ningún estudio ha resuelto X problema en entornos real-time"</a:t>
            </a:r>
            <a:r>
              <a:rPr lang="es-MX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CO" dirty="0">
              <a:solidFill>
                <a:srgbClr val="0D0D0D"/>
              </a:solidFill>
              <a:latin typeface="Söhne"/>
            </a:endParaRPr>
          </a:p>
          <a:p>
            <a:pPr algn="just"/>
            <a:endParaRPr lang="es-CO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s-MX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endParaRPr lang="es-MX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B24405-7A30-1BAA-FFA2-EB450A0387FB}"/>
              </a:ext>
            </a:extLst>
          </p:cNvPr>
          <p:cNvSpPr txBox="1"/>
          <p:nvPr/>
        </p:nvSpPr>
        <p:spPr>
          <a:xfrm>
            <a:off x="2474042" y="100164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PASOS</a:t>
            </a:r>
          </a:p>
        </p:txBody>
      </p:sp>
    </p:spTree>
    <p:extLst>
      <p:ext uri="{BB962C8B-B14F-4D97-AF65-F5344CB8AC3E}">
        <p14:creationId xmlns:p14="http://schemas.microsoft.com/office/powerpoint/2010/main" val="343694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9FB08-5B25-A919-3C01-CF3EFAFD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84A3C3-9EE7-7E2E-5558-23F2071E3B98}"/>
              </a:ext>
            </a:extLst>
          </p:cNvPr>
          <p:cNvSpPr txBox="1"/>
          <p:nvPr/>
        </p:nvSpPr>
        <p:spPr>
          <a:xfrm>
            <a:off x="2474042" y="100164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3E11CD-C0E5-9272-6E69-807F4CF704A9}"/>
              </a:ext>
            </a:extLst>
          </p:cNvPr>
          <p:cNvSpPr txBox="1"/>
          <p:nvPr/>
        </p:nvSpPr>
        <p:spPr>
          <a:xfrm>
            <a:off x="2140527" y="2103956"/>
            <a:ext cx="791094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s-MX" sz="2400" b="1" i="0" dirty="0">
                <a:solidFill>
                  <a:srgbClr val="404040"/>
                </a:solidFill>
                <a:effectLst/>
                <a:latin typeface="DeepSeek-CJK-patch"/>
              </a:rPr>
              <a:t>Motores de búsqueda especializados:</a:t>
            </a:r>
            <a:endParaRPr lang="es-MX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Google </a:t>
            </a: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Scholar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(búsqueda general de artículos).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IEEE </a:t>
            </a: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Xplore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(ideal para ingeniería y tecnología).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4"/>
              </a:rPr>
              <a:t>ScienceDirect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(ciencias e ingeniería).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5"/>
              </a:rPr>
              <a:t>Scopus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y </a:t>
            </a:r>
            <a:r>
              <a:rPr lang="es-MX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6"/>
              </a:rPr>
              <a:t>Web </a:t>
            </a: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6"/>
              </a:rPr>
              <a:t>of</a:t>
            </a:r>
            <a:r>
              <a:rPr lang="es-MX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6"/>
              </a:rPr>
              <a:t> </a:t>
            </a: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6"/>
              </a:rPr>
              <a:t>Science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(para análisis de impacto y citaciones).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MX" sz="24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7"/>
              </a:rPr>
              <a:t>arXiv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s-MX" sz="2400" b="0" i="0" dirty="0" err="1">
                <a:solidFill>
                  <a:srgbClr val="404040"/>
                </a:solidFill>
                <a:effectLst/>
                <a:latin typeface="DeepSeek-CJK-patch"/>
              </a:rPr>
              <a:t>preprints</a:t>
            </a:r>
            <a:r>
              <a:rPr lang="es-MX" sz="2400" b="0" i="0" dirty="0">
                <a:solidFill>
                  <a:srgbClr val="404040"/>
                </a:solidFill>
                <a:effectLst/>
                <a:latin typeface="DeepSeek-CJK-patch"/>
              </a:rPr>
              <a:t> en IA, física, matemáticas).</a:t>
            </a:r>
          </a:p>
        </p:txBody>
      </p:sp>
    </p:spTree>
    <p:extLst>
      <p:ext uri="{BB962C8B-B14F-4D97-AF65-F5344CB8AC3E}">
        <p14:creationId xmlns:p14="http://schemas.microsoft.com/office/powerpoint/2010/main" val="363035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003C9EA-C013-C4B1-9EAF-CF9BE98F4ED3}"/>
              </a:ext>
            </a:extLst>
          </p:cNvPr>
          <p:cNvSpPr txBox="1"/>
          <p:nvPr/>
        </p:nvSpPr>
        <p:spPr>
          <a:xfrm>
            <a:off x="2687782" y="2397993"/>
            <a:ext cx="707967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Bases de datos temáticas:</a:t>
            </a:r>
            <a:endParaRPr lang="es-CO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Medicina/Biología: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 PubMed.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Ciencias Sociales: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 JSTOR, ERIC.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Informática: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 ACM Digital Library, Springer LNCS.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Patentes y estándares:</a:t>
            </a:r>
            <a:endParaRPr lang="es-CO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CO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Google </a:t>
            </a:r>
            <a:r>
              <a:rPr lang="es-CO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Patents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 (tecnologías innovadoras).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s-CO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ISO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 (normas internacionales).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D83981-7E3B-BA0C-89C3-58B861629E16}"/>
              </a:ext>
            </a:extLst>
          </p:cNvPr>
          <p:cNvSpPr txBox="1"/>
          <p:nvPr/>
        </p:nvSpPr>
        <p:spPr>
          <a:xfrm>
            <a:off x="2487897" y="1389567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</a:t>
            </a:r>
          </a:p>
        </p:txBody>
      </p:sp>
    </p:spTree>
    <p:extLst>
      <p:ext uri="{BB962C8B-B14F-4D97-AF65-F5344CB8AC3E}">
        <p14:creationId xmlns:p14="http://schemas.microsoft.com/office/powerpoint/2010/main" val="45165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ABF754C-3DBF-52F1-8F31-CA955CC7755F}"/>
              </a:ext>
            </a:extLst>
          </p:cNvPr>
          <p:cNvSpPr txBox="1"/>
          <p:nvPr/>
        </p:nvSpPr>
        <p:spPr>
          <a:xfrm>
            <a:off x="2618509" y="2228671"/>
            <a:ext cx="6954982" cy="205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🤖 IA para 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Investigación</a:t>
            </a:r>
            <a:r>
              <a:rPr lang="es-MX" sz="2000" b="1" dirty="0" err="1">
                <a:solidFill>
                  <a:srgbClr val="404040"/>
                </a:solidFill>
                <a:latin typeface="DeepSeek-CJK-patch"/>
              </a:rPr>
              <a:t>:</a:t>
            </a: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Asistentes</a:t>
            </a:r>
            <a:r>
              <a:rPr lang="es-MX" sz="2000" b="1" i="0" dirty="0">
                <a:solidFill>
                  <a:srgbClr val="404040"/>
                </a:solidFill>
                <a:effectLst/>
                <a:latin typeface="DeepSeek-CJK-patch"/>
              </a:rPr>
              <a:t> de análisis automatizado:</a:t>
            </a:r>
            <a:endParaRPr lang="es-MX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800100" lvl="1" indent="-342900" algn="l">
              <a:spcBef>
                <a:spcPts val="300"/>
              </a:spcBef>
              <a:buAutoNum type="arabicPeriod"/>
            </a:pPr>
            <a:r>
              <a:rPr lang="es-MX" sz="20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Elicit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(usa IA para resumir artículos y encontrar patrones).</a:t>
            </a:r>
          </a:p>
          <a:p>
            <a:pPr marL="800100" lvl="1" indent="-342900" algn="l">
              <a:spcBef>
                <a:spcPts val="300"/>
              </a:spcBef>
              <a:buAutoNum type="arabicPeriod"/>
            </a:pPr>
            <a:r>
              <a:rPr lang="es-MX" sz="20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Semantic</a:t>
            </a:r>
            <a:r>
              <a:rPr lang="es-MX" sz="20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 </a:t>
            </a:r>
            <a:r>
              <a:rPr lang="es-MX" sz="2000" b="0" i="0" u="none" strike="noStrike" dirty="0" err="1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Scholar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(búsqueda con filtros por relevancia y novedad).</a:t>
            </a:r>
          </a:p>
          <a:p>
            <a:pPr marL="800100" lvl="1" indent="-342900" algn="l">
              <a:spcBef>
                <a:spcPts val="300"/>
              </a:spcBef>
              <a:buAutoNum type="arabicPeriod"/>
            </a:pPr>
            <a:r>
              <a:rPr lang="es-MX" sz="2000" b="1" i="0" dirty="0" err="1">
                <a:solidFill>
                  <a:srgbClr val="404040"/>
                </a:solidFill>
                <a:effectLst/>
                <a:latin typeface="DeepSeek-CJK-patch"/>
              </a:rPr>
              <a:t>ChatGPT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 (solo para ideas preliminares, </a:t>
            </a:r>
            <a:r>
              <a:rPr lang="es-MX" sz="2000" b="0" i="1" dirty="0">
                <a:solidFill>
                  <a:srgbClr val="404040"/>
                </a:solidFill>
                <a:effectLst/>
                <a:latin typeface="DeepSeek-CJK-patch"/>
              </a:rPr>
              <a:t>no confiables para citas</a:t>
            </a:r>
            <a:r>
              <a:rPr lang="es-MX" sz="2000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53F914-3F03-4C8A-1BC4-C6900FAA0A1E}"/>
              </a:ext>
            </a:extLst>
          </p:cNvPr>
          <p:cNvSpPr txBox="1"/>
          <p:nvPr/>
        </p:nvSpPr>
        <p:spPr>
          <a:xfrm>
            <a:off x="2474042" y="100164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Herramientas </a:t>
            </a:r>
          </a:p>
        </p:txBody>
      </p:sp>
    </p:spTree>
    <p:extLst>
      <p:ext uri="{BB962C8B-B14F-4D97-AF65-F5344CB8AC3E}">
        <p14:creationId xmlns:p14="http://schemas.microsoft.com/office/powerpoint/2010/main" val="3892940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40892</TotalTime>
  <Words>359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DeepSeek-CJK-patch</vt:lpstr>
      <vt:lpstr>Söhne</vt:lpstr>
      <vt:lpstr>Wingdings</vt:lpstr>
      <vt:lpstr>Tema de Office</vt:lpstr>
      <vt:lpstr>METODOLOGIA DE LA INVESTIGACIÓN ESTADO DEL ARTE 2025-1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Omaira Mosquera</dc:creator>
  <cp:lastModifiedBy>JUAN CARLOS GONZALEZ SANCHEZ</cp:lastModifiedBy>
  <cp:revision>90</cp:revision>
  <dcterms:created xsi:type="dcterms:W3CDTF">2022-02-02T21:17:13Z</dcterms:created>
  <dcterms:modified xsi:type="dcterms:W3CDTF">2025-03-26T16:04:57Z</dcterms:modified>
</cp:coreProperties>
</file>