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  <p:sldId id="264" r:id="rId3"/>
    <p:sldId id="266" r:id="rId4"/>
    <p:sldId id="257" r:id="rId5"/>
    <p:sldId id="263" r:id="rId6"/>
    <p:sldId id="258" r:id="rId7"/>
    <p:sldId id="259" r:id="rId8"/>
    <p:sldId id="260" r:id="rId9"/>
    <p:sldId id="261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567" autoAdjust="0"/>
    <p:restoredTop sz="94660"/>
  </p:normalViewPr>
  <p:slideViewPr>
    <p:cSldViewPr snapToGrid="0">
      <p:cViewPr>
        <p:scale>
          <a:sx n="75" d="100"/>
          <a:sy n="75" d="100"/>
        </p:scale>
        <p:origin x="259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985C-B261-4B80-BF18-430FC990BA77}" type="datetimeFigureOut">
              <a:rPr lang="es-CO" smtClean="0"/>
              <a:t>30/04/2025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B7E5-9E87-4B8B-8EA1-02FF12249B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176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985C-B261-4B80-BF18-430FC990BA77}" type="datetimeFigureOut">
              <a:rPr lang="es-CO" smtClean="0"/>
              <a:t>30/04/2025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B7E5-9E87-4B8B-8EA1-02FF12249B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048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985C-B261-4B80-BF18-430FC990BA77}" type="datetimeFigureOut">
              <a:rPr lang="es-CO" smtClean="0"/>
              <a:t>30/04/2025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B7E5-9E87-4B8B-8EA1-02FF12249B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2628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985C-B261-4B80-BF18-430FC990BA77}" type="datetimeFigureOut">
              <a:rPr lang="es-CO" smtClean="0"/>
              <a:t>30/04/2025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B7E5-9E87-4B8B-8EA1-02FF12249BCA}" type="slidenum">
              <a:rPr lang="es-CO" smtClean="0"/>
              <a:t>‹Nº›</a:t>
            </a:fld>
            <a:endParaRPr lang="es-CO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1830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985C-B261-4B80-BF18-430FC990BA77}" type="datetimeFigureOut">
              <a:rPr lang="es-CO" smtClean="0"/>
              <a:t>30/04/2025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B7E5-9E87-4B8B-8EA1-02FF12249B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2518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985C-B261-4B80-BF18-430FC990BA77}" type="datetimeFigureOut">
              <a:rPr lang="es-CO" smtClean="0"/>
              <a:t>30/04/2025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B7E5-9E87-4B8B-8EA1-02FF12249B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27106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985C-B261-4B80-BF18-430FC990BA77}" type="datetimeFigureOut">
              <a:rPr lang="es-CO" smtClean="0"/>
              <a:t>30/04/2025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B7E5-9E87-4B8B-8EA1-02FF12249B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6811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985C-B261-4B80-BF18-430FC990BA77}" type="datetimeFigureOut">
              <a:rPr lang="es-CO" smtClean="0"/>
              <a:t>30/04/2025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B7E5-9E87-4B8B-8EA1-02FF12249B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3863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985C-B261-4B80-BF18-430FC990BA77}" type="datetimeFigureOut">
              <a:rPr lang="es-CO" smtClean="0"/>
              <a:t>30/04/2025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B7E5-9E87-4B8B-8EA1-02FF12249B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2498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985C-B261-4B80-BF18-430FC990BA77}" type="datetimeFigureOut">
              <a:rPr lang="es-CO" smtClean="0"/>
              <a:t>30/04/2025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B7E5-9E87-4B8B-8EA1-02FF12249B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805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985C-B261-4B80-BF18-430FC990BA77}" type="datetimeFigureOut">
              <a:rPr lang="es-CO" smtClean="0"/>
              <a:t>30/04/2025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B7E5-9E87-4B8B-8EA1-02FF12249B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437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985C-B261-4B80-BF18-430FC990BA77}" type="datetimeFigureOut">
              <a:rPr lang="es-CO" smtClean="0"/>
              <a:t>30/04/2025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B7E5-9E87-4B8B-8EA1-02FF12249B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279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985C-B261-4B80-BF18-430FC990BA77}" type="datetimeFigureOut">
              <a:rPr lang="es-CO" smtClean="0"/>
              <a:t>30/04/2025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B7E5-9E87-4B8B-8EA1-02FF12249B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006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985C-B261-4B80-BF18-430FC990BA77}" type="datetimeFigureOut">
              <a:rPr lang="es-CO" smtClean="0"/>
              <a:t>30/04/2025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B7E5-9E87-4B8B-8EA1-02FF12249B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010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985C-B261-4B80-BF18-430FC990BA77}" type="datetimeFigureOut">
              <a:rPr lang="es-CO" smtClean="0"/>
              <a:t>30/04/2025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B7E5-9E87-4B8B-8EA1-02FF12249B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916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985C-B261-4B80-BF18-430FC990BA77}" type="datetimeFigureOut">
              <a:rPr lang="es-CO" smtClean="0"/>
              <a:t>30/04/2025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B7E5-9E87-4B8B-8EA1-02FF12249B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996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985C-B261-4B80-BF18-430FC990BA77}" type="datetimeFigureOut">
              <a:rPr lang="es-CO" smtClean="0"/>
              <a:t>30/04/2025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B7E5-9E87-4B8B-8EA1-02FF12249B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375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985C-B261-4B80-BF18-430FC990BA77}" type="datetimeFigureOut">
              <a:rPr lang="es-CO" smtClean="0"/>
              <a:t>30/04/2025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0B7E5-9E87-4B8B-8EA1-02FF12249B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727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92E985C-B261-4B80-BF18-430FC990BA77}" type="datetimeFigureOut">
              <a:rPr lang="es-CO" smtClean="0"/>
              <a:t>30/04/2025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E30B7E5-9E87-4B8B-8EA1-02FF12249B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404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F03A7-3A7D-44E1-AB8E-C87FED4C7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6000" dirty="0"/>
              <a:t>KPI</a:t>
            </a:r>
            <a:br>
              <a:rPr lang="es-ES" dirty="0"/>
            </a:b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7B4A5E-085F-4DB3-92C1-46C17473C3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i="0" dirty="0">
                <a:solidFill>
                  <a:srgbClr val="404040"/>
                </a:solidFill>
                <a:effectLst/>
                <a:latin typeface="DeepSeek-CJK-patch"/>
              </a:rPr>
              <a:t>Tipos de medidores de desempeño en ingeniería de sistemas</a:t>
            </a:r>
          </a:p>
        </p:txBody>
      </p:sp>
    </p:spTree>
    <p:extLst>
      <p:ext uri="{BB962C8B-B14F-4D97-AF65-F5344CB8AC3E}">
        <p14:creationId xmlns:p14="http://schemas.microsoft.com/office/powerpoint/2010/main" val="3209868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984EE-0CBB-4476-BF3E-56F73461E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C3FC99-FAE8-41ED-9548-A8B407DFF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1763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F2E5C-A96E-4CE8-BDE0-58B100B4D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0BEB8A-4D9F-4F1F-B976-29E168FD5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50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D289A-3F26-4BB7-B9A4-5FDF612DA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556114-E650-498F-AC73-F8A412A20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6910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C1B9A-39D0-4A4C-86BD-D9A7F7E8A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1711A1-F9E7-4805-B05A-6B0283E7A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667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579ED-500E-4D8D-A163-4EBDCABF8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INDICE</a:t>
            </a:r>
            <a:endParaRPr lang="es-CO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8FCA85D-917C-4DE6-B991-BF103391D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5400000">
            <a:off x="7424803" y="609601"/>
            <a:ext cx="3255358" cy="5181600"/>
          </a:xfrm>
        </p:spPr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3986E7-523B-4E39-A0E4-81E003040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1.Rendimiento de sistemas informáticos</a:t>
            </a:r>
          </a:p>
          <a:p>
            <a:r>
              <a:rPr lang="es-MX" dirty="0"/>
              <a:t>2.Desmpeño de redes</a:t>
            </a:r>
          </a:p>
          <a:p>
            <a:r>
              <a:rPr lang="es-MX" dirty="0"/>
              <a:t>3.Calidad de software</a:t>
            </a:r>
          </a:p>
          <a:p>
            <a:r>
              <a:rPr lang="es-MX" dirty="0"/>
              <a:t>4.Seguridad y disponibilidad</a:t>
            </a:r>
          </a:p>
          <a:p>
            <a:r>
              <a:rPr lang="es-MX" dirty="0"/>
              <a:t>5.Experiencia del usuario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00F6238-47FB-4730-86B7-7E816D1C8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363" y="1572722"/>
            <a:ext cx="5090237" cy="319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74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C913E-139C-46AE-9A1F-8C83DE02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EJEMPLOS DE KPI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69CF1A-BA61-4A72-B07C-2BC1E5991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863" y="2691194"/>
            <a:ext cx="7878274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0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7BECC-3C4A-41DA-BD5A-C09C0956F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i="0" dirty="0">
                <a:solidFill>
                  <a:srgbClr val="404040"/>
                </a:solidFill>
                <a:effectLst/>
                <a:latin typeface="DeepSeek-CJK-patch"/>
              </a:rPr>
              <a:t>Rendimiento de sistemas informáticos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1D67B1-4610-43A8-B61C-26AE7DD2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DeepSeek-CJK-patch"/>
              </a:rPr>
              <a:t>Tiempo de respuesta</a:t>
            </a:r>
            <a:r>
              <a:rPr lang="es-ES" b="0" i="0" dirty="0">
                <a:solidFill>
                  <a:srgbClr val="404040"/>
                </a:solidFill>
                <a:effectLst/>
                <a:latin typeface="DeepSeek-CJK-patch"/>
              </a:rPr>
              <a:t>: Tiempo que tarda un sistema en procesar una solicitud.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DeepSeek-CJK-patch"/>
              </a:rPr>
              <a:t>Throughput (ancho de banda)</a:t>
            </a:r>
            <a:r>
              <a:rPr lang="es-ES" b="0" i="0" dirty="0">
                <a:solidFill>
                  <a:srgbClr val="404040"/>
                </a:solidFill>
                <a:effectLst/>
                <a:latin typeface="DeepSeek-CJK-patch"/>
              </a:rPr>
              <a:t>: Cantidad de transacciones o datos procesados por unidad de tiempo.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DeepSeek-CJK-patch"/>
              </a:rPr>
              <a:t>Uso de CPU/RAM</a:t>
            </a:r>
            <a:r>
              <a:rPr lang="es-ES" b="0" i="0" dirty="0">
                <a:solidFill>
                  <a:srgbClr val="404040"/>
                </a:solidFill>
                <a:effectLst/>
                <a:latin typeface="DeepSeek-CJK-patch"/>
              </a:rPr>
              <a:t>: Porcentaje de utilización de recursos del sistema.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DeepSeek-CJK-patch"/>
              </a:rPr>
              <a:t>Latencia</a:t>
            </a:r>
            <a:r>
              <a:rPr lang="es-ES" b="0" i="0" dirty="0">
                <a:solidFill>
                  <a:srgbClr val="404040"/>
                </a:solidFill>
                <a:effectLst/>
                <a:latin typeface="DeepSeek-CJK-patch"/>
              </a:rPr>
              <a:t>: Retraso en la comunicación entre componentes.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7442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CCA150-0FD0-4BB1-AA14-4DB3FA9B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i="0" dirty="0">
                <a:solidFill>
                  <a:srgbClr val="404040"/>
                </a:solidFill>
                <a:effectLst/>
                <a:latin typeface="DeepSeek-CJK-patch"/>
              </a:rPr>
              <a:t>Tipos de datos que puede medir el throughput</a:t>
            </a:r>
            <a:br>
              <a:rPr lang="es-ES" b="0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es-CO" dirty="0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73EE74B8-DDCF-45D5-BBC7-0761769DB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 rot="5400000">
            <a:off x="7424803" y="609601"/>
            <a:ext cx="3255358" cy="5181600"/>
          </a:xfrm>
        </p:spPr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6355389-EACA-4CDB-AD1F-723970A0E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CO" b="1" i="0" dirty="0">
                <a:solidFill>
                  <a:srgbClr val="404040"/>
                </a:solidFill>
                <a:effectLst/>
                <a:latin typeface="DeepSeek-CJK-patch"/>
              </a:rPr>
              <a:t>En redes de computadoras</a:t>
            </a:r>
            <a:r>
              <a:rPr lang="es-CO" b="0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</a:p>
          <a:p>
            <a:r>
              <a:rPr lang="es-CO" b="1" i="0" dirty="0">
                <a:solidFill>
                  <a:srgbClr val="404040"/>
                </a:solidFill>
                <a:effectLst/>
                <a:latin typeface="DeepSeek-CJK-patch"/>
              </a:rPr>
              <a:t>En bases de datos</a:t>
            </a:r>
            <a:r>
              <a:rPr lang="es-CO" b="0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</a:p>
          <a:p>
            <a:r>
              <a:rPr lang="es-CO" b="1" i="0" dirty="0">
                <a:solidFill>
                  <a:srgbClr val="404040"/>
                </a:solidFill>
                <a:effectLst/>
                <a:latin typeface="DeepSeek-CJK-patch"/>
              </a:rPr>
              <a:t>En servidores y aplicaciones</a:t>
            </a:r>
            <a:r>
              <a:rPr lang="es-CO" b="0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  <a:endParaRPr lang="es-CO" dirty="0">
              <a:solidFill>
                <a:srgbClr val="404040"/>
              </a:solidFill>
              <a:latin typeface="DeepSeek-CJK-patch"/>
            </a:endParaRPr>
          </a:p>
          <a:p>
            <a:r>
              <a:rPr lang="es-ES" b="1" i="0" dirty="0">
                <a:solidFill>
                  <a:srgbClr val="404040"/>
                </a:solidFill>
                <a:effectLst/>
                <a:latin typeface="DeepSeek-CJK-patch"/>
              </a:rPr>
              <a:t>En sistemas embebidos y hardware</a:t>
            </a:r>
            <a:r>
              <a:rPr lang="es-ES" b="0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  <a:endParaRPr lang="es-CO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A1320DB-662F-4219-8186-D45D97B5A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634721"/>
            <a:ext cx="4968240" cy="313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3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B291F-87F1-47FE-B4DA-B088632C1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0" dirty="0">
                <a:solidFill>
                  <a:srgbClr val="404040"/>
                </a:solidFill>
                <a:effectLst/>
                <a:latin typeface="DeepSeek-CJK-patch"/>
              </a:rPr>
              <a:t>Desempeño de redes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270586-0C42-4E6B-95FB-AF115B2BB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DeepSeek-CJK-patch"/>
              </a:rPr>
              <a:t>Ancho de banda disponible</a:t>
            </a:r>
            <a:r>
              <a:rPr lang="es-ES" b="0" i="0" dirty="0">
                <a:solidFill>
                  <a:srgbClr val="404040"/>
                </a:solidFill>
                <a:effectLst/>
                <a:latin typeface="DeepSeek-CJK-patch"/>
              </a:rPr>
              <a:t>: Capacidad de transmisión de datos en una red.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404040"/>
                </a:solidFill>
                <a:effectLst/>
                <a:latin typeface="DeepSeek-CJK-patch"/>
              </a:rPr>
              <a:t>Packet</a:t>
            </a:r>
            <a:r>
              <a:rPr lang="es-ES" b="1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s-ES" b="1" i="0" dirty="0" err="1">
                <a:solidFill>
                  <a:srgbClr val="404040"/>
                </a:solidFill>
                <a:effectLst/>
                <a:latin typeface="DeepSeek-CJK-patch"/>
              </a:rPr>
              <a:t>loss</a:t>
            </a:r>
            <a:r>
              <a:rPr lang="es-ES" b="1" i="0" dirty="0">
                <a:solidFill>
                  <a:srgbClr val="404040"/>
                </a:solidFill>
                <a:effectLst/>
                <a:latin typeface="DeepSeek-CJK-patch"/>
              </a:rPr>
              <a:t> (pérdida de paquetes)</a:t>
            </a:r>
            <a:r>
              <a:rPr lang="es-ES" b="0" i="0" dirty="0">
                <a:solidFill>
                  <a:srgbClr val="404040"/>
                </a:solidFill>
                <a:effectLst/>
                <a:latin typeface="DeepSeek-CJK-patch"/>
              </a:rPr>
              <a:t>: Porcentaje de paquetes de datos que no llegan a su destino.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404040"/>
                </a:solidFill>
                <a:effectLst/>
                <a:latin typeface="DeepSeek-CJK-patch"/>
              </a:rPr>
              <a:t>Jitter</a:t>
            </a:r>
            <a:r>
              <a:rPr lang="es-ES" b="0" i="0" dirty="0">
                <a:solidFill>
                  <a:srgbClr val="404040"/>
                </a:solidFill>
                <a:effectLst/>
                <a:latin typeface="DeepSeek-CJK-patch"/>
              </a:rPr>
              <a:t>: Variabilidad en la latencia de una red.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1772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5125E-E4F3-413E-9E5F-217D9C7A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0" dirty="0">
                <a:solidFill>
                  <a:srgbClr val="404040"/>
                </a:solidFill>
                <a:effectLst/>
                <a:latin typeface="DeepSeek-CJK-patch"/>
              </a:rPr>
              <a:t>Calidad de software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F58642-FFB5-4929-8E9F-89D795025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DeepSeek-CJK-patch"/>
              </a:rPr>
              <a:t>Tasa de errores (bug </a:t>
            </a:r>
            <a:r>
              <a:rPr lang="es-ES" b="1" i="0" dirty="0" err="1">
                <a:solidFill>
                  <a:srgbClr val="404040"/>
                </a:solidFill>
                <a:effectLst/>
                <a:latin typeface="DeepSeek-CJK-patch"/>
              </a:rPr>
              <a:t>rate</a:t>
            </a:r>
            <a:r>
              <a:rPr lang="es-ES" b="1" i="0" dirty="0">
                <a:solidFill>
                  <a:srgbClr val="404040"/>
                </a:solidFill>
                <a:effectLst/>
                <a:latin typeface="DeepSeek-CJK-patch"/>
              </a:rPr>
              <a:t>)</a:t>
            </a:r>
            <a:r>
              <a:rPr lang="es-ES" b="0" i="0" dirty="0">
                <a:solidFill>
                  <a:srgbClr val="404040"/>
                </a:solidFill>
                <a:effectLst/>
                <a:latin typeface="DeepSeek-CJK-patch"/>
              </a:rPr>
              <a:t>: Número de defectos por línea de código (ej. bugs/1k líneas).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DeepSeek-CJK-patch"/>
              </a:rPr>
              <a:t>Tiempo medio entre fallos (MTBF)</a:t>
            </a:r>
            <a:r>
              <a:rPr lang="es-ES" b="0" i="0" dirty="0">
                <a:solidFill>
                  <a:srgbClr val="404040"/>
                </a:solidFill>
                <a:effectLst/>
                <a:latin typeface="DeepSeek-CJK-patch"/>
              </a:rPr>
              <a:t>: Fiabilidad del software antes de un error crítico.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DeepSeek-CJK-patch"/>
              </a:rPr>
              <a:t>Tiempo de desarrollo</a:t>
            </a:r>
            <a:r>
              <a:rPr lang="es-ES" b="0" i="0" dirty="0">
                <a:solidFill>
                  <a:srgbClr val="404040"/>
                </a:solidFill>
                <a:effectLst/>
                <a:latin typeface="DeepSeek-CJK-patch"/>
              </a:rPr>
              <a:t>: Eficiencia en la entrega de funcionalidades.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57566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468A3-8442-4EF2-8E66-3F6A10B26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0" dirty="0">
                <a:solidFill>
                  <a:srgbClr val="404040"/>
                </a:solidFill>
                <a:effectLst/>
                <a:latin typeface="DeepSeek-CJK-patch"/>
              </a:rPr>
              <a:t>Seguridad y disponibilidad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3041A8-31BC-4BD4-BC4F-C28F1283F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404040"/>
                </a:solidFill>
                <a:effectLst/>
                <a:latin typeface="DeepSeek-CJK-patch"/>
              </a:rPr>
              <a:t>iempo</a:t>
            </a:r>
            <a:r>
              <a:rPr lang="es-ES" b="1" i="0" dirty="0">
                <a:solidFill>
                  <a:srgbClr val="404040"/>
                </a:solidFill>
                <a:effectLst/>
                <a:latin typeface="DeepSeek-CJK-patch"/>
              </a:rPr>
              <a:t> de actividad (</a:t>
            </a:r>
            <a:r>
              <a:rPr lang="es-ES" b="1" i="0" dirty="0" err="1">
                <a:solidFill>
                  <a:srgbClr val="404040"/>
                </a:solidFill>
                <a:effectLst/>
                <a:latin typeface="DeepSeek-CJK-patch"/>
              </a:rPr>
              <a:t>uptime</a:t>
            </a:r>
            <a:r>
              <a:rPr lang="es-ES" b="1" i="0" dirty="0">
                <a:solidFill>
                  <a:srgbClr val="404040"/>
                </a:solidFill>
                <a:effectLst/>
                <a:latin typeface="DeepSeek-CJK-patch"/>
              </a:rPr>
              <a:t>)</a:t>
            </a:r>
            <a:r>
              <a:rPr lang="es-ES" b="0" i="0" dirty="0">
                <a:solidFill>
                  <a:srgbClr val="404040"/>
                </a:solidFill>
                <a:effectLst/>
                <a:latin typeface="DeepSeek-CJK-patch"/>
              </a:rPr>
              <a:t>: Porcentaje de disponibilidad del sistema (ej. 99.9%).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DeepSeek-CJK-patch"/>
              </a:rPr>
              <a:t>Tiempo medio de reparación (MTTR)</a:t>
            </a:r>
            <a:r>
              <a:rPr lang="es-ES" b="0" i="0" dirty="0">
                <a:solidFill>
                  <a:srgbClr val="404040"/>
                </a:solidFill>
                <a:effectLst/>
                <a:latin typeface="DeepSeek-CJK-patch"/>
              </a:rPr>
              <a:t>: Rapidez en solucionar fallos.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DeepSeek-CJK-patch"/>
              </a:rPr>
              <a:t>Vulnerabilidades detectadas</a:t>
            </a:r>
            <a:r>
              <a:rPr lang="es-ES" b="0" i="0" dirty="0">
                <a:solidFill>
                  <a:srgbClr val="404040"/>
                </a:solidFill>
                <a:effectLst/>
                <a:latin typeface="DeepSeek-CJK-patch"/>
              </a:rPr>
              <a:t>: Número de brechas de seguridad identificadas.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48367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DA35F-622B-433B-985B-3C931E2A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i="0" dirty="0">
                <a:solidFill>
                  <a:srgbClr val="404040"/>
                </a:solidFill>
                <a:effectLst/>
                <a:latin typeface="DeepSeek-CJK-patch"/>
              </a:rPr>
              <a:t>Experiencia del usuario (UX)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DCE1AD-4BDD-47AF-984C-9887121C2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DeepSeek-CJK-patch"/>
              </a:rPr>
              <a:t>Tiempo de carga de una página/app</a:t>
            </a:r>
            <a:r>
              <a:rPr lang="es-ES" b="0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404040"/>
                </a:solidFill>
                <a:effectLst/>
                <a:latin typeface="DeepSeek-CJK-patch"/>
              </a:rPr>
              <a:t>Satisfacción del usuario (encuestas, </a:t>
            </a:r>
            <a:r>
              <a:rPr lang="es-ES" b="1" i="0" dirty="0" err="1">
                <a:solidFill>
                  <a:srgbClr val="404040"/>
                </a:solidFill>
                <a:effectLst/>
                <a:latin typeface="DeepSeek-CJK-patch"/>
              </a:rPr>
              <a:t>feedback</a:t>
            </a:r>
            <a:r>
              <a:rPr lang="es-ES" b="1" i="0" dirty="0">
                <a:solidFill>
                  <a:srgbClr val="404040"/>
                </a:solidFill>
                <a:effectLst/>
                <a:latin typeface="DeepSeek-CJK-patch"/>
              </a:rPr>
              <a:t>)</a:t>
            </a:r>
            <a:r>
              <a:rPr lang="es-ES" b="0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55541866"/>
      </p:ext>
    </p:extLst>
  </p:cSld>
  <p:clrMapOvr>
    <a:masterClrMapping/>
  </p:clrMapOvr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143</TotalTime>
  <Words>291</Words>
  <Application>Microsoft Office PowerPoint</Application>
  <PresentationFormat>Panorámica</PresentationFormat>
  <Paragraphs>34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DeepSeek-CJK-patch</vt:lpstr>
      <vt:lpstr>Tw Cen MT</vt:lpstr>
      <vt:lpstr>Gota</vt:lpstr>
      <vt:lpstr>KPI </vt:lpstr>
      <vt:lpstr>INDICE</vt:lpstr>
      <vt:lpstr>EJEMPLOS DE KPI</vt:lpstr>
      <vt:lpstr>Rendimiento de sistemas informáticos</vt:lpstr>
      <vt:lpstr>Tipos de datos que puede medir el throughput </vt:lpstr>
      <vt:lpstr>Desempeño de redes</vt:lpstr>
      <vt:lpstr>Calidad de software</vt:lpstr>
      <vt:lpstr>Seguridad y disponibilidad</vt:lpstr>
      <vt:lpstr>Experiencia del usuario (UX)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KPI </dc:title>
  <dc:creator>Rodriguez Hernandez Deivi Andrey</dc:creator>
  <cp:lastModifiedBy>Rodriguez Hernandez Deivi Andrey</cp:lastModifiedBy>
  <cp:revision>6</cp:revision>
  <dcterms:created xsi:type="dcterms:W3CDTF">2025-04-30T14:11:39Z</dcterms:created>
  <dcterms:modified xsi:type="dcterms:W3CDTF">2025-04-30T16:34:45Z</dcterms:modified>
</cp:coreProperties>
</file>