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200" y="289559"/>
            <a:ext cx="96774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1329" y="4391659"/>
            <a:ext cx="404114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3359" y="215900"/>
            <a:ext cx="688340" cy="6883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15900" y="863600"/>
            <a:ext cx="9575800" cy="0"/>
          </a:xfrm>
          <a:custGeom>
            <a:avLst/>
            <a:gdLst/>
            <a:ahLst/>
            <a:cxnLst/>
            <a:rect l="l" t="t" r="r" b="b"/>
            <a:pathLst>
              <a:path w="9575800" h="0">
                <a:moveTo>
                  <a:pt x="0" y="0"/>
                </a:moveTo>
                <a:lnTo>
                  <a:pt x="9575800" y="0"/>
                </a:lnTo>
              </a:path>
            </a:pathLst>
          </a:custGeom>
          <a:ln w="3175">
            <a:solidFill>
              <a:srgbClr val="0233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1209" y="2481579"/>
            <a:ext cx="29616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7995"/>
            <a:ext cx="907542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andargan.com/using-vagrant-docker/" TargetMode="External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andargan.com/using-vagrant-docker/" TargetMode="External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andargan.com/using-vagrant-docker/" TargetMode="External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60" y="1087120"/>
            <a:ext cx="8430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35">
                <a:solidFill>
                  <a:srgbClr val="01303F"/>
                </a:solidFill>
                <a:latin typeface="Trebuchet MS"/>
                <a:cs typeface="Trebuchet MS"/>
              </a:rPr>
              <a:t>Conceptos</a:t>
            </a:r>
            <a:r>
              <a:rPr dirty="0" sz="7200" spc="-390">
                <a:solidFill>
                  <a:srgbClr val="01303F"/>
                </a:solidFill>
                <a:latin typeface="Trebuchet MS"/>
                <a:cs typeface="Trebuchet MS"/>
              </a:rPr>
              <a:t> </a:t>
            </a:r>
            <a:r>
              <a:rPr dirty="0" sz="7200" spc="-85">
                <a:solidFill>
                  <a:srgbClr val="01303F"/>
                </a:solidFill>
                <a:latin typeface="Trebuchet MS"/>
                <a:cs typeface="Trebuchet MS"/>
              </a:rPr>
              <a:t>avanzados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3420" y="2553970"/>
            <a:ext cx="3614420" cy="20535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21329" y="4391659"/>
            <a:ext cx="40386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315">
                <a:solidFill>
                  <a:srgbClr val="01303F"/>
                </a:solidFill>
                <a:latin typeface="Trebuchet MS"/>
                <a:cs typeface="Trebuchet MS"/>
              </a:rPr>
              <a:t>doc</a:t>
            </a:r>
            <a:r>
              <a:rPr dirty="0" sz="12000" spc="-2455">
                <a:solidFill>
                  <a:srgbClr val="01303F"/>
                </a:solidFill>
                <a:latin typeface="Trebuchet MS"/>
                <a:cs typeface="Trebuchet MS"/>
              </a:rPr>
              <a:t>k</a:t>
            </a:r>
            <a:r>
              <a:rPr dirty="0" sz="12000" spc="-675">
                <a:solidFill>
                  <a:srgbClr val="01303F"/>
                </a:solidFill>
                <a:latin typeface="Trebuchet MS"/>
                <a:cs typeface="Trebuchet MS"/>
              </a:rPr>
              <a:t>er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1739" y="6165850"/>
            <a:ext cx="50939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>
                <a:solidFill>
                  <a:srgbClr val="02333F"/>
                </a:solidFill>
                <a:latin typeface="Tahoma"/>
                <a:cs typeface="Tahoma"/>
              </a:rPr>
              <a:t>F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19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8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h</a:t>
            </a:r>
            <a:r>
              <a:rPr dirty="0" sz="1600" spc="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p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13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145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c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25">
                <a:solidFill>
                  <a:srgbClr val="02333F"/>
                </a:solidFill>
                <a:latin typeface="Tahoma"/>
                <a:cs typeface="Tahoma"/>
              </a:rPr>
              <a:t>.d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.c</a:t>
            </a:r>
            <a:r>
              <a:rPr dirty="0" sz="1600" spc="-20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m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50">
                <a:solidFill>
                  <a:srgbClr val="02333F"/>
                </a:solidFill>
                <a:latin typeface="Tahoma"/>
                <a:cs typeface="Tahoma"/>
              </a:rPr>
              <a:t>g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i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6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li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 spc="-30">
                <a:solidFill>
                  <a:srgbClr val="02333F"/>
                </a:solidFill>
                <a:latin typeface="Tahoma"/>
                <a:cs typeface="Tahoma"/>
              </a:rPr>
              <a:t>k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7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539" y="1906270"/>
            <a:ext cx="5005070" cy="377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1739" y="6165850"/>
            <a:ext cx="50939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>
                <a:solidFill>
                  <a:srgbClr val="02333F"/>
                </a:solidFill>
                <a:latin typeface="Tahoma"/>
                <a:cs typeface="Tahoma"/>
              </a:rPr>
              <a:t>F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19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8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h</a:t>
            </a:r>
            <a:r>
              <a:rPr dirty="0" sz="1600" spc="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p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13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145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c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25">
                <a:solidFill>
                  <a:srgbClr val="02333F"/>
                </a:solidFill>
                <a:latin typeface="Tahoma"/>
                <a:cs typeface="Tahoma"/>
              </a:rPr>
              <a:t>.d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.c</a:t>
            </a:r>
            <a:r>
              <a:rPr dirty="0" sz="1600" spc="-20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m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50">
                <a:solidFill>
                  <a:srgbClr val="02333F"/>
                </a:solidFill>
                <a:latin typeface="Tahoma"/>
                <a:cs typeface="Tahoma"/>
              </a:rPr>
              <a:t>g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i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6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li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 spc="-30">
                <a:solidFill>
                  <a:srgbClr val="02333F"/>
                </a:solidFill>
                <a:latin typeface="Tahoma"/>
                <a:cs typeface="Tahoma"/>
              </a:rPr>
              <a:t>k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7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539" y="1906270"/>
            <a:ext cx="5005070" cy="377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1739" y="6165850"/>
            <a:ext cx="50939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>
                <a:solidFill>
                  <a:srgbClr val="02333F"/>
                </a:solidFill>
                <a:latin typeface="Tahoma"/>
                <a:cs typeface="Tahoma"/>
              </a:rPr>
              <a:t>F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19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8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h</a:t>
            </a:r>
            <a:r>
              <a:rPr dirty="0" sz="1600" spc="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p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130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1600" spc="-145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c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25">
                <a:solidFill>
                  <a:srgbClr val="02333F"/>
                </a:solidFill>
                <a:latin typeface="Tahoma"/>
                <a:cs typeface="Tahoma"/>
              </a:rPr>
              <a:t>.d</a:t>
            </a:r>
            <a:r>
              <a:rPr dirty="0" sz="1600" spc="5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.c</a:t>
            </a:r>
            <a:r>
              <a:rPr dirty="0" sz="1600" spc="-20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m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3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50">
                <a:solidFill>
                  <a:srgbClr val="02333F"/>
                </a:solidFill>
                <a:latin typeface="Tahoma"/>
                <a:cs typeface="Tahoma"/>
              </a:rPr>
              <a:t>g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i</a:t>
            </a:r>
            <a:r>
              <a:rPr dirty="0" sz="1600" spc="6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3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-8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r>
              <a:rPr dirty="0" sz="1600" spc="5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1600" spc="6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ck</a:t>
            </a:r>
            <a:r>
              <a:rPr dirty="0" sz="1600" spc="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1600" spc="4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li</a:t>
            </a:r>
            <a:r>
              <a:rPr dirty="0" sz="1600" spc="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1600" spc="-30">
                <a:solidFill>
                  <a:srgbClr val="02333F"/>
                </a:solidFill>
                <a:latin typeface="Tahoma"/>
                <a:cs typeface="Tahoma"/>
              </a:rPr>
              <a:t>k</a:t>
            </a:r>
            <a:r>
              <a:rPr dirty="0" sz="1600" spc="20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1600" spc="-70">
                <a:solidFill>
                  <a:srgbClr val="02333F"/>
                </a:solidFill>
                <a:latin typeface="Tahoma"/>
                <a:cs typeface="Tahoma"/>
              </a:rPr>
              <a:t>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539" y="1906270"/>
            <a:ext cx="5005070" cy="377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2123439"/>
            <a:ext cx="8108950" cy="4747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880" y="1083309"/>
            <a:ext cx="8989060" cy="858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  <a:buFont typeface="Trebuchet MS"/>
              <a:buChar char="&gt;"/>
              <a:tabLst>
                <a:tab pos="278130" algn="l"/>
              </a:tabLst>
            </a:pPr>
            <a:r>
              <a:rPr dirty="0" sz="2400" spc="55">
                <a:solidFill>
                  <a:srgbClr val="02333F"/>
                </a:solidFill>
                <a:latin typeface="Tahoma"/>
                <a:cs typeface="Tahoma"/>
              </a:rPr>
              <a:t>Creamos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un</a:t>
            </a:r>
            <a:r>
              <a:rPr dirty="0" sz="2400" spc="-12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2333F"/>
                </a:solidFill>
                <a:latin typeface="Tahoma"/>
                <a:cs typeface="Tahoma"/>
              </a:rPr>
              <a:t>contenedor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2333F"/>
                </a:solidFill>
                <a:latin typeface="Tahoma"/>
                <a:cs typeface="Tahoma"/>
              </a:rPr>
              <a:t>'data-only'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2333F"/>
                </a:solidFill>
                <a:latin typeface="Tahoma"/>
                <a:cs typeface="Tahoma"/>
              </a:rPr>
              <a:t>con</a:t>
            </a:r>
            <a:r>
              <a:rPr dirty="0" sz="2400" spc="-12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2333F"/>
                </a:solidFill>
                <a:latin typeface="Tahoma"/>
                <a:cs typeface="Tahoma"/>
              </a:rPr>
              <a:t>los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2333F"/>
                </a:solidFill>
                <a:latin typeface="Tahoma"/>
                <a:cs typeface="Tahoma"/>
              </a:rPr>
              <a:t>volúmenes</a:t>
            </a:r>
            <a:r>
              <a:rPr dirty="0" sz="2400" spc="-12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2333F"/>
                </a:solidFill>
                <a:latin typeface="Tahoma"/>
                <a:cs typeface="Tahoma"/>
              </a:rPr>
              <a:t>datos </a:t>
            </a:r>
            <a:r>
              <a:rPr dirty="0" sz="2400" spc="-7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2333F"/>
                </a:solidFill>
                <a:latin typeface="Tahoma"/>
                <a:cs typeface="Tahoma"/>
              </a:rPr>
              <a:t>necesarios.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2123439"/>
            <a:ext cx="8108950" cy="4747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880" y="1084579"/>
            <a:ext cx="8218170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  <a:buFont typeface="Trebuchet MS"/>
              <a:buChar char="&gt;"/>
              <a:tabLst>
                <a:tab pos="278130" algn="l"/>
              </a:tabLst>
            </a:pPr>
            <a:r>
              <a:rPr dirty="0" sz="2400" spc="55">
                <a:solidFill>
                  <a:srgbClr val="02333F"/>
                </a:solidFill>
                <a:latin typeface="Tahoma"/>
                <a:cs typeface="Tahoma"/>
              </a:rPr>
              <a:t>Creamos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un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2333F"/>
                </a:solidFill>
                <a:latin typeface="Tahoma"/>
                <a:cs typeface="Tahoma"/>
              </a:rPr>
              <a:t>contenedor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2333F"/>
                </a:solidFill>
                <a:latin typeface="Tahoma"/>
                <a:cs typeface="Tahoma"/>
              </a:rPr>
              <a:t>con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2333F"/>
                </a:solidFill>
                <a:latin typeface="Tahoma"/>
                <a:cs typeface="Tahoma"/>
              </a:rPr>
              <a:t>el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2333F"/>
                </a:solidFill>
                <a:latin typeface="Tahoma"/>
                <a:cs typeface="Tahoma"/>
              </a:rPr>
              <a:t>servidor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2333F"/>
                </a:solidFill>
                <a:latin typeface="Tahoma"/>
                <a:cs typeface="Tahoma"/>
              </a:rPr>
              <a:t>base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02333F"/>
                </a:solidFill>
                <a:latin typeface="Tahoma"/>
                <a:cs typeface="Tahoma"/>
              </a:rPr>
              <a:t>datos, </a:t>
            </a:r>
            <a:r>
              <a:rPr dirty="0" sz="2400" spc="-7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02333F"/>
                </a:solidFill>
                <a:latin typeface="Tahoma"/>
                <a:cs typeface="Tahoma"/>
              </a:rPr>
              <a:t>montando</a:t>
            </a:r>
            <a:r>
              <a:rPr dirty="0" sz="2400" spc="-14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02333F"/>
                </a:solidFill>
                <a:latin typeface="Tahoma"/>
                <a:cs typeface="Tahoma"/>
              </a:rPr>
              <a:t>el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2333F"/>
                </a:solidFill>
                <a:latin typeface="Tahoma"/>
                <a:cs typeface="Tahoma"/>
              </a:rPr>
              <a:t>volumen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02333F"/>
                </a:solidFill>
                <a:latin typeface="Tahoma"/>
                <a:cs typeface="Tahoma"/>
              </a:rPr>
              <a:t>del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2333F"/>
                </a:solidFill>
                <a:latin typeface="Tahoma"/>
                <a:cs typeface="Tahoma"/>
              </a:rPr>
              <a:t>contenedor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2333F"/>
                </a:solidFill>
                <a:latin typeface="Tahoma"/>
                <a:cs typeface="Tahoma"/>
              </a:rPr>
              <a:t>datos.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958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" b="0">
                <a:latin typeface="Tahoma"/>
                <a:cs typeface="Tahoma"/>
              </a:rPr>
              <a:t>K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10" b="0">
                <a:latin typeface="Tahoma"/>
                <a:cs typeface="Tahoma"/>
              </a:rPr>
              <a:t>X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2123439"/>
            <a:ext cx="8108950" cy="4747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880" y="1084579"/>
            <a:ext cx="7651115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  <a:buFont typeface="Trebuchet MS"/>
              <a:buChar char="&gt;"/>
              <a:tabLst>
                <a:tab pos="278130" algn="l"/>
              </a:tabLst>
            </a:pPr>
            <a:r>
              <a:rPr dirty="0" sz="2400" spc="55">
                <a:solidFill>
                  <a:srgbClr val="02333F"/>
                </a:solidFill>
                <a:latin typeface="Tahoma"/>
                <a:cs typeface="Tahoma"/>
              </a:rPr>
              <a:t>Creamos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un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02333F"/>
                </a:solidFill>
                <a:latin typeface="Tahoma"/>
                <a:cs typeface="Tahoma"/>
              </a:rPr>
              <a:t>contenedor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02333F"/>
                </a:solidFill>
                <a:latin typeface="Tahoma"/>
                <a:cs typeface="Tahoma"/>
              </a:rPr>
              <a:t>con</a:t>
            </a:r>
            <a:r>
              <a:rPr dirty="0" sz="2400" spc="-12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2333F"/>
                </a:solidFill>
                <a:latin typeface="Tahoma"/>
                <a:cs typeface="Tahoma"/>
              </a:rPr>
              <a:t>el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2333F"/>
                </a:solidFill>
                <a:latin typeface="Tahoma"/>
                <a:cs typeface="Tahoma"/>
              </a:rPr>
              <a:t>servidor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2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02333F"/>
                </a:solidFill>
                <a:latin typeface="Tahoma"/>
                <a:cs typeface="Tahoma"/>
              </a:rPr>
              <a:t>aplicación, </a:t>
            </a:r>
            <a:r>
              <a:rPr dirty="0" sz="2400" spc="-7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2333F"/>
                </a:solidFill>
                <a:latin typeface="Tahoma"/>
                <a:cs typeface="Tahoma"/>
              </a:rPr>
              <a:t>conectándolo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2333F"/>
                </a:solidFill>
                <a:latin typeface="Tahoma"/>
                <a:cs typeface="Tahoma"/>
              </a:rPr>
              <a:t>al</a:t>
            </a:r>
            <a:r>
              <a:rPr dirty="0" sz="2400" spc="-14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02333F"/>
                </a:solidFill>
                <a:latin typeface="Tahoma"/>
                <a:cs typeface="Tahoma"/>
              </a:rPr>
              <a:t>servidor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3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02333F"/>
                </a:solidFill>
                <a:latin typeface="Tahoma"/>
                <a:cs typeface="Tahoma"/>
              </a:rPr>
              <a:t>base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24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02333F"/>
                </a:solidFill>
                <a:latin typeface="Tahoma"/>
                <a:cs typeface="Tahoma"/>
              </a:rPr>
              <a:t>datos.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8809"/>
            <a:ext cx="10078720" cy="6281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" y="5835650"/>
            <a:ext cx="4348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>
                <a:solidFill>
                  <a:srgbClr val="FFFFFF"/>
                </a:solidFill>
              </a:rPr>
              <a:t>¿</a:t>
            </a:r>
            <a:r>
              <a:rPr dirty="0" spc="-240">
                <a:solidFill>
                  <a:srgbClr val="FFFFFF"/>
                </a:solidFill>
              </a:rPr>
              <a:t>PR</a:t>
            </a:r>
            <a:r>
              <a:rPr dirty="0" spc="-200">
                <a:solidFill>
                  <a:srgbClr val="FFFFFF"/>
                </a:solidFill>
              </a:rPr>
              <a:t>E</a:t>
            </a:r>
            <a:r>
              <a:rPr dirty="0" spc="114">
                <a:solidFill>
                  <a:srgbClr val="FFFFFF"/>
                </a:solidFill>
              </a:rPr>
              <a:t>GU</a:t>
            </a:r>
            <a:r>
              <a:rPr dirty="0" spc="125">
                <a:solidFill>
                  <a:srgbClr val="FFFFFF"/>
                </a:solidFill>
              </a:rPr>
              <a:t>N</a:t>
            </a:r>
            <a:r>
              <a:rPr dirty="0" spc="40">
                <a:solidFill>
                  <a:srgbClr val="FFFFFF"/>
                </a:solidFill>
              </a:rPr>
              <a:t>T</a:t>
            </a:r>
            <a:r>
              <a:rPr dirty="0" spc="40">
                <a:solidFill>
                  <a:srgbClr val="FFFFFF"/>
                </a:solidFill>
              </a:rPr>
              <a:t>A</a:t>
            </a:r>
            <a:r>
              <a:rPr dirty="0" spc="-270">
                <a:solidFill>
                  <a:srgbClr val="FFFFFF"/>
                </a:solidFill>
              </a:rPr>
              <a:t>S</a:t>
            </a:r>
            <a:r>
              <a:rPr dirty="0" spc="-3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P</a:t>
            </a:r>
            <a:r>
              <a:rPr dirty="0" spc="-25"/>
              <a:t>R</a:t>
            </a:r>
            <a:r>
              <a:rPr dirty="0" spc="-30"/>
              <a:t>A</a:t>
            </a:r>
            <a:r>
              <a:rPr dirty="0" spc="-90"/>
              <a:t>C</a:t>
            </a:r>
            <a:r>
              <a:rPr dirty="0" spc="-270"/>
              <a:t>TI</a:t>
            </a:r>
            <a:r>
              <a:rPr dirty="0" spc="-320"/>
              <a:t>C</a:t>
            </a:r>
            <a:r>
              <a:rPr dirty="0" spc="-3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4540" y="3021329"/>
            <a:ext cx="301815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210" b="1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9600" spc="-415" b="1">
                <a:solidFill>
                  <a:srgbClr val="02333F"/>
                </a:solidFill>
                <a:latin typeface="Tahoma"/>
                <a:cs typeface="Tahoma"/>
              </a:rPr>
              <a:t>IME</a:t>
            </a:r>
            <a:endParaRPr sz="9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1295400"/>
            <a:ext cx="258953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6998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" b="0">
                <a:latin typeface="Tahoma"/>
                <a:cs typeface="Tahoma"/>
              </a:rPr>
              <a:t>P</a:t>
            </a:r>
            <a:r>
              <a:rPr dirty="0" sz="2600" spc="30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b="0">
                <a:latin typeface="Tahoma"/>
                <a:cs typeface="Tahoma"/>
              </a:rPr>
              <a:t>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85" b="0">
                <a:latin typeface="Tahoma"/>
                <a:cs typeface="Tahoma"/>
              </a:rPr>
              <a:t>A</a:t>
            </a:r>
            <a:r>
              <a:rPr dirty="0" sz="2600" spc="-75" b="0">
                <a:latin typeface="Tahoma"/>
                <a:cs typeface="Tahoma"/>
              </a:rPr>
              <a:t>T</a:t>
            </a:r>
            <a:r>
              <a:rPr dirty="0" sz="2600" spc="50" b="0">
                <a:latin typeface="Tahoma"/>
                <a:cs typeface="Tahoma"/>
              </a:rPr>
              <a:t>OS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2550" y="6165850"/>
            <a:ext cx="4831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2333F"/>
                </a:solidFill>
                <a:latin typeface="Tahoma"/>
                <a:cs typeface="Tahoma"/>
                <a:hlinkClick r:id="rId2"/>
              </a:rPr>
              <a:t>http://alandargan.com/using-vagrant-docker/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989" y="2223770"/>
            <a:ext cx="6692900" cy="31381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6998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" b="0">
                <a:latin typeface="Tahoma"/>
                <a:cs typeface="Tahoma"/>
              </a:rPr>
              <a:t>P</a:t>
            </a:r>
            <a:r>
              <a:rPr dirty="0" sz="2600" spc="30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b="0">
                <a:latin typeface="Tahoma"/>
                <a:cs typeface="Tahoma"/>
              </a:rPr>
              <a:t>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85" b="0">
                <a:latin typeface="Tahoma"/>
                <a:cs typeface="Tahoma"/>
              </a:rPr>
              <a:t>A</a:t>
            </a:r>
            <a:r>
              <a:rPr dirty="0" sz="2600" spc="-75" b="0">
                <a:latin typeface="Tahoma"/>
                <a:cs typeface="Tahoma"/>
              </a:rPr>
              <a:t>T</a:t>
            </a:r>
            <a:r>
              <a:rPr dirty="0" sz="2600" spc="50" b="0">
                <a:latin typeface="Tahoma"/>
                <a:cs typeface="Tahoma"/>
              </a:rPr>
              <a:t>OS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2550" y="6165850"/>
            <a:ext cx="4831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2333F"/>
                </a:solidFill>
                <a:latin typeface="Tahoma"/>
                <a:cs typeface="Tahoma"/>
                <a:hlinkClick r:id="rId2"/>
              </a:rPr>
              <a:t>http://alandargan.com/using-vagrant-docker/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989" y="2223770"/>
            <a:ext cx="6692900" cy="31381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6998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" b="0">
                <a:latin typeface="Tahoma"/>
                <a:cs typeface="Tahoma"/>
              </a:rPr>
              <a:t>P</a:t>
            </a:r>
            <a:r>
              <a:rPr dirty="0" sz="2600" spc="30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b="0">
                <a:latin typeface="Tahoma"/>
                <a:cs typeface="Tahoma"/>
              </a:rPr>
              <a:t>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85" b="0">
                <a:latin typeface="Tahoma"/>
                <a:cs typeface="Tahoma"/>
              </a:rPr>
              <a:t>A</a:t>
            </a:r>
            <a:r>
              <a:rPr dirty="0" sz="2600" spc="-75" b="0">
                <a:latin typeface="Tahoma"/>
                <a:cs typeface="Tahoma"/>
              </a:rPr>
              <a:t>T</a:t>
            </a:r>
            <a:r>
              <a:rPr dirty="0" sz="2600" spc="50" b="0">
                <a:latin typeface="Tahoma"/>
                <a:cs typeface="Tahoma"/>
              </a:rPr>
              <a:t>OS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2550" y="6165850"/>
            <a:ext cx="4831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2333F"/>
                </a:solidFill>
                <a:latin typeface="Tahoma"/>
                <a:cs typeface="Tahoma"/>
                <a:hlinkClick r:id="rId2"/>
              </a:rPr>
              <a:t>http://alandargan.com/using-vagrant-docker/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989" y="2223770"/>
            <a:ext cx="6692900" cy="31381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450" y="6873747"/>
            <a:ext cx="13639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79990" cy="7556500"/>
            <a:chOff x="0" y="0"/>
            <a:chExt cx="10079990" cy="755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3359" y="215900"/>
              <a:ext cx="688340" cy="6883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5900" y="863600"/>
              <a:ext cx="9575800" cy="0"/>
            </a:xfrm>
            <a:custGeom>
              <a:avLst/>
              <a:gdLst/>
              <a:ahLst/>
              <a:cxnLst/>
              <a:rect l="l" t="t" r="r" b="b"/>
              <a:pathLst>
                <a:path w="9575800" h="0">
                  <a:moveTo>
                    <a:pt x="0" y="0"/>
                  </a:moveTo>
                  <a:lnTo>
                    <a:pt x="9575800" y="0"/>
                  </a:lnTo>
                </a:path>
              </a:pathLst>
            </a:custGeom>
            <a:ln w="3175">
              <a:solidFill>
                <a:srgbClr val="0233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03200" y="289559"/>
            <a:ext cx="70491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3600" spc="-7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3600" spc="-740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3600" spc="-70">
                <a:solidFill>
                  <a:srgbClr val="02333F"/>
                </a:solidFill>
                <a:latin typeface="Trebuchet MS"/>
                <a:cs typeface="Trebuchet MS"/>
              </a:rPr>
              <a:t>e</a:t>
            </a:r>
            <a:r>
              <a:rPr dirty="0" sz="3600" spc="-330">
                <a:solidFill>
                  <a:srgbClr val="02333F"/>
                </a:solidFill>
                <a:latin typeface="Trebuchet MS"/>
                <a:cs typeface="Trebuchet MS"/>
              </a:rPr>
              <a:t>r</a:t>
            </a:r>
            <a:r>
              <a:rPr dirty="0" sz="3600" spc="-405">
                <a:solidFill>
                  <a:srgbClr val="02333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02333F"/>
                </a:solidFill>
                <a:latin typeface="Tahoma"/>
                <a:cs typeface="Tahoma"/>
              </a:rPr>
              <a:t>VOL</a:t>
            </a:r>
            <a:r>
              <a:rPr dirty="0" sz="2600" spc="180">
                <a:solidFill>
                  <a:srgbClr val="02333F"/>
                </a:solidFill>
                <a:latin typeface="Tahoma"/>
                <a:cs typeface="Tahoma"/>
              </a:rPr>
              <a:t>U</a:t>
            </a:r>
            <a:r>
              <a:rPr dirty="0" sz="2600" spc="215">
                <a:solidFill>
                  <a:srgbClr val="02333F"/>
                </a:solidFill>
                <a:latin typeface="Tahoma"/>
                <a:cs typeface="Tahoma"/>
              </a:rPr>
              <a:t>M</a:t>
            </a:r>
            <a:r>
              <a:rPr dirty="0" sz="2600" spc="-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2600" spc="-45">
                <a:solidFill>
                  <a:srgbClr val="02333F"/>
                </a:solidFill>
                <a:latin typeface="Tahoma"/>
                <a:cs typeface="Tahoma"/>
              </a:rPr>
              <a:t>S</a:t>
            </a:r>
            <a:r>
              <a:rPr dirty="0" sz="2600" spc="-305">
                <a:solidFill>
                  <a:srgbClr val="02333F"/>
                </a:solidFill>
                <a:latin typeface="Tahoma"/>
                <a:cs typeface="Tahoma"/>
              </a:rPr>
              <a:t>:</a:t>
            </a:r>
            <a:r>
              <a:rPr dirty="0" sz="2600" spc="-13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02333F"/>
                </a:solidFill>
                <a:latin typeface="Tahoma"/>
                <a:cs typeface="Tahoma"/>
              </a:rPr>
              <a:t>C</a:t>
            </a:r>
            <a:r>
              <a:rPr dirty="0" sz="2600" spc="-70">
                <a:solidFill>
                  <a:srgbClr val="02333F"/>
                </a:solidFill>
                <a:latin typeface="Tahoma"/>
                <a:cs typeface="Tahoma"/>
              </a:rPr>
              <a:t>R</a:t>
            </a:r>
            <a:r>
              <a:rPr dirty="0" sz="2600" spc="-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2600" spc="20">
                <a:solidFill>
                  <a:srgbClr val="02333F"/>
                </a:solidFill>
                <a:latin typeface="Tahoma"/>
                <a:cs typeface="Tahoma"/>
              </a:rPr>
              <a:t>A</a:t>
            </a:r>
            <a:r>
              <a:rPr dirty="0" sz="2600" spc="25">
                <a:solidFill>
                  <a:srgbClr val="02333F"/>
                </a:solidFill>
                <a:latin typeface="Tahoma"/>
                <a:cs typeface="Tahoma"/>
              </a:rPr>
              <a:t>C</a:t>
            </a:r>
            <a:r>
              <a:rPr dirty="0" sz="2600" spc="-315">
                <a:solidFill>
                  <a:srgbClr val="02333F"/>
                </a:solidFill>
                <a:latin typeface="Tahoma"/>
                <a:cs typeface="Tahoma"/>
              </a:rPr>
              <a:t>I</a:t>
            </a:r>
            <a:r>
              <a:rPr dirty="0" sz="2600" spc="140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2600" spc="13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2600" spc="-14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02333F"/>
                </a:solidFill>
                <a:latin typeface="Tahoma"/>
                <a:cs typeface="Tahoma"/>
              </a:rPr>
              <a:t>D</a:t>
            </a:r>
            <a:r>
              <a:rPr dirty="0" sz="2600" spc="-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2600" spc="-14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02333F"/>
                </a:solidFill>
                <a:latin typeface="Tahoma"/>
                <a:cs typeface="Tahoma"/>
              </a:rPr>
              <a:t>V</a:t>
            </a:r>
            <a:r>
              <a:rPr dirty="0" sz="2600" spc="60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2600" spc="35">
                <a:solidFill>
                  <a:srgbClr val="02333F"/>
                </a:solidFill>
                <a:latin typeface="Tahoma"/>
                <a:cs typeface="Tahoma"/>
              </a:rPr>
              <a:t>L</a:t>
            </a:r>
            <a:r>
              <a:rPr dirty="0" sz="2600" spc="130">
                <a:solidFill>
                  <a:srgbClr val="02333F"/>
                </a:solidFill>
                <a:latin typeface="Tahoma"/>
                <a:cs typeface="Tahoma"/>
              </a:rPr>
              <a:t>ÚM</a:t>
            </a:r>
            <a:r>
              <a:rPr dirty="0" sz="2600" spc="10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2600" spc="145">
                <a:solidFill>
                  <a:srgbClr val="02333F"/>
                </a:solidFill>
                <a:latin typeface="Tahoma"/>
                <a:cs typeface="Tahoma"/>
              </a:rPr>
              <a:t>N</a:t>
            </a:r>
            <a:r>
              <a:rPr dirty="0" sz="2600" spc="-25">
                <a:solidFill>
                  <a:srgbClr val="02333F"/>
                </a:solidFill>
                <a:latin typeface="Tahoma"/>
                <a:cs typeface="Tahoma"/>
              </a:rPr>
              <a:t>E</a:t>
            </a:r>
            <a:r>
              <a:rPr dirty="0" sz="2600" spc="-35">
                <a:solidFill>
                  <a:srgbClr val="02333F"/>
                </a:solidFill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1134109"/>
            <a:ext cx="6561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00"/>
              </a:spcBef>
              <a:buClr>
                <a:srgbClr val="02333F"/>
              </a:buClr>
              <a:buFont typeface="Trebuchet MS"/>
              <a:buChar char="&gt;"/>
              <a:tabLst>
                <a:tab pos="278130" algn="l"/>
              </a:tabLst>
            </a:pP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Mediante</a:t>
            </a:r>
            <a:r>
              <a:rPr dirty="0" sz="2400" spc="-1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instrucción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204">
                <a:solidFill>
                  <a:srgbClr val="333333"/>
                </a:solidFill>
                <a:latin typeface="Trebuchet MS"/>
                <a:cs typeface="Trebuchet MS"/>
              </a:rPr>
              <a:t>VOLUME</a:t>
            </a:r>
            <a:r>
              <a:rPr dirty="0" sz="2400" spc="-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333333"/>
                </a:solidFill>
                <a:latin typeface="Tahoma"/>
                <a:cs typeface="Tahoma"/>
              </a:rPr>
              <a:t>en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333333"/>
                </a:solidFill>
                <a:latin typeface="Trebuchet MS"/>
                <a:cs typeface="Trebuchet MS"/>
              </a:rPr>
              <a:t>dockerfile</a:t>
            </a:r>
            <a:r>
              <a:rPr dirty="0" sz="2400" spc="3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7010" y="1795779"/>
            <a:ext cx="7125970" cy="45758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98700" y="6619220"/>
            <a:ext cx="5480050" cy="871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21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https://docs.docker.com/reference/builder/#volume</a:t>
            </a:r>
            <a:endParaRPr sz="1600">
              <a:latin typeface="Tahoma"/>
              <a:cs typeface="Tahoma"/>
            </a:endParaRPr>
          </a:p>
          <a:p>
            <a:pPr algn="ctr" marL="11430">
              <a:lnSpc>
                <a:spcPts val="4655"/>
              </a:lnSpc>
            </a:pPr>
            <a:r>
              <a:rPr dirty="0" sz="4000" spc="-265">
                <a:solidFill>
                  <a:srgbClr val="02333F"/>
                </a:solidFill>
                <a:latin typeface="Trebuchet MS"/>
                <a:cs typeface="Trebuchet MS"/>
              </a:rPr>
              <a:t>docker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70491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20" b="0">
                <a:latin typeface="Tahoma"/>
                <a:cs typeface="Tahoma"/>
              </a:rPr>
              <a:t>A</a:t>
            </a:r>
            <a:r>
              <a:rPr dirty="0" sz="2600" spc="25" b="0">
                <a:latin typeface="Tahoma"/>
                <a:cs typeface="Tahoma"/>
              </a:rPr>
              <a:t>C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40" b="0">
                <a:latin typeface="Tahoma"/>
                <a:cs typeface="Tahoma"/>
              </a:rPr>
              <a:t>O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35" b="0">
                <a:latin typeface="Tahoma"/>
                <a:cs typeface="Tahoma"/>
              </a:rPr>
              <a:t>V</a:t>
            </a:r>
            <a:r>
              <a:rPr dirty="0" sz="2600" spc="60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spc="130" b="0">
                <a:latin typeface="Tahoma"/>
                <a:cs typeface="Tahoma"/>
              </a:rPr>
              <a:t>ÚM</a:t>
            </a:r>
            <a:r>
              <a:rPr dirty="0" sz="2600" spc="105" b="0">
                <a:latin typeface="Tahoma"/>
                <a:cs typeface="Tahoma"/>
              </a:rPr>
              <a:t>E</a:t>
            </a:r>
            <a:r>
              <a:rPr dirty="0" sz="2600" spc="14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134109"/>
            <a:ext cx="5581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00"/>
              </a:spcBef>
              <a:buClr>
                <a:srgbClr val="02333F"/>
              </a:buClr>
              <a:buFont typeface="Trebuchet MS"/>
              <a:buChar char="&gt;"/>
              <a:tabLst>
                <a:tab pos="278130" algn="l"/>
              </a:tabLst>
            </a:pP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Durante</a:t>
            </a:r>
            <a:r>
              <a:rPr dirty="0" sz="2400" spc="-1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la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creación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de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un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contenedor.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1727200"/>
            <a:ext cx="8108950" cy="47472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98700" y="6619220"/>
            <a:ext cx="5480050" cy="871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21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https://docs.docker.com/reference/builder/#volume</a:t>
            </a:r>
            <a:endParaRPr sz="1600">
              <a:latin typeface="Tahoma"/>
              <a:cs typeface="Tahoma"/>
            </a:endParaRPr>
          </a:p>
          <a:p>
            <a:pPr algn="ctr" marL="11430">
              <a:lnSpc>
                <a:spcPts val="4655"/>
              </a:lnSpc>
            </a:pPr>
            <a:r>
              <a:rPr dirty="0" sz="4000" spc="-265">
                <a:solidFill>
                  <a:srgbClr val="02333F"/>
                </a:solidFill>
                <a:latin typeface="Trebuchet MS"/>
                <a:cs typeface="Trebuchet MS"/>
              </a:rPr>
              <a:t>docker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79990" cy="7556500"/>
            <a:chOff x="0" y="0"/>
            <a:chExt cx="10079990" cy="755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9990" cy="7556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3359" y="215900"/>
              <a:ext cx="688340" cy="688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5900" y="863600"/>
              <a:ext cx="9575800" cy="0"/>
            </a:xfrm>
            <a:custGeom>
              <a:avLst/>
              <a:gdLst/>
              <a:ahLst/>
              <a:cxnLst/>
              <a:rect l="l" t="t" r="r" b="b"/>
              <a:pathLst>
                <a:path w="9575800" h="0">
                  <a:moveTo>
                    <a:pt x="0" y="0"/>
                  </a:moveTo>
                  <a:lnTo>
                    <a:pt x="9575800" y="0"/>
                  </a:lnTo>
                </a:path>
              </a:pathLst>
            </a:custGeom>
            <a:ln w="3175">
              <a:solidFill>
                <a:srgbClr val="0233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723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20" b="0">
                <a:latin typeface="Tahoma"/>
                <a:cs typeface="Tahoma"/>
              </a:rPr>
              <a:t>MA</a:t>
            </a:r>
            <a:r>
              <a:rPr dirty="0" sz="2600" spc="130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40" b="0">
                <a:latin typeface="Tahoma"/>
                <a:cs typeface="Tahoma"/>
              </a:rPr>
              <a:t>J</a:t>
            </a:r>
            <a:r>
              <a:rPr dirty="0" sz="2600" spc="145" b="0">
                <a:latin typeface="Tahoma"/>
                <a:cs typeface="Tahoma"/>
              </a:rPr>
              <a:t>O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Ú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580" y="1121410"/>
            <a:ext cx="8418830" cy="53174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85720" y="6619220"/>
            <a:ext cx="4904740" cy="871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210"/>
              </a:spcBef>
            </a:pPr>
            <a:r>
              <a:rPr dirty="0" sz="1600" spc="-15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4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</a:rPr>
              <a:t>https://github.com/cpuguy83/docker-volumes</a:t>
            </a:r>
            <a:endParaRPr sz="1600">
              <a:latin typeface="Tahoma"/>
              <a:cs typeface="Tahoma"/>
            </a:endParaRPr>
          </a:p>
          <a:p>
            <a:pPr algn="ctr" marL="12700">
              <a:lnSpc>
                <a:spcPts val="4655"/>
              </a:lnSpc>
            </a:pPr>
            <a:r>
              <a:rPr dirty="0" sz="4000" spc="-265">
                <a:solidFill>
                  <a:srgbClr val="02333F"/>
                </a:solidFill>
                <a:latin typeface="Trebuchet MS"/>
                <a:cs typeface="Trebuchet MS"/>
              </a:rPr>
              <a:t>docker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71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45" b="0">
                <a:latin typeface="Tahoma"/>
                <a:cs typeface="Tahoma"/>
              </a:rPr>
              <a:t>BA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60" b="0">
                <a:latin typeface="Tahoma"/>
                <a:cs typeface="Tahoma"/>
              </a:rPr>
              <a:t>K</a:t>
            </a:r>
            <a:r>
              <a:rPr dirty="0" sz="2600" spc="80" b="0">
                <a:latin typeface="Tahoma"/>
                <a:cs typeface="Tahoma"/>
              </a:rPr>
              <a:t>U</a:t>
            </a:r>
            <a:r>
              <a:rPr dirty="0" sz="2600" spc="85" b="0">
                <a:latin typeface="Tahoma"/>
                <a:cs typeface="Tahoma"/>
              </a:rPr>
              <a:t>P</a:t>
            </a:r>
            <a:r>
              <a:rPr dirty="0" sz="2600" spc="-15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70" b="0">
                <a:latin typeface="Tahoma"/>
                <a:cs typeface="Tahoma"/>
              </a:rPr>
              <a:t>Ú</a:t>
            </a:r>
            <a:r>
              <a:rPr dirty="0" sz="2600" spc="114" b="0">
                <a:latin typeface="Tahoma"/>
                <a:cs typeface="Tahoma"/>
              </a:rPr>
              <a:t>M</a:t>
            </a:r>
            <a:r>
              <a:rPr dirty="0" sz="2600" spc="90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1727200"/>
            <a:ext cx="8108950" cy="4747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880" y="1134109"/>
            <a:ext cx="674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00"/>
              </a:spcBef>
              <a:buClr>
                <a:srgbClr val="02333F"/>
              </a:buClr>
              <a:buFont typeface="Trebuchet MS"/>
              <a:buChar char="&gt;"/>
              <a:tabLst>
                <a:tab pos="278130" algn="l"/>
              </a:tabLst>
            </a:pPr>
            <a:r>
              <a:rPr dirty="0" sz="2400" spc="15">
                <a:solidFill>
                  <a:srgbClr val="333333"/>
                </a:solidFill>
                <a:latin typeface="Tahoma"/>
                <a:cs typeface="Tahoma"/>
              </a:rPr>
              <a:t>Realización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de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copia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de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seguridad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del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333333"/>
                </a:solidFill>
                <a:latin typeface="Tahoma"/>
                <a:cs typeface="Tahoma"/>
              </a:rPr>
              <a:t>volumen.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0" y="6619220"/>
            <a:ext cx="5480050" cy="871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21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https://docs.docker.com/reference/builder/#volume</a:t>
            </a:r>
            <a:endParaRPr sz="1600">
              <a:latin typeface="Tahoma"/>
              <a:cs typeface="Tahoma"/>
            </a:endParaRPr>
          </a:p>
          <a:p>
            <a:pPr algn="ctr" marL="11430">
              <a:lnSpc>
                <a:spcPts val="4655"/>
              </a:lnSpc>
            </a:pPr>
            <a:r>
              <a:rPr dirty="0" sz="4000" spc="-265">
                <a:solidFill>
                  <a:srgbClr val="02333F"/>
                </a:solidFill>
                <a:latin typeface="Trebuchet MS"/>
                <a:cs typeface="Trebuchet MS"/>
              </a:rPr>
              <a:t>docker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71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75" b="0">
                <a:latin typeface="Trebuchet MS"/>
                <a:cs typeface="Trebuchet MS"/>
              </a:rPr>
              <a:t>oc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r>
              <a:rPr dirty="0" sz="3600" spc="-405" b="0">
                <a:latin typeface="Trebuchet MS"/>
                <a:cs typeface="Trebuchet MS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80" b="0">
                <a:latin typeface="Tahoma"/>
                <a:cs typeface="Tahoma"/>
              </a:rPr>
              <a:t>U</a:t>
            </a:r>
            <a:r>
              <a:rPr dirty="0" sz="2600" spc="215" b="0">
                <a:latin typeface="Tahoma"/>
                <a:cs typeface="Tahoma"/>
              </a:rPr>
              <a:t>M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45" b="0">
                <a:latin typeface="Tahoma"/>
                <a:cs typeface="Tahoma"/>
              </a:rPr>
              <a:t>S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45" b="0">
                <a:latin typeface="Tahoma"/>
                <a:cs typeface="Tahoma"/>
              </a:rPr>
              <a:t>BA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60" b="0">
                <a:latin typeface="Tahoma"/>
                <a:cs typeface="Tahoma"/>
              </a:rPr>
              <a:t>K</a:t>
            </a:r>
            <a:r>
              <a:rPr dirty="0" sz="2600" spc="80" b="0">
                <a:latin typeface="Tahoma"/>
                <a:cs typeface="Tahoma"/>
              </a:rPr>
              <a:t>U</a:t>
            </a:r>
            <a:r>
              <a:rPr dirty="0" sz="2600" spc="85" b="0">
                <a:latin typeface="Tahoma"/>
                <a:cs typeface="Tahoma"/>
              </a:rPr>
              <a:t>P</a:t>
            </a:r>
            <a:r>
              <a:rPr dirty="0" sz="2600" spc="-150" b="0">
                <a:latin typeface="Tahoma"/>
                <a:cs typeface="Tahoma"/>
              </a:rPr>
              <a:t> </a:t>
            </a:r>
            <a:r>
              <a:rPr dirty="0" sz="2600" spc="7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40" b="0">
                <a:latin typeface="Tahoma"/>
                <a:cs typeface="Tahoma"/>
              </a:rPr>
              <a:t>VOL</a:t>
            </a:r>
            <a:r>
              <a:rPr dirty="0" sz="2600" spc="170" b="0">
                <a:latin typeface="Tahoma"/>
                <a:cs typeface="Tahoma"/>
              </a:rPr>
              <a:t>Ú</a:t>
            </a:r>
            <a:r>
              <a:rPr dirty="0" sz="2600" spc="114" b="0">
                <a:latin typeface="Tahoma"/>
                <a:cs typeface="Tahoma"/>
              </a:rPr>
              <a:t>M</a:t>
            </a:r>
            <a:r>
              <a:rPr dirty="0" sz="2600" spc="90" b="0">
                <a:latin typeface="Tahoma"/>
                <a:cs typeface="Tahoma"/>
              </a:rPr>
              <a:t>E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1727200"/>
            <a:ext cx="8108950" cy="4747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880" y="1134109"/>
            <a:ext cx="7259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Font typeface="Trebuchet MS"/>
              <a:buChar char="&gt;"/>
              <a:tabLst>
                <a:tab pos="278130" algn="l"/>
              </a:tabLst>
            </a:pPr>
            <a:r>
              <a:rPr dirty="0" sz="2400" spc="30">
                <a:solidFill>
                  <a:srgbClr val="02333F"/>
                </a:solidFill>
                <a:latin typeface="Tahoma"/>
                <a:cs typeface="Tahoma"/>
              </a:rPr>
              <a:t>Restauración</a:t>
            </a:r>
            <a:r>
              <a:rPr dirty="0" sz="2400" spc="-12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de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copia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de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333333"/>
                </a:solidFill>
                <a:latin typeface="Tahoma"/>
                <a:cs typeface="Tahoma"/>
              </a:rPr>
              <a:t>seguridad</a:t>
            </a:r>
            <a:r>
              <a:rPr dirty="0" sz="2400" spc="-1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5">
                <a:solidFill>
                  <a:srgbClr val="333333"/>
                </a:solidFill>
                <a:latin typeface="Tahoma"/>
                <a:cs typeface="Tahoma"/>
              </a:rPr>
              <a:t>en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333333"/>
                </a:solidFill>
                <a:latin typeface="Tahoma"/>
                <a:cs typeface="Tahoma"/>
              </a:rPr>
              <a:t>el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333333"/>
                </a:solidFill>
                <a:latin typeface="Tahoma"/>
                <a:cs typeface="Tahoma"/>
              </a:rPr>
              <a:t>volumen.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0" y="6619220"/>
            <a:ext cx="5480050" cy="871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ts val="1775"/>
              </a:lnSpc>
              <a:spcBef>
                <a:spcPts val="21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https://docs.docker.com/reference/builder/#volume</a:t>
            </a:r>
            <a:endParaRPr sz="1600">
              <a:latin typeface="Tahoma"/>
              <a:cs typeface="Tahoma"/>
            </a:endParaRPr>
          </a:p>
          <a:p>
            <a:pPr algn="ctr" marL="11430">
              <a:lnSpc>
                <a:spcPts val="4655"/>
              </a:lnSpc>
            </a:pPr>
            <a:r>
              <a:rPr dirty="0" sz="4000" spc="-265">
                <a:solidFill>
                  <a:srgbClr val="02333F"/>
                </a:solidFill>
                <a:latin typeface="Trebuchet MS"/>
                <a:cs typeface="Trebuchet MS"/>
              </a:rPr>
              <a:t>docker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233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Ochando</dc:creator>
  <dcterms:created xsi:type="dcterms:W3CDTF">2022-07-21T20:11:28Z</dcterms:created>
  <dcterms:modified xsi:type="dcterms:W3CDTF">2022-07-21T20:11:28Z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2015-05-21T00:00:00Z</vt:filetime>
  </property>
  <property fmtid="{D5CDD505-2E9C-101B-9397-08002B2CF9AE}" pid="3" name="Creator">
    <vt:lpwstr>Impress</vt:lpwstr>
  </property>
  <property fmtid="{D5CDD505-2E9C-101B-9397-08002B2CF9AE}" pid="4" name="LastSaved">
    <vt:filetime>2015-05-21T00:00:00Z</vt:filetime>
  </property>
</Properties>
</file>