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1400" y="2374900"/>
            <a:ext cx="54610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9456" y="2270008"/>
            <a:ext cx="5439486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EBEBE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100" y="3581400"/>
            <a:ext cx="66802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0807" y="1390880"/>
            <a:ext cx="343678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1801" y="3554057"/>
            <a:ext cx="6434797" cy="179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EBEBE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Docker</a:t>
            </a:r>
            <a:r>
              <a:rPr dirty="0" spc="-30"/>
              <a:t> </a:t>
            </a:r>
            <a:r>
              <a:rPr dirty="0" spc="65"/>
              <a:t>Deep</a:t>
            </a:r>
            <a:r>
              <a:rPr dirty="0" spc="-25"/>
              <a:t> Dive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100" y="3378200"/>
            <a:ext cx="3390900" cy="317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71018" y="3386914"/>
            <a:ext cx="3316604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25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25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6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Arial MT"/>
                <a:cs typeface="Arial MT"/>
              </a:rPr>
              <a:t>Dockerfiles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9416" y="4171057"/>
            <a:ext cx="2239566" cy="19645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800" y="1714500"/>
            <a:ext cx="8229600" cy="787400"/>
            <a:chOff x="558800" y="1714500"/>
            <a:chExt cx="82296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800" y="1714500"/>
              <a:ext cx="8229600" cy="3937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2095500"/>
              <a:ext cx="3009900" cy="4064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2882900"/>
            <a:ext cx="7124700" cy="419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500" y="3683000"/>
            <a:ext cx="3860800" cy="406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3067" y="1695630"/>
            <a:ext cx="8161020" cy="23774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main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purpose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of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a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CMD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provide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defaults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for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an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executing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container.</a:t>
            </a:r>
            <a:endParaRPr sz="2450">
              <a:latin typeface="Arial MT"/>
              <a:cs typeface="Arial MT"/>
            </a:endParaRPr>
          </a:p>
          <a:p>
            <a:pPr marL="12700" marR="1094740">
              <a:lnSpc>
                <a:spcPct val="213099"/>
              </a:lnSpc>
            </a:pPr>
            <a:r>
              <a:rPr dirty="0" sz="2450" spc="25">
                <a:solidFill>
                  <a:srgbClr val="EBEBEB"/>
                </a:solidFill>
                <a:latin typeface="Arial MT"/>
                <a:cs typeface="Arial MT"/>
              </a:rPr>
              <a:t>Can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overridden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with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arguments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run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CMD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["catalina.sh",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10">
                <a:solidFill>
                  <a:srgbClr val="EBEBEB"/>
                </a:solidFill>
                <a:latin typeface="Arial MT"/>
                <a:cs typeface="Arial MT"/>
              </a:rPr>
              <a:t>"run"]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4200" y="800100"/>
            <a:ext cx="1562100" cy="584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152781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CMD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812800"/>
            <a:ext cx="54483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541274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Building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 spc="65"/>
              <a:t>Image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8800" y="1714500"/>
            <a:ext cx="8699500" cy="1168400"/>
            <a:chOff x="558800" y="1714500"/>
            <a:chExt cx="8699500" cy="1168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00" y="1714500"/>
              <a:ext cx="7962900" cy="34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200" y="2095500"/>
              <a:ext cx="4610100" cy="406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300" y="2095500"/>
              <a:ext cx="4064000" cy="342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800" y="2476500"/>
              <a:ext cx="7353300" cy="4064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71500" y="3276600"/>
            <a:ext cx="8813800" cy="1168400"/>
            <a:chOff x="571500" y="3276600"/>
            <a:chExt cx="8813800" cy="11684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200" y="3276600"/>
              <a:ext cx="8178800" cy="393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" y="3657600"/>
              <a:ext cx="8813800" cy="406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500" y="4038600"/>
              <a:ext cx="5600700" cy="4064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58800" y="4838700"/>
            <a:ext cx="8915400" cy="787400"/>
            <a:chOff x="558800" y="4838700"/>
            <a:chExt cx="8915400" cy="7874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200" y="4838700"/>
              <a:ext cx="8890000" cy="406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800" y="5219700"/>
              <a:ext cx="7315200" cy="4064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71500" y="6007100"/>
            <a:ext cx="4318000" cy="419100"/>
            <a:chOff x="571500" y="6007100"/>
            <a:chExt cx="4318000" cy="41910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500" y="6007100"/>
              <a:ext cx="4165600" cy="419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7100" y="6197600"/>
              <a:ext cx="152400" cy="1651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3067" y="1695630"/>
            <a:ext cx="8830945" cy="47053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209550">
              <a:lnSpc>
                <a:spcPct val="102600"/>
              </a:lnSpc>
              <a:spcBef>
                <a:spcPts val="45"/>
              </a:spcBef>
            </a:pP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Dockerfile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that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contains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set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of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instructions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that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tell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 Docker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5">
                <a:solidFill>
                  <a:srgbClr val="EBEBEB"/>
                </a:solidFill>
                <a:latin typeface="Arial MT"/>
                <a:cs typeface="Arial MT"/>
              </a:rPr>
              <a:t>how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build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our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image.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Dockerfile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can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used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generate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image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stored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on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your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local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system.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 MT"/>
              <a:cs typeface="Arial MT"/>
            </a:endParaRPr>
          </a:p>
          <a:p>
            <a:pPr marL="12700" marR="81915">
              <a:lnSpc>
                <a:spcPct val="102600"/>
              </a:lnSpc>
              <a:tabLst>
                <a:tab pos="6412230" algn="l"/>
                <a:tab pos="6819265" algn="l"/>
              </a:tabLst>
            </a:pP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daemon</a:t>
            </a:r>
            <a:r>
              <a:rPr dirty="0" sz="2450" spc="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does</a:t>
            </a:r>
            <a:r>
              <a:rPr dirty="0" sz="2450" spc="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actual</a:t>
            </a:r>
            <a:r>
              <a:rPr dirty="0" sz="2450" spc="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build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process.	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Contents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of </a:t>
            </a:r>
            <a:r>
              <a:rPr dirty="0" sz="2450" spc="10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current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context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25">
                <a:solidFill>
                  <a:srgbClr val="EBEBEB"/>
                </a:solidFill>
                <a:latin typeface="Arial MT"/>
                <a:cs typeface="Arial MT"/>
              </a:rPr>
              <a:t>(folder)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sent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daemon.	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Reduce</a:t>
            </a:r>
            <a:r>
              <a:rPr dirty="0" sz="2450" spc="-5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build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overhead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by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using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.dockerignore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5">
                <a:solidFill>
                  <a:srgbClr val="EBEBEB"/>
                </a:solidFill>
                <a:latin typeface="Arial MT"/>
                <a:cs typeface="Arial MT"/>
              </a:rPr>
              <a:t>files.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Each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Instruction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creates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new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layer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image.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cache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from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previous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builds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used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much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possible.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build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45">
                <a:solidFill>
                  <a:srgbClr val="EBEBEB"/>
                </a:solidFill>
                <a:latin typeface="Arial MT"/>
                <a:cs typeface="Arial MT"/>
              </a:rPr>
              <a:t>-t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jellin/tamr:v2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.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812800"/>
            <a:ext cx="60071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597217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Deploying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 spc="65"/>
              <a:t>Image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4200" y="1714500"/>
            <a:ext cx="8382000" cy="787400"/>
            <a:chOff x="584200" y="1714500"/>
            <a:chExt cx="8382000" cy="787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00" y="1714500"/>
              <a:ext cx="8255000" cy="40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200" y="2095500"/>
              <a:ext cx="8382000" cy="4064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500" y="2959100"/>
            <a:ext cx="203200" cy="203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300" y="2895600"/>
            <a:ext cx="7404100" cy="406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500" y="3759200"/>
            <a:ext cx="203200" cy="190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6300" y="3695700"/>
            <a:ext cx="5130800" cy="393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1500" y="4483100"/>
            <a:ext cx="8826500" cy="406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1500" y="5270500"/>
            <a:ext cx="5041900" cy="419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1500" y="6070600"/>
            <a:ext cx="4851400" cy="406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64967" y="1695630"/>
            <a:ext cx="8842375" cy="476440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50800" marR="461645">
              <a:lnSpc>
                <a:spcPct val="102600"/>
              </a:lnSpc>
              <a:spcBef>
                <a:spcPts val="45"/>
              </a:spcBef>
            </a:pPr>
            <a:r>
              <a:rPr dirty="0" sz="2450" spc="30">
                <a:solidFill>
                  <a:srgbClr val="EBEBEB"/>
                </a:solidFill>
                <a:latin typeface="Arial MT"/>
                <a:cs typeface="Arial MT"/>
              </a:rPr>
              <a:t>In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order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30">
                <a:solidFill>
                  <a:srgbClr val="EBEBEB"/>
                </a:solidFill>
                <a:latin typeface="Arial MT"/>
                <a:cs typeface="Arial MT"/>
              </a:rPr>
              <a:t>share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your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you can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push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it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Docker </a:t>
            </a:r>
            <a:r>
              <a:rPr dirty="0" sz="2450" spc="-67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Repository.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Images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can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then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pulled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from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another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host.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 MT"/>
              <a:cs typeface="Arial MT"/>
            </a:endParaRPr>
          </a:p>
          <a:p>
            <a:pPr marL="346075" indent="-295910">
              <a:lnSpc>
                <a:spcPct val="100000"/>
              </a:lnSpc>
              <a:buSzPct val="75510"/>
              <a:buChar char="•"/>
              <a:tabLst>
                <a:tab pos="346075" algn="l"/>
                <a:tab pos="346710" algn="l"/>
              </a:tabLst>
            </a:pPr>
            <a:r>
              <a:rPr dirty="0" sz="2450" spc="30">
                <a:solidFill>
                  <a:srgbClr val="EBEBEB"/>
                </a:solidFill>
                <a:latin typeface="Arial MT"/>
                <a:cs typeface="Arial MT"/>
              </a:rPr>
              <a:t>Use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internal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registry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for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private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images.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BEBEB"/>
              </a:buClr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marL="346075" indent="-295910">
              <a:lnSpc>
                <a:spcPct val="100000"/>
              </a:lnSpc>
              <a:buSzPct val="75510"/>
              <a:buChar char="•"/>
              <a:tabLst>
                <a:tab pos="346075" algn="l"/>
                <a:tab pos="346710" algn="l"/>
              </a:tabLst>
            </a:pPr>
            <a:r>
              <a:rPr dirty="0" sz="2450" spc="30">
                <a:solidFill>
                  <a:srgbClr val="EBEBEB"/>
                </a:solidFill>
                <a:latin typeface="Arial MT"/>
                <a:cs typeface="Arial MT"/>
              </a:rPr>
              <a:t>Use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Hub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for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public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images.</a:t>
            </a:r>
            <a:endParaRPr sz="2450">
              <a:latin typeface="Arial MT"/>
              <a:cs typeface="Arial MT"/>
            </a:endParaRPr>
          </a:p>
          <a:p>
            <a:pPr marL="50800" marR="43180">
              <a:lnSpc>
                <a:spcPct val="213099"/>
              </a:lnSpc>
            </a:pP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tag</a:t>
            </a:r>
            <a:r>
              <a:rPr dirty="0" sz="2450" spc="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jellin/tamr:v2</a:t>
            </a:r>
            <a:r>
              <a:rPr dirty="0" sz="2450" spc="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fe-build.tamrfield.com:jellin/tamr:v2 </a:t>
            </a:r>
            <a:r>
              <a:rPr dirty="0" sz="2450" spc="-67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push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fe-build:jellin/tamr:v2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pull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fe-build:jellin/tamr:v2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344" y="3480650"/>
            <a:ext cx="662432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Show</a:t>
            </a:r>
            <a:r>
              <a:rPr dirty="0" spc="-20"/>
              <a:t> </a:t>
            </a:r>
            <a:r>
              <a:rPr dirty="0" spc="15"/>
              <a:t>some</a:t>
            </a:r>
            <a:r>
              <a:rPr dirty="0" spc="-20"/>
              <a:t> Examples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714500"/>
            <a:ext cx="203200" cy="203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1651000"/>
            <a:ext cx="5880100" cy="342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500" y="2514600"/>
            <a:ext cx="203200" cy="190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2438400"/>
            <a:ext cx="5156200" cy="355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9500" y="3302000"/>
            <a:ext cx="203200" cy="203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1600" y="3238500"/>
            <a:ext cx="7429500" cy="406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1219" y="1629404"/>
            <a:ext cx="8015605" cy="19939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0675" indent="-295910">
              <a:lnSpc>
                <a:spcPct val="100000"/>
              </a:lnSpc>
              <a:spcBef>
                <a:spcPts val="125"/>
              </a:spcBef>
              <a:buSzPct val="75510"/>
              <a:buChar char="•"/>
              <a:tabLst>
                <a:tab pos="320675" algn="l"/>
                <a:tab pos="321310" algn="l"/>
              </a:tabLst>
            </a:pP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volumes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are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containers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for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data.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BEBEB"/>
              </a:buClr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lvl="1" marL="635000" indent="-295910">
              <a:lnSpc>
                <a:spcPct val="100000"/>
              </a:lnSpc>
              <a:buSzPct val="75510"/>
              <a:buChar char="•"/>
              <a:tabLst>
                <a:tab pos="635000" algn="l"/>
                <a:tab pos="635635" algn="l"/>
              </a:tabLst>
            </a:pPr>
            <a:r>
              <a:rPr dirty="0" sz="2450" spc="25">
                <a:solidFill>
                  <a:srgbClr val="EBEBEB"/>
                </a:solidFill>
                <a:latin typeface="Arial MT"/>
                <a:cs typeface="Arial MT"/>
              </a:rPr>
              <a:t>Can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shared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between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containers</a:t>
            </a:r>
            <a:endParaRPr sz="24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EBEBEB"/>
              </a:buClr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lvl="1" marL="635000" indent="-295910">
              <a:lnSpc>
                <a:spcPct val="100000"/>
              </a:lnSpc>
              <a:buSzPct val="75510"/>
              <a:buChar char="•"/>
              <a:tabLst>
                <a:tab pos="635000" algn="l"/>
                <a:tab pos="635635" algn="l"/>
              </a:tabLst>
            </a:pPr>
            <a:r>
              <a:rPr dirty="0" sz="2450" spc="25">
                <a:solidFill>
                  <a:srgbClr val="EBEBEB"/>
                </a:solidFill>
                <a:latin typeface="Arial MT"/>
                <a:cs typeface="Arial MT"/>
              </a:rPr>
              <a:t>Can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mapped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specific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directories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on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host.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9500" y="4102100"/>
            <a:ext cx="203200" cy="203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8244" y="4063970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8900" y="4038600"/>
            <a:ext cx="7569200" cy="1168400"/>
            <a:chOff x="1358900" y="4038600"/>
            <a:chExt cx="7569200" cy="11684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4300" y="4038600"/>
              <a:ext cx="7543800" cy="406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8900" y="4419600"/>
              <a:ext cx="6591300" cy="406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1600" y="4800600"/>
              <a:ext cx="2946400" cy="4064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04079" y="4016311"/>
            <a:ext cx="7491095" cy="116903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By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Default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removing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container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does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not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remove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volume. </a:t>
            </a:r>
            <a:r>
              <a:rPr dirty="0" sz="2450" spc="20">
                <a:solidFill>
                  <a:srgbClr val="EBEBEB"/>
                </a:solidFill>
                <a:latin typeface="Arial MT"/>
                <a:cs typeface="Arial MT"/>
              </a:rPr>
              <a:t>(can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lead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disk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wastage due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12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orphaning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volumes)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9500" y="5664200"/>
            <a:ext cx="203200" cy="203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08244" y="5625772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1600" y="5600700"/>
            <a:ext cx="7150100" cy="787400"/>
            <a:chOff x="1371600" y="5600700"/>
            <a:chExt cx="7150100" cy="78740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4300" y="5600700"/>
              <a:ext cx="7048500" cy="393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1600" y="5981700"/>
              <a:ext cx="7150100" cy="40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404079" y="5578113"/>
            <a:ext cx="7100570" cy="78613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2450" spc="45">
                <a:solidFill>
                  <a:srgbClr val="EBEBEB"/>
                </a:solidFill>
                <a:latin typeface="Arial MT"/>
                <a:cs typeface="Arial MT"/>
              </a:rPr>
              <a:t>Data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outside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of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volume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kept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in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union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file </a:t>
            </a:r>
            <a:r>
              <a:rPr dirty="0" sz="2450" spc="-67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system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and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lost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when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container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deleted.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8800" y="812800"/>
            <a:ext cx="5918200" cy="571500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584517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A</a:t>
            </a:r>
            <a:r>
              <a:rPr dirty="0" spc="-25"/>
              <a:t> </a:t>
            </a:r>
            <a:r>
              <a:rPr dirty="0" spc="-95"/>
              <a:t>Word</a:t>
            </a:r>
            <a:r>
              <a:rPr dirty="0" spc="-20"/>
              <a:t> </a:t>
            </a:r>
            <a:r>
              <a:rPr dirty="0" spc="-45"/>
              <a:t>on</a:t>
            </a:r>
            <a:r>
              <a:rPr dirty="0" spc="-20"/>
              <a:t> </a:t>
            </a:r>
            <a:r>
              <a:rPr dirty="0" spc="-85"/>
              <a:t>Volumes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200" y="1536700"/>
            <a:ext cx="6616700" cy="50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8064" y="1451429"/>
            <a:ext cx="6582409" cy="674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50" spc="30"/>
              <a:t>Dockerfile</a:t>
            </a:r>
            <a:r>
              <a:rPr dirty="0" sz="4250" spc="-15"/>
              <a:t> </a:t>
            </a:r>
            <a:r>
              <a:rPr dirty="0" sz="4250"/>
              <a:t>Best</a:t>
            </a:r>
            <a:r>
              <a:rPr dirty="0" sz="4250" spc="-15"/>
              <a:t> </a:t>
            </a:r>
            <a:r>
              <a:rPr dirty="0" sz="4250" spc="25"/>
              <a:t>Practices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100" y="2540000"/>
            <a:ext cx="190500" cy="203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16087" y="2513860"/>
            <a:ext cx="13525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65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8500" y="2476500"/>
            <a:ext cx="4686300" cy="736600"/>
            <a:chOff x="1968500" y="2476500"/>
            <a:chExt cx="4686300" cy="736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8500" y="2476500"/>
              <a:ext cx="4686300" cy="381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500" y="2832100"/>
              <a:ext cx="4356100" cy="381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91213" y="2463153"/>
            <a:ext cx="4634865" cy="7302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</a:pPr>
            <a:r>
              <a:rPr dirty="0" sz="2300" spc="25">
                <a:solidFill>
                  <a:srgbClr val="EBEBEB"/>
                </a:solidFill>
                <a:latin typeface="Arial MT"/>
                <a:cs typeface="Arial MT"/>
              </a:rPr>
              <a:t>use</a:t>
            </a:r>
            <a:r>
              <a:rPr dirty="0" sz="23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55">
                <a:solidFill>
                  <a:srgbClr val="EBEBEB"/>
                </a:solidFill>
                <a:latin typeface="Arial MT"/>
                <a:cs typeface="Arial MT"/>
              </a:rPr>
              <a:t>.dockerignore</a:t>
            </a:r>
            <a:r>
              <a:rPr dirty="0" sz="23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105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3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60">
                <a:solidFill>
                  <a:srgbClr val="EBEBEB"/>
                </a:solidFill>
                <a:latin typeface="Arial MT"/>
                <a:cs typeface="Arial MT"/>
              </a:rPr>
              <a:t>avoid</a:t>
            </a:r>
            <a:r>
              <a:rPr dirty="0" sz="23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70">
                <a:solidFill>
                  <a:srgbClr val="EBEBEB"/>
                </a:solidFill>
                <a:latin typeface="Arial MT"/>
                <a:cs typeface="Arial MT"/>
              </a:rPr>
              <a:t>adding </a:t>
            </a:r>
            <a:r>
              <a:rPr dirty="0" sz="2300" spc="-62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35">
                <a:solidFill>
                  <a:srgbClr val="EBEBEB"/>
                </a:solidFill>
                <a:latin typeface="Arial MT"/>
                <a:cs typeface="Arial MT"/>
              </a:rPr>
              <a:t>unnecessary</a:t>
            </a:r>
            <a:r>
              <a:rPr dirty="0" sz="23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40">
                <a:solidFill>
                  <a:srgbClr val="EBEBEB"/>
                </a:solidFill>
                <a:latin typeface="Arial MT"/>
                <a:cs typeface="Arial MT"/>
              </a:rPr>
              <a:t>files</a:t>
            </a:r>
            <a:r>
              <a:rPr dirty="0" sz="23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105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3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50">
                <a:solidFill>
                  <a:srgbClr val="EBEBEB"/>
                </a:solidFill>
                <a:latin typeface="Arial MT"/>
                <a:cs typeface="Arial MT"/>
              </a:rPr>
              <a:t>your</a:t>
            </a:r>
            <a:r>
              <a:rPr dirty="0" sz="23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40">
                <a:solidFill>
                  <a:srgbClr val="EBEBEB"/>
                </a:solidFill>
                <a:latin typeface="Arial MT"/>
                <a:cs typeface="Arial MT"/>
              </a:rPr>
              <a:t>image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9100" y="3632200"/>
            <a:ext cx="190500" cy="203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16087" y="3604765"/>
            <a:ext cx="13525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65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5800" y="3568700"/>
            <a:ext cx="6324600" cy="1739900"/>
            <a:chOff x="1955800" y="3568700"/>
            <a:chExt cx="6324600" cy="17399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8500" y="3568700"/>
              <a:ext cx="6248400" cy="381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5800" y="3924300"/>
              <a:ext cx="6324600" cy="381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5800" y="4279900"/>
              <a:ext cx="4876800" cy="3810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5800" y="4622800"/>
              <a:ext cx="5181600" cy="393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5800" y="4991100"/>
              <a:ext cx="1435100" cy="31750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91770" marR="5080">
              <a:lnSpc>
                <a:spcPct val="100899"/>
              </a:lnSpc>
              <a:spcBef>
                <a:spcPts val="75"/>
              </a:spcBef>
            </a:pPr>
            <a:r>
              <a:rPr dirty="0" spc="65"/>
              <a:t>Don’t </a:t>
            </a:r>
            <a:r>
              <a:rPr dirty="0" spc="40"/>
              <a:t>run </a:t>
            </a:r>
            <a:r>
              <a:rPr dirty="0" spc="80"/>
              <a:t>apt-update </a:t>
            </a:r>
            <a:r>
              <a:rPr dirty="0" spc="60"/>
              <a:t>on </a:t>
            </a:r>
            <a:r>
              <a:rPr dirty="0"/>
              <a:t>a </a:t>
            </a:r>
            <a:r>
              <a:rPr dirty="0" spc="40"/>
              <a:t>single </a:t>
            </a:r>
            <a:r>
              <a:rPr dirty="0" spc="25"/>
              <a:t>line. </a:t>
            </a:r>
            <a:r>
              <a:rPr dirty="0" spc="20"/>
              <a:t>This </a:t>
            </a:r>
            <a:r>
              <a:rPr dirty="0" spc="65"/>
              <a:t>will </a:t>
            </a:r>
            <a:r>
              <a:rPr dirty="0" spc="-625"/>
              <a:t> </a:t>
            </a:r>
            <a:r>
              <a:rPr dirty="0" spc="40"/>
              <a:t>cause</a:t>
            </a:r>
            <a:r>
              <a:rPr dirty="0"/>
              <a:t> </a:t>
            </a:r>
            <a:r>
              <a:rPr dirty="0" spc="65"/>
              <a:t>caching</a:t>
            </a:r>
            <a:r>
              <a:rPr dirty="0"/>
              <a:t> </a:t>
            </a:r>
            <a:r>
              <a:rPr dirty="0" spc="35"/>
              <a:t>issues</a:t>
            </a:r>
            <a:r>
              <a:rPr dirty="0" spc="5"/>
              <a:t> </a:t>
            </a:r>
            <a:r>
              <a:rPr dirty="0" spc="60"/>
              <a:t>if</a:t>
            </a:r>
            <a:r>
              <a:rPr dirty="0"/>
              <a:t> </a:t>
            </a:r>
            <a:r>
              <a:rPr dirty="0" spc="55"/>
              <a:t>the</a:t>
            </a:r>
            <a:r>
              <a:rPr dirty="0" spc="5"/>
              <a:t> </a:t>
            </a:r>
            <a:r>
              <a:rPr dirty="0" spc="35"/>
              <a:t>referenced</a:t>
            </a:r>
            <a:r>
              <a:rPr dirty="0"/>
              <a:t> </a:t>
            </a:r>
            <a:r>
              <a:rPr dirty="0" spc="35"/>
              <a:t>archive </a:t>
            </a:r>
            <a:r>
              <a:rPr dirty="0" spc="-625"/>
              <a:t> </a:t>
            </a:r>
            <a:r>
              <a:rPr dirty="0" spc="60"/>
              <a:t>gets </a:t>
            </a:r>
            <a:r>
              <a:rPr dirty="0" spc="65"/>
              <a:t>updated, </a:t>
            </a:r>
            <a:r>
              <a:rPr dirty="0" spc="75"/>
              <a:t>which </a:t>
            </a:r>
            <a:r>
              <a:rPr dirty="0" spc="65"/>
              <a:t>will </a:t>
            </a:r>
            <a:r>
              <a:rPr dirty="0" spc="40"/>
              <a:t>make </a:t>
            </a:r>
            <a:r>
              <a:rPr dirty="0" spc="50"/>
              <a:t>your </a:t>
            </a:r>
            <a:r>
              <a:rPr dirty="0" spc="55"/>
              <a:t> subsequent </a:t>
            </a:r>
            <a:r>
              <a:rPr dirty="0" spc="85"/>
              <a:t>apt-get </a:t>
            </a:r>
            <a:r>
              <a:rPr dirty="0" spc="45"/>
              <a:t>install </a:t>
            </a:r>
            <a:r>
              <a:rPr dirty="0" spc="40"/>
              <a:t>fail </a:t>
            </a:r>
            <a:r>
              <a:rPr dirty="0" spc="85"/>
              <a:t>without </a:t>
            </a:r>
            <a:r>
              <a:rPr dirty="0" spc="90"/>
              <a:t> </a:t>
            </a:r>
            <a:r>
              <a:rPr dirty="0" spc="70"/>
              <a:t>comment.</a:t>
            </a: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9100" y="5791200"/>
            <a:ext cx="190500" cy="1905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16087" y="5756516"/>
            <a:ext cx="13525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65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43100" y="5715000"/>
            <a:ext cx="5168900" cy="3937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991213" y="5705807"/>
            <a:ext cx="509016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0">
                <a:solidFill>
                  <a:srgbClr val="EBEBEB"/>
                </a:solidFill>
                <a:latin typeface="Arial MT"/>
                <a:cs typeface="Arial MT"/>
              </a:rPr>
              <a:t>Avoid</a:t>
            </a:r>
            <a:r>
              <a:rPr dirty="0" sz="23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50">
                <a:solidFill>
                  <a:srgbClr val="EBEBEB"/>
                </a:solidFill>
                <a:latin typeface="Arial MT"/>
                <a:cs typeface="Arial MT"/>
              </a:rPr>
              <a:t>installing</a:t>
            </a:r>
            <a:r>
              <a:rPr dirty="0" sz="23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35">
                <a:solidFill>
                  <a:srgbClr val="EBEBEB"/>
                </a:solidFill>
                <a:latin typeface="Arial MT"/>
                <a:cs typeface="Arial MT"/>
              </a:rPr>
              <a:t>unecessary</a:t>
            </a:r>
            <a:r>
              <a:rPr dirty="0" sz="23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300" spc="55">
                <a:solidFill>
                  <a:srgbClr val="EBEBEB"/>
                </a:solidFill>
                <a:latin typeface="Arial MT"/>
                <a:cs typeface="Arial MT"/>
              </a:rPr>
              <a:t>packages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100" y="1714500"/>
            <a:ext cx="203200" cy="203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16087" y="1680394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8500" y="1651000"/>
            <a:ext cx="4940300" cy="723900"/>
            <a:chOff x="1968500" y="1651000"/>
            <a:chExt cx="4940300" cy="723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8500" y="1651000"/>
              <a:ext cx="4940300" cy="40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200" y="2032000"/>
              <a:ext cx="3771900" cy="342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1922" y="1632734"/>
            <a:ext cx="4877435" cy="786130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  <a:tabLst>
                <a:tab pos="1892935" algn="l"/>
              </a:tabLst>
            </a:pPr>
            <a:r>
              <a:rPr dirty="0" sz="2450" spc="55" b="0">
                <a:solidFill>
                  <a:srgbClr val="EBEBEB"/>
                </a:solidFill>
                <a:latin typeface="Arial MT"/>
                <a:cs typeface="Arial MT"/>
              </a:rPr>
              <a:t>Always</a:t>
            </a:r>
            <a:r>
              <a:rPr dirty="0" sz="2450" b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 b="0">
                <a:solidFill>
                  <a:srgbClr val="EBEBEB"/>
                </a:solidFill>
                <a:latin typeface="Arial MT"/>
                <a:cs typeface="Arial MT"/>
              </a:rPr>
              <a:t>use</a:t>
            </a:r>
            <a:r>
              <a:rPr dirty="0" sz="2450" b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 b="0">
                <a:solidFill>
                  <a:srgbClr val="EBEBEB"/>
                </a:solidFill>
                <a:latin typeface="Arial MT"/>
                <a:cs typeface="Arial MT"/>
              </a:rPr>
              <a:t>version</a:t>
            </a:r>
            <a:r>
              <a:rPr dirty="0" sz="2450" b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 b="0">
                <a:solidFill>
                  <a:srgbClr val="EBEBEB"/>
                </a:solidFill>
                <a:latin typeface="Arial MT"/>
                <a:cs typeface="Arial MT"/>
              </a:rPr>
              <a:t>tags</a:t>
            </a:r>
            <a:r>
              <a:rPr dirty="0" sz="2450" b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 b="0">
                <a:solidFill>
                  <a:srgbClr val="EBEBEB"/>
                </a:solidFill>
                <a:latin typeface="Arial MT"/>
                <a:cs typeface="Arial MT"/>
              </a:rPr>
              <a:t>in</a:t>
            </a:r>
            <a:r>
              <a:rPr dirty="0" sz="2450" b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5" b="0">
                <a:solidFill>
                  <a:srgbClr val="EBEBEB"/>
                </a:solidFill>
                <a:latin typeface="Arial MT"/>
                <a:cs typeface="Arial MT"/>
              </a:rPr>
              <a:t>FROM </a:t>
            </a:r>
            <a:r>
              <a:rPr dirty="0" sz="2450" spc="-665" b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 b="0">
                <a:solidFill>
                  <a:srgbClr val="EBEBEB"/>
                </a:solidFill>
                <a:latin typeface="Arial MT"/>
                <a:cs typeface="Arial MT"/>
              </a:rPr>
              <a:t>statements.	Avoid</a:t>
            </a:r>
            <a:r>
              <a:rPr dirty="0" sz="2450" spc="-5" b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 b="0">
                <a:solidFill>
                  <a:srgbClr val="EBEBEB"/>
                </a:solidFill>
                <a:latin typeface="Arial MT"/>
                <a:cs typeface="Arial MT"/>
              </a:rPr>
              <a:t>:latest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9100" y="2895600"/>
            <a:ext cx="203200" cy="203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16087" y="2859113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8500" y="2832100"/>
            <a:ext cx="5537200" cy="723900"/>
            <a:chOff x="1968500" y="2832100"/>
            <a:chExt cx="5537200" cy="7239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500" y="2832100"/>
              <a:ext cx="5537200" cy="393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200" y="3213100"/>
              <a:ext cx="1143000" cy="3429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11922" y="2811453"/>
            <a:ext cx="5455285" cy="78613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  <a:tabLst>
                <a:tab pos="3106420" algn="l"/>
              </a:tabLst>
            </a:pP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Avoid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run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+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commit,	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use</a:t>
            </a:r>
            <a:r>
              <a:rPr dirty="0" sz="2450" spc="-3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2450" spc="-3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Dockerfile </a:t>
            </a:r>
            <a:r>
              <a:rPr dirty="0" sz="2450" spc="-67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instead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9100" y="4076700"/>
            <a:ext cx="203200" cy="2032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716087" y="4037831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93900" y="4013200"/>
            <a:ext cx="6184900" cy="4064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011922" y="3990172"/>
            <a:ext cx="6117590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Installing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ssh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into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container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not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clever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9100" y="4876800"/>
            <a:ext cx="203200" cy="1905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716087" y="4833467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81200" y="4800600"/>
            <a:ext cx="3975100" cy="4064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011922" y="4785808"/>
            <a:ext cx="3898900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One</a:t>
            </a:r>
            <a:r>
              <a:rPr dirty="0" sz="245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Process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per</a:t>
            </a:r>
            <a:r>
              <a:rPr dirty="0" sz="245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container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9100" y="5664200"/>
            <a:ext cx="203200" cy="2032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716087" y="5629102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93900" y="5600700"/>
            <a:ext cx="5308600" cy="4064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011922" y="5581443"/>
            <a:ext cx="525462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Leverage</a:t>
            </a:r>
            <a:r>
              <a:rPr dirty="0" sz="245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and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understand</a:t>
            </a:r>
            <a:r>
              <a:rPr dirty="0" sz="245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cache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700" y="1498600"/>
            <a:ext cx="3454400" cy="571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Refe</a:t>
            </a:r>
            <a:r>
              <a:rPr dirty="0" spc="-65"/>
              <a:t>r</a:t>
            </a:r>
            <a:r>
              <a:rPr dirty="0" spc="15"/>
              <a:t>ences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100" y="3403600"/>
            <a:ext cx="203200" cy="190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16087" y="3357613"/>
            <a:ext cx="14351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28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1200" y="3327400"/>
            <a:ext cx="4940300" cy="1168400"/>
            <a:chOff x="1981200" y="3327400"/>
            <a:chExt cx="4940300" cy="1168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900" y="3327400"/>
              <a:ext cx="3746500" cy="342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708400"/>
              <a:ext cx="4940300" cy="406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4089400"/>
              <a:ext cx="3911600" cy="406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11922" y="3309954"/>
            <a:ext cx="4859020" cy="116903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u="heavy" sz="2450" spc="65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Arial MT"/>
                <a:cs typeface="Arial MT"/>
              </a:rPr>
              <a:t>Dockerfile </a:t>
            </a:r>
            <a:r>
              <a:rPr dirty="0" u="heavy" sz="2450" spc="8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Arial MT"/>
                <a:cs typeface="Arial MT"/>
              </a:rPr>
              <a:t>Best </a:t>
            </a:r>
            <a:r>
              <a:rPr dirty="0" u="heavy" sz="2450" spc="7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Arial MT"/>
                <a:cs typeface="Arial MT"/>
              </a:rPr>
              <a:t>Practices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u="heavy" sz="2450" spc="9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Arial MT"/>
                <a:cs typeface="Arial MT"/>
              </a:rPr>
              <a:t>https://docs.docker.com/articles/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u="heavy" sz="2450" spc="8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Arial MT"/>
                <a:cs typeface="Arial MT"/>
              </a:rPr>
              <a:t>dockerfile_best-practices/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600" y="1498600"/>
            <a:ext cx="5308600" cy="571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6228" y="1390880"/>
            <a:ext cx="528637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Dockerfile</a:t>
            </a:r>
            <a:r>
              <a:rPr dirty="0" spc="-40"/>
              <a:t> </a:t>
            </a:r>
            <a:r>
              <a:rPr dirty="0" spc="-35"/>
              <a:t>Basics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77800" cy="165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16087" y="2520061"/>
            <a:ext cx="98425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17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6900" y="2476500"/>
            <a:ext cx="2857500" cy="533400"/>
            <a:chOff x="1866900" y="2476500"/>
            <a:chExt cx="2857500" cy="533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9600" y="2476500"/>
              <a:ext cx="2844800" cy="292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6900" y="2717800"/>
              <a:ext cx="1181100" cy="292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03251" y="2494683"/>
            <a:ext cx="2780030" cy="4946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70"/>
              </a:spcBef>
            </a:pPr>
            <a:r>
              <a:rPr dirty="0" sz="1500" spc="50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35">
                <a:solidFill>
                  <a:srgbClr val="EBEBEB"/>
                </a:solidFill>
                <a:latin typeface="Arial MT"/>
                <a:cs typeface="Arial MT"/>
              </a:rPr>
              <a:t>Images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EBEBEB"/>
                </a:solidFill>
                <a:latin typeface="Arial MT"/>
                <a:cs typeface="Arial MT"/>
              </a:rPr>
              <a:t>are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60">
                <a:solidFill>
                  <a:srgbClr val="EBEBEB"/>
                </a:solidFill>
                <a:latin typeface="Arial MT"/>
                <a:cs typeface="Arial MT"/>
              </a:rPr>
              <a:t>built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EBEBEB"/>
                </a:solidFill>
                <a:latin typeface="Arial MT"/>
                <a:cs typeface="Arial MT"/>
              </a:rPr>
              <a:t>from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15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1500" spc="-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40">
                <a:solidFill>
                  <a:srgbClr val="EBEBEB"/>
                </a:solidFill>
                <a:latin typeface="Arial MT"/>
                <a:cs typeface="Arial MT"/>
              </a:rPr>
              <a:t>base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35">
                <a:solidFill>
                  <a:srgbClr val="EBEBEB"/>
                </a:solidFill>
                <a:latin typeface="Arial MT"/>
                <a:cs typeface="Arial MT"/>
              </a:rPr>
              <a:t>image.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6400" y="3225800"/>
            <a:ext cx="177800" cy="1651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16087" y="3230436"/>
            <a:ext cx="98425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170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66900" y="3187700"/>
            <a:ext cx="2857500" cy="533400"/>
            <a:chOff x="1866900" y="3187700"/>
            <a:chExt cx="2857500" cy="5334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9600" y="3187700"/>
              <a:ext cx="2844800" cy="292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6900" y="3429000"/>
              <a:ext cx="2540000" cy="2921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43100" y="3898900"/>
            <a:ext cx="1803400" cy="254000"/>
            <a:chOff x="1943100" y="3898900"/>
            <a:chExt cx="1803400" cy="25400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3100" y="3937000"/>
              <a:ext cx="165100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33600" y="3898900"/>
              <a:ext cx="1612900" cy="2540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943100" y="4381500"/>
            <a:ext cx="2247900" cy="292100"/>
            <a:chOff x="1943100" y="4381500"/>
            <a:chExt cx="2247900" cy="29210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43100" y="4419600"/>
              <a:ext cx="165100" cy="1651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20900" y="4381500"/>
              <a:ext cx="2070100" cy="2921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943100" y="4851400"/>
            <a:ext cx="2324100" cy="495300"/>
            <a:chOff x="1943100" y="4851400"/>
            <a:chExt cx="2324100" cy="49530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43100" y="4889500"/>
              <a:ext cx="165100" cy="165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33600" y="4851400"/>
              <a:ext cx="2133600" cy="254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0900" y="5080000"/>
              <a:ext cx="863600" cy="2667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943100" y="5562600"/>
            <a:ext cx="2679700" cy="762000"/>
            <a:chOff x="1943100" y="5562600"/>
            <a:chExt cx="2679700" cy="762000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43100" y="5600700"/>
              <a:ext cx="165100" cy="165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0900" y="5562600"/>
              <a:ext cx="2451100" cy="2921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33600" y="5791200"/>
              <a:ext cx="2489200" cy="2921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20900" y="6032500"/>
              <a:ext cx="1079500" cy="2921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839751" y="3205058"/>
            <a:ext cx="2914650" cy="31000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76200" marR="68580">
              <a:lnSpc>
                <a:spcPct val="103099"/>
              </a:lnSpc>
              <a:spcBef>
                <a:spcPts val="70"/>
              </a:spcBef>
            </a:pPr>
            <a:r>
              <a:rPr dirty="0" sz="1500" spc="35">
                <a:solidFill>
                  <a:srgbClr val="EBEBEB"/>
                </a:solidFill>
                <a:latin typeface="Arial MT"/>
                <a:cs typeface="Arial MT"/>
              </a:rPr>
              <a:t>Base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35">
                <a:solidFill>
                  <a:srgbClr val="EBEBEB"/>
                </a:solidFill>
                <a:latin typeface="Arial MT"/>
                <a:cs typeface="Arial MT"/>
              </a:rPr>
              <a:t>Images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EBEBEB"/>
                </a:solidFill>
                <a:latin typeface="Arial MT"/>
                <a:cs typeface="Arial MT"/>
              </a:rPr>
              <a:t>are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60">
                <a:solidFill>
                  <a:srgbClr val="EBEBEB"/>
                </a:solidFill>
                <a:latin typeface="Arial MT"/>
                <a:cs typeface="Arial MT"/>
              </a:rPr>
              <a:t>built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70">
                <a:solidFill>
                  <a:srgbClr val="EBEBEB"/>
                </a:solidFill>
                <a:latin typeface="Arial MT"/>
                <a:cs typeface="Arial MT"/>
              </a:rPr>
              <a:t>up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45">
                <a:solidFill>
                  <a:srgbClr val="EBEBEB"/>
                </a:solidFill>
                <a:latin typeface="Arial MT"/>
                <a:cs typeface="Arial MT"/>
              </a:rPr>
              <a:t>using </a:t>
            </a:r>
            <a:r>
              <a:rPr dirty="0" sz="1500" spc="-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0">
                <a:solidFill>
                  <a:srgbClr val="EBEBEB"/>
                </a:solidFill>
                <a:latin typeface="Arial MT"/>
                <a:cs typeface="Arial MT"/>
              </a:rPr>
              <a:t>simple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EBEBEB"/>
                </a:solidFill>
                <a:latin typeface="Arial MT"/>
                <a:cs typeface="Arial MT"/>
              </a:rPr>
              <a:t>instructions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EBEBEB"/>
                </a:solidFill>
                <a:latin typeface="Arial MT"/>
                <a:cs typeface="Arial MT"/>
              </a:rPr>
              <a:t>such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25">
                <a:solidFill>
                  <a:srgbClr val="EBEBEB"/>
                </a:solidFill>
                <a:latin typeface="Arial MT"/>
                <a:cs typeface="Arial MT"/>
              </a:rPr>
              <a:t>as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340995" indent="-187960">
              <a:lnSpc>
                <a:spcPct val="100000"/>
              </a:lnSpc>
              <a:buSzPct val="76666"/>
              <a:buChar char="•"/>
              <a:tabLst>
                <a:tab pos="341630" algn="l"/>
              </a:tabLst>
            </a:pPr>
            <a:r>
              <a:rPr dirty="0" sz="1500" spc="25">
                <a:solidFill>
                  <a:srgbClr val="EBEBEB"/>
                </a:solidFill>
                <a:latin typeface="Arial MT"/>
                <a:cs typeface="Arial MT"/>
              </a:rPr>
              <a:t>Run</a:t>
            </a:r>
            <a:r>
              <a:rPr dirty="0" sz="1500" spc="-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15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1500" spc="-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60">
                <a:solidFill>
                  <a:srgbClr val="EBEBEB"/>
                </a:solidFill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BEBEB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340995" indent="-187960">
              <a:lnSpc>
                <a:spcPct val="100000"/>
              </a:lnSpc>
              <a:buSzPct val="76666"/>
              <a:buChar char="•"/>
              <a:tabLst>
                <a:tab pos="341630" algn="l"/>
              </a:tabLst>
            </a:pPr>
            <a:r>
              <a:rPr dirty="0" sz="1500" spc="70">
                <a:solidFill>
                  <a:srgbClr val="EBEBEB"/>
                </a:solidFill>
                <a:latin typeface="Arial MT"/>
                <a:cs typeface="Arial MT"/>
              </a:rPr>
              <a:t>Add</a:t>
            </a:r>
            <a:r>
              <a:rPr dirty="0" sz="15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15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35">
                <a:solidFill>
                  <a:srgbClr val="EBEBEB"/>
                </a:solidFill>
                <a:latin typeface="Arial MT"/>
                <a:cs typeface="Arial MT"/>
              </a:rPr>
              <a:t>file</a:t>
            </a:r>
            <a:r>
              <a:rPr dirty="0" sz="15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EBEBEB"/>
                </a:solidFill>
                <a:latin typeface="Arial MT"/>
                <a:cs typeface="Arial MT"/>
              </a:rPr>
              <a:t>or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35">
                <a:solidFill>
                  <a:srgbClr val="EBEBEB"/>
                </a:solidFill>
                <a:latin typeface="Arial MT"/>
                <a:cs typeface="Arial MT"/>
              </a:rPr>
              <a:t>directory.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BEBE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340995" marR="533400" indent="-187325">
              <a:lnSpc>
                <a:spcPct val="103099"/>
              </a:lnSpc>
              <a:buSzPct val="76666"/>
              <a:buChar char="•"/>
              <a:tabLst>
                <a:tab pos="341630" algn="l"/>
              </a:tabLst>
            </a:pPr>
            <a:r>
              <a:rPr dirty="0" sz="1500" spc="25">
                <a:solidFill>
                  <a:srgbClr val="EBEBEB"/>
                </a:solidFill>
                <a:latin typeface="Arial MT"/>
                <a:cs typeface="Arial MT"/>
              </a:rPr>
              <a:t>Create</a:t>
            </a:r>
            <a:r>
              <a:rPr dirty="0" sz="15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25">
                <a:solidFill>
                  <a:srgbClr val="EBEBEB"/>
                </a:solidFill>
                <a:latin typeface="Arial MT"/>
                <a:cs typeface="Arial MT"/>
              </a:rPr>
              <a:t>an</a:t>
            </a:r>
            <a:r>
              <a:rPr dirty="0" sz="15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40">
                <a:solidFill>
                  <a:srgbClr val="EBEBEB"/>
                </a:solidFill>
                <a:latin typeface="Arial MT"/>
                <a:cs typeface="Arial MT"/>
              </a:rPr>
              <a:t>environment </a:t>
            </a:r>
            <a:r>
              <a:rPr dirty="0" sz="1500" spc="-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30">
                <a:solidFill>
                  <a:srgbClr val="EBEBEB"/>
                </a:solidFill>
                <a:latin typeface="Arial MT"/>
                <a:cs typeface="Arial MT"/>
              </a:rPr>
              <a:t>variable.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BEBE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algn="just" marL="340995" marR="173355" indent="-187325">
              <a:lnSpc>
                <a:spcPct val="103099"/>
              </a:lnSpc>
              <a:buSzPct val="76666"/>
              <a:buChar char="•"/>
              <a:tabLst>
                <a:tab pos="341630" algn="l"/>
              </a:tabLst>
            </a:pPr>
            <a:r>
              <a:rPr dirty="0" sz="1500" spc="40">
                <a:solidFill>
                  <a:srgbClr val="EBEBEB"/>
                </a:solidFill>
                <a:latin typeface="Arial MT"/>
                <a:cs typeface="Arial MT"/>
              </a:rPr>
              <a:t>What </a:t>
            </a:r>
            <a:r>
              <a:rPr dirty="0" sz="1500" spc="50">
                <a:solidFill>
                  <a:srgbClr val="EBEBEB"/>
                </a:solidFill>
                <a:latin typeface="Arial MT"/>
                <a:cs typeface="Arial MT"/>
              </a:rPr>
              <a:t>process </a:t>
            </a:r>
            <a:r>
              <a:rPr dirty="0" sz="1500" spc="8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1500" spc="40">
                <a:solidFill>
                  <a:srgbClr val="EBEBEB"/>
                </a:solidFill>
                <a:latin typeface="Arial MT"/>
                <a:cs typeface="Arial MT"/>
              </a:rPr>
              <a:t>run </a:t>
            </a:r>
            <a:r>
              <a:rPr dirty="0" sz="1500" spc="50">
                <a:solidFill>
                  <a:srgbClr val="EBEBEB"/>
                </a:solidFill>
                <a:latin typeface="Arial MT"/>
                <a:cs typeface="Arial MT"/>
              </a:rPr>
              <a:t>when </a:t>
            </a:r>
            <a:r>
              <a:rPr dirty="0" sz="1500" spc="-40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45">
                <a:solidFill>
                  <a:srgbClr val="EBEBEB"/>
                </a:solidFill>
                <a:latin typeface="Arial MT"/>
                <a:cs typeface="Arial MT"/>
              </a:rPr>
              <a:t>launching</a:t>
            </a:r>
            <a:r>
              <a:rPr dirty="0" sz="1500" spc="-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15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15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0">
                <a:solidFill>
                  <a:srgbClr val="EBEBEB"/>
                </a:solidFill>
                <a:latin typeface="Arial MT"/>
                <a:cs typeface="Arial MT"/>
              </a:rPr>
              <a:t>container</a:t>
            </a:r>
            <a:r>
              <a:rPr dirty="0" sz="15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EBEBEB"/>
                </a:solidFill>
                <a:latin typeface="Arial MT"/>
                <a:cs typeface="Arial MT"/>
              </a:rPr>
              <a:t>from </a:t>
            </a:r>
            <a:r>
              <a:rPr dirty="0" sz="1500" spc="-40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50">
                <a:solidFill>
                  <a:srgbClr val="EBEBEB"/>
                </a:solidFill>
                <a:latin typeface="Arial MT"/>
                <a:cs typeface="Arial MT"/>
              </a:rPr>
              <a:t>this</a:t>
            </a:r>
            <a:r>
              <a:rPr dirty="0" sz="15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500" spc="35">
                <a:solidFill>
                  <a:srgbClr val="EBEBEB"/>
                </a:solidFill>
                <a:latin typeface="Arial MT"/>
                <a:cs typeface="Arial MT"/>
              </a:rPr>
              <a:t>image.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89908" y="2746771"/>
            <a:ext cx="3496866" cy="33200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498600"/>
            <a:ext cx="4597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1415" y="1390880"/>
            <a:ext cx="457581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Docker</a:t>
            </a:r>
            <a:r>
              <a:rPr dirty="0" spc="-60"/>
              <a:t> </a:t>
            </a:r>
            <a:r>
              <a:rPr dirty="0" spc="40"/>
              <a:t>Images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100" y="2540000"/>
            <a:ext cx="177800" cy="190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16087" y="2527144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25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17700" y="2489200"/>
            <a:ext cx="2882900" cy="1244600"/>
            <a:chOff x="1917700" y="2489200"/>
            <a:chExt cx="2882900" cy="1244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0400" y="2489200"/>
              <a:ext cx="2870200" cy="355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7700" y="2806700"/>
              <a:ext cx="2425700" cy="342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7700" y="3124200"/>
              <a:ext cx="2540000" cy="292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0400" y="3429000"/>
              <a:ext cx="1765300" cy="304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55713" y="2488049"/>
            <a:ext cx="2823210" cy="12744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30"/>
              </a:spcBef>
            </a:pPr>
            <a:r>
              <a:rPr dirty="0" sz="2000" spc="50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0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EBEBEB"/>
                </a:solidFill>
                <a:latin typeface="Arial MT"/>
                <a:cs typeface="Arial MT"/>
              </a:rPr>
              <a:t>images</a:t>
            </a:r>
            <a:r>
              <a:rPr dirty="0" sz="20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EBEBEB"/>
                </a:solidFill>
                <a:latin typeface="Arial MT"/>
                <a:cs typeface="Arial MT"/>
              </a:rPr>
              <a:t>are</a:t>
            </a:r>
            <a:r>
              <a:rPr dirty="0" sz="20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25">
                <a:solidFill>
                  <a:srgbClr val="EBEBEB"/>
                </a:solidFill>
                <a:latin typeface="Arial MT"/>
                <a:cs typeface="Arial MT"/>
              </a:rPr>
              <a:t>read </a:t>
            </a:r>
            <a:r>
              <a:rPr dirty="0" sz="2000" spc="-54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45">
                <a:solidFill>
                  <a:srgbClr val="EBEBEB"/>
                </a:solidFill>
                <a:latin typeface="Arial MT"/>
                <a:cs typeface="Arial MT"/>
              </a:rPr>
              <a:t>only </a:t>
            </a:r>
            <a:r>
              <a:rPr dirty="0" sz="2000" spc="55">
                <a:solidFill>
                  <a:srgbClr val="EBEBEB"/>
                </a:solidFill>
                <a:latin typeface="Arial MT"/>
                <a:cs typeface="Arial MT"/>
              </a:rPr>
              <a:t>templates from </a:t>
            </a:r>
            <a:r>
              <a:rPr dirty="0" sz="2000" spc="6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EBEBEB"/>
                </a:solidFill>
                <a:latin typeface="Arial MT"/>
                <a:cs typeface="Arial MT"/>
              </a:rPr>
              <a:t>which </a:t>
            </a:r>
            <a:r>
              <a:rPr dirty="0" sz="2000" spc="50">
                <a:solidFill>
                  <a:srgbClr val="EBEBEB"/>
                </a:solidFill>
                <a:latin typeface="Arial MT"/>
                <a:cs typeface="Arial MT"/>
              </a:rPr>
              <a:t>containers </a:t>
            </a:r>
            <a:r>
              <a:rPr dirty="0" sz="2000">
                <a:solidFill>
                  <a:srgbClr val="EBEBEB"/>
                </a:solidFill>
                <a:latin typeface="Arial MT"/>
                <a:cs typeface="Arial MT"/>
              </a:rPr>
              <a:t>are </a:t>
            </a:r>
            <a:r>
              <a:rPr dirty="0" sz="200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45">
                <a:solidFill>
                  <a:srgbClr val="EBEBEB"/>
                </a:solidFill>
                <a:latin typeface="Arial MT"/>
                <a:cs typeface="Arial MT"/>
              </a:rPr>
              <a:t>launched</a:t>
            </a:r>
            <a:r>
              <a:rPr dirty="0" sz="20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55">
                <a:solidFill>
                  <a:srgbClr val="EBEBEB"/>
                </a:solidFill>
                <a:latin typeface="Arial MT"/>
                <a:cs typeface="Arial MT"/>
              </a:rPr>
              <a:t>from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9100" y="4140200"/>
            <a:ext cx="177800" cy="177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716087" y="4118612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25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17700" y="4076700"/>
            <a:ext cx="2844800" cy="977900"/>
            <a:chOff x="1917700" y="4076700"/>
            <a:chExt cx="2844800" cy="97790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0400" y="4076700"/>
              <a:ext cx="2832100" cy="355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7700" y="4394200"/>
              <a:ext cx="2781300" cy="355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7700" y="4711700"/>
              <a:ext cx="2514600" cy="3429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55713" y="4079516"/>
            <a:ext cx="2757170" cy="96011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just" marL="12700" marR="5080">
              <a:lnSpc>
                <a:spcPct val="103099"/>
              </a:lnSpc>
              <a:spcBef>
                <a:spcPts val="30"/>
              </a:spcBef>
            </a:pPr>
            <a:r>
              <a:rPr dirty="0" sz="2000" spc="20">
                <a:solidFill>
                  <a:srgbClr val="EBEBEB"/>
                </a:solidFill>
                <a:latin typeface="Arial MT"/>
                <a:cs typeface="Arial MT"/>
              </a:rPr>
              <a:t>Each</a:t>
            </a:r>
            <a:r>
              <a:rPr dirty="0" sz="2000" spc="-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EBEBEB"/>
                </a:solidFill>
                <a:latin typeface="Arial MT"/>
                <a:cs typeface="Arial MT"/>
              </a:rPr>
              <a:t>image</a:t>
            </a:r>
            <a:r>
              <a:rPr dirty="0" sz="20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60">
                <a:solidFill>
                  <a:srgbClr val="EBEBEB"/>
                </a:solidFill>
                <a:latin typeface="Arial MT"/>
                <a:cs typeface="Arial MT"/>
              </a:rPr>
              <a:t>consists</a:t>
            </a:r>
            <a:r>
              <a:rPr dirty="0" sz="200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75">
                <a:solidFill>
                  <a:srgbClr val="EBEBEB"/>
                </a:solidFill>
                <a:latin typeface="Arial MT"/>
                <a:cs typeface="Arial MT"/>
              </a:rPr>
              <a:t>of </a:t>
            </a:r>
            <a:r>
              <a:rPr dirty="0" sz="2000" spc="-54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000" spc="25">
                <a:solidFill>
                  <a:srgbClr val="EBEBEB"/>
                </a:solidFill>
                <a:latin typeface="Arial MT"/>
                <a:cs typeface="Arial MT"/>
              </a:rPr>
              <a:t>series </a:t>
            </a:r>
            <a:r>
              <a:rPr dirty="0" sz="2000" spc="75">
                <a:solidFill>
                  <a:srgbClr val="EBEBEB"/>
                </a:solidFill>
                <a:latin typeface="Arial MT"/>
                <a:cs typeface="Arial MT"/>
              </a:rPr>
              <a:t>of </a:t>
            </a:r>
            <a:r>
              <a:rPr dirty="0" sz="2000" spc="25">
                <a:solidFill>
                  <a:srgbClr val="EBEBEB"/>
                </a:solidFill>
                <a:latin typeface="Arial MT"/>
                <a:cs typeface="Arial MT"/>
              </a:rPr>
              <a:t>layers </a:t>
            </a:r>
            <a:r>
              <a:rPr dirty="0" sz="2000" spc="45">
                <a:solidFill>
                  <a:srgbClr val="EBEBEB"/>
                </a:solidFill>
                <a:latin typeface="Arial MT"/>
                <a:cs typeface="Arial MT"/>
              </a:rPr>
              <a:t>using </a:t>
            </a:r>
            <a:r>
              <a:rPr dirty="0" sz="2000" spc="-54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5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45">
                <a:solidFill>
                  <a:srgbClr val="EBEBEB"/>
                </a:solidFill>
                <a:latin typeface="Arial MT"/>
                <a:cs typeface="Arial MT"/>
              </a:rPr>
              <a:t>union</a:t>
            </a:r>
            <a:r>
              <a:rPr dirty="0" sz="20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EBEBEB"/>
                </a:solidFill>
                <a:latin typeface="Arial MT"/>
                <a:cs typeface="Arial MT"/>
              </a:rPr>
              <a:t>file</a:t>
            </a:r>
            <a:r>
              <a:rPr dirty="0" sz="20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50">
                <a:solidFill>
                  <a:srgbClr val="EBEBEB"/>
                </a:solidFill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9100" y="5410200"/>
            <a:ext cx="177800" cy="1905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16087" y="5395753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25">
                <a:solidFill>
                  <a:srgbClr val="EBEBEB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17700" y="5359400"/>
            <a:ext cx="2565400" cy="927100"/>
            <a:chOff x="1917700" y="5359400"/>
            <a:chExt cx="2565400" cy="92710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7700" y="5359400"/>
              <a:ext cx="2565400" cy="3429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0400" y="5676900"/>
              <a:ext cx="2476500" cy="3429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17700" y="5994400"/>
              <a:ext cx="1054100" cy="2921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955713" y="5356658"/>
            <a:ext cx="2497455" cy="96011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30"/>
              </a:spcBef>
            </a:pPr>
            <a:r>
              <a:rPr dirty="0" sz="2000" spc="20">
                <a:solidFill>
                  <a:srgbClr val="EBEBEB"/>
                </a:solidFill>
                <a:latin typeface="Arial MT"/>
                <a:cs typeface="Arial MT"/>
              </a:rPr>
              <a:t>When</a:t>
            </a:r>
            <a:r>
              <a:rPr dirty="0" sz="2000" spc="-3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50">
                <a:solidFill>
                  <a:srgbClr val="EBEBEB"/>
                </a:solidFill>
                <a:latin typeface="Arial MT"/>
                <a:cs typeface="Arial MT"/>
              </a:rPr>
              <a:t>you</a:t>
            </a:r>
            <a:r>
              <a:rPr dirty="0" sz="2000" spc="-3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45">
                <a:solidFill>
                  <a:srgbClr val="EBEBEB"/>
                </a:solidFill>
                <a:latin typeface="Arial MT"/>
                <a:cs typeface="Arial MT"/>
              </a:rPr>
              <a:t>change</a:t>
            </a:r>
            <a:r>
              <a:rPr dirty="0" sz="2000" spc="-3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20">
                <a:solidFill>
                  <a:srgbClr val="EBEBEB"/>
                </a:solidFill>
                <a:latin typeface="Arial MT"/>
                <a:cs typeface="Arial MT"/>
              </a:rPr>
              <a:t>an </a:t>
            </a:r>
            <a:r>
              <a:rPr dirty="0" sz="2000" spc="-54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00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000" spc="50">
                <a:solidFill>
                  <a:srgbClr val="EBEBEB"/>
                </a:solidFill>
                <a:latin typeface="Arial MT"/>
                <a:cs typeface="Arial MT"/>
              </a:rPr>
              <a:t>new </a:t>
            </a:r>
            <a:r>
              <a:rPr dirty="0" sz="2000" spc="20">
                <a:solidFill>
                  <a:srgbClr val="EBEBEB"/>
                </a:solidFill>
                <a:latin typeface="Arial MT"/>
                <a:cs typeface="Arial MT"/>
              </a:rPr>
              <a:t>layer </a:t>
            </a:r>
            <a:r>
              <a:rPr dirty="0" sz="2000" spc="35">
                <a:solidFill>
                  <a:srgbClr val="EBEBEB"/>
                </a:solidFill>
                <a:latin typeface="Arial MT"/>
                <a:cs typeface="Arial MT"/>
              </a:rPr>
              <a:t>is </a:t>
            </a:r>
            <a:r>
              <a:rPr dirty="0" sz="2000" spc="-54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000" spc="40">
                <a:solidFill>
                  <a:srgbClr val="EBEBEB"/>
                </a:solidFill>
                <a:latin typeface="Arial MT"/>
                <a:cs typeface="Arial MT"/>
              </a:rPr>
              <a:t>created.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813101" y="2776240"/>
            <a:ext cx="3850481" cy="32611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800100"/>
            <a:ext cx="1917700" cy="58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191135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FROM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8800" y="1701800"/>
            <a:ext cx="6527800" cy="2705100"/>
            <a:chOff x="558800" y="1701800"/>
            <a:chExt cx="6527800" cy="270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00" y="1701800"/>
              <a:ext cx="6248400" cy="40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00" y="2095500"/>
              <a:ext cx="6527800" cy="393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200" y="2476500"/>
              <a:ext cx="5651500" cy="342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200" y="2857500"/>
              <a:ext cx="5740400" cy="406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200" y="3238500"/>
              <a:ext cx="5676900" cy="406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200" y="3619500"/>
              <a:ext cx="4749800" cy="406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00" y="4013200"/>
              <a:ext cx="1981200" cy="3937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200" y="4775200"/>
            <a:ext cx="2425700" cy="4064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3067" y="1690178"/>
            <a:ext cx="6454775" cy="346773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FROM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instruction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sets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45">
                <a:solidFill>
                  <a:srgbClr val="EBEBEB"/>
                </a:solidFill>
                <a:latin typeface="Arial MT"/>
                <a:cs typeface="Arial MT"/>
              </a:rPr>
              <a:t>Base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for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subsequent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instructions.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As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such,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valid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Dockerfile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must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have 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FROM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as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its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first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instruction.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can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any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valid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450" spc="-130">
                <a:solidFill>
                  <a:srgbClr val="EBEBEB"/>
                </a:solidFill>
                <a:latin typeface="Arial MT"/>
                <a:cs typeface="Arial MT"/>
              </a:rPr>
              <a:t>–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it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especially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easy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start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by </a:t>
            </a:r>
            <a:r>
              <a:rPr dirty="0" sz="2450" spc="10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pulling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an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from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Public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Repositories.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FROM</a:t>
            </a:r>
            <a:r>
              <a:rPr dirty="0" sz="2450" spc="-2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java:8-jre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812800"/>
            <a:ext cx="1346200" cy="558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129476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ENV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8800" y="1714500"/>
            <a:ext cx="6578600" cy="1549400"/>
            <a:chOff x="558800" y="1714500"/>
            <a:chExt cx="6578600" cy="1549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00" y="1714500"/>
              <a:ext cx="5448300" cy="34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200" y="2095500"/>
              <a:ext cx="6007100" cy="406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00" y="2476500"/>
              <a:ext cx="6565900" cy="406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" y="2857500"/>
              <a:ext cx="4203700" cy="4064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84200" y="3619500"/>
            <a:ext cx="4572000" cy="774700"/>
            <a:chOff x="584200" y="3619500"/>
            <a:chExt cx="4572000" cy="7747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200" y="3619500"/>
              <a:ext cx="3619500" cy="393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200" y="4013200"/>
              <a:ext cx="4572000" cy="3810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3067" y="1695630"/>
            <a:ext cx="6513830" cy="27012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-60">
                <a:solidFill>
                  <a:srgbClr val="EBEBEB"/>
                </a:solidFill>
                <a:latin typeface="Arial MT"/>
                <a:cs typeface="Arial MT"/>
              </a:rPr>
              <a:t>ENV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instruction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 also useful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for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providing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required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environment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variables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specific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services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you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wish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containerize,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such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as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Postgres’s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-65">
                <a:solidFill>
                  <a:srgbClr val="EBEBEB"/>
                </a:solidFill>
                <a:latin typeface="Arial MT"/>
                <a:cs typeface="Arial MT"/>
              </a:rPr>
              <a:t>PGDATA.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50" spc="-60">
                <a:solidFill>
                  <a:srgbClr val="EBEBEB"/>
                </a:solidFill>
                <a:latin typeface="Arial MT"/>
                <a:cs typeface="Arial MT"/>
              </a:rPr>
              <a:t>ENV</a:t>
            </a:r>
            <a:r>
              <a:rPr dirty="0" sz="2450" spc="-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TOMCAT_MAJOR</a:t>
            </a:r>
            <a:r>
              <a:rPr dirty="0" sz="245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8</a:t>
            </a: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450" spc="-60">
                <a:solidFill>
                  <a:srgbClr val="EBEBEB"/>
                </a:solidFill>
                <a:latin typeface="Arial MT"/>
                <a:cs typeface="Arial MT"/>
              </a:rPr>
              <a:t>ENV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-40">
                <a:solidFill>
                  <a:srgbClr val="EBEBEB"/>
                </a:solidFill>
                <a:latin typeface="Arial MT"/>
                <a:cs typeface="Arial MT"/>
              </a:rPr>
              <a:t>TOMCAT_VERSION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8.0.26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812800"/>
            <a:ext cx="1422400" cy="571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141097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RUN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8800" y="1714500"/>
            <a:ext cx="8191500" cy="1511300"/>
            <a:chOff x="558800" y="1714500"/>
            <a:chExt cx="8191500" cy="1511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00" y="1714500"/>
              <a:ext cx="8191500" cy="393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2082800"/>
              <a:ext cx="8064500" cy="393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800" y="2451100"/>
              <a:ext cx="7924800" cy="393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" y="2832100"/>
              <a:ext cx="3149600" cy="3937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09700" y="3987800"/>
            <a:ext cx="6731000" cy="787400"/>
            <a:chOff x="1409700" y="3987800"/>
            <a:chExt cx="6731000" cy="7874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9700" y="3987800"/>
              <a:ext cx="6731000" cy="431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7700" y="4406900"/>
              <a:ext cx="812800" cy="3683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9600" y="4826000"/>
            <a:ext cx="876300" cy="3683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975100" y="5245100"/>
            <a:ext cx="1778000" cy="800100"/>
            <a:chOff x="3975100" y="5245100"/>
            <a:chExt cx="1778000" cy="8001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5800" y="5245100"/>
              <a:ext cx="723900" cy="444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5100" y="5676900"/>
              <a:ext cx="1778000" cy="3683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937000" y="6096000"/>
            <a:ext cx="1816100" cy="368300"/>
            <a:chOff x="3937000" y="6096000"/>
            <a:chExt cx="1816100" cy="36830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7000" y="6096000"/>
              <a:ext cx="16256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6400" y="6159500"/>
              <a:ext cx="266700" cy="3048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3067" y="1692106"/>
            <a:ext cx="8108315" cy="48171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0"/>
              </a:spcBef>
            </a:pP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EBEBEB"/>
                </a:solidFill>
                <a:latin typeface="Arial MT"/>
                <a:cs typeface="Arial MT"/>
              </a:rPr>
              <a:t>RUN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70">
                <a:solidFill>
                  <a:srgbClr val="EBEBEB"/>
                </a:solidFill>
                <a:latin typeface="Arial MT"/>
                <a:cs typeface="Arial MT"/>
              </a:rPr>
              <a:t>instruction</a:t>
            </a:r>
            <a:r>
              <a:rPr dirty="0" sz="240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65">
                <a:solidFill>
                  <a:srgbClr val="EBEBEB"/>
                </a:solidFill>
                <a:latin typeface="Arial MT"/>
                <a:cs typeface="Arial MT"/>
              </a:rPr>
              <a:t>will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execute</a:t>
            </a:r>
            <a:r>
              <a:rPr dirty="0" sz="240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25">
                <a:solidFill>
                  <a:srgbClr val="EBEBEB"/>
                </a:solidFill>
                <a:latin typeface="Arial MT"/>
                <a:cs typeface="Arial MT"/>
              </a:rPr>
              <a:t>any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75">
                <a:solidFill>
                  <a:srgbClr val="EBEBEB"/>
                </a:solidFill>
                <a:latin typeface="Arial MT"/>
                <a:cs typeface="Arial MT"/>
              </a:rPr>
              <a:t>commands</a:t>
            </a:r>
            <a:r>
              <a:rPr dirty="0" sz="240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new </a:t>
            </a:r>
            <a:r>
              <a:rPr dirty="0" sz="2400" spc="-6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25">
                <a:solidFill>
                  <a:srgbClr val="EBEBEB"/>
                </a:solidFill>
                <a:latin typeface="Arial MT"/>
                <a:cs typeface="Arial MT"/>
              </a:rPr>
              <a:t>layer </a:t>
            </a:r>
            <a:r>
              <a:rPr dirty="0" sz="2400" spc="65">
                <a:solidFill>
                  <a:srgbClr val="EBEBEB"/>
                </a:solidFill>
                <a:latin typeface="Arial MT"/>
                <a:cs typeface="Arial MT"/>
              </a:rPr>
              <a:t>on </a:t>
            </a:r>
            <a:r>
              <a:rPr dirty="0" sz="2400" spc="114">
                <a:solidFill>
                  <a:srgbClr val="EBEBEB"/>
                </a:solidFill>
                <a:latin typeface="Arial MT"/>
                <a:cs typeface="Arial MT"/>
              </a:rPr>
              <a:t>top </a:t>
            </a:r>
            <a:r>
              <a:rPr dirty="0" sz="2400" spc="85">
                <a:solidFill>
                  <a:srgbClr val="EBEBEB"/>
                </a:solidFill>
                <a:latin typeface="Arial MT"/>
                <a:cs typeface="Arial MT"/>
              </a:rPr>
              <a:t>of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the current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and </a:t>
            </a:r>
            <a:r>
              <a:rPr dirty="0" sz="2400" spc="95">
                <a:solidFill>
                  <a:srgbClr val="EBEBEB"/>
                </a:solidFill>
                <a:latin typeface="Arial MT"/>
                <a:cs typeface="Arial MT"/>
              </a:rPr>
              <a:t>commit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00" spc="35">
                <a:solidFill>
                  <a:srgbClr val="EBEBEB"/>
                </a:solidFill>
                <a:latin typeface="Arial MT"/>
                <a:cs typeface="Arial MT"/>
              </a:rPr>
              <a:t>results. </a:t>
            </a:r>
            <a:r>
              <a:rPr dirty="0" sz="2400" spc="-65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00" spc="45">
                <a:solidFill>
                  <a:srgbClr val="EBEBEB"/>
                </a:solidFill>
                <a:latin typeface="Arial MT"/>
                <a:cs typeface="Arial MT"/>
              </a:rPr>
              <a:t>resulting </a:t>
            </a:r>
            <a:r>
              <a:rPr dirty="0" sz="2400" spc="90">
                <a:solidFill>
                  <a:srgbClr val="EBEBEB"/>
                </a:solidFill>
                <a:latin typeface="Arial MT"/>
                <a:cs typeface="Arial MT"/>
              </a:rPr>
              <a:t>committed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image </a:t>
            </a:r>
            <a:r>
              <a:rPr dirty="0" sz="2400" spc="65">
                <a:solidFill>
                  <a:srgbClr val="EBEBEB"/>
                </a:solidFill>
                <a:latin typeface="Arial MT"/>
                <a:cs typeface="Arial MT"/>
              </a:rPr>
              <a:t>will be </a:t>
            </a:r>
            <a:r>
              <a:rPr dirty="0" sz="2400" spc="50">
                <a:solidFill>
                  <a:srgbClr val="EBEBEB"/>
                </a:solidFill>
                <a:latin typeface="Arial MT"/>
                <a:cs typeface="Arial MT"/>
              </a:rPr>
              <a:t>used </a:t>
            </a:r>
            <a:r>
              <a:rPr dirty="0" sz="2400" spc="70">
                <a:solidFill>
                  <a:srgbClr val="EBEBEB"/>
                </a:solidFill>
                <a:latin typeface="Arial MT"/>
                <a:cs typeface="Arial MT"/>
              </a:rPr>
              <a:t>for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00" spc="65">
                <a:solidFill>
                  <a:srgbClr val="EBEBEB"/>
                </a:solidFill>
                <a:latin typeface="Arial MT"/>
                <a:cs typeface="Arial MT"/>
              </a:rPr>
              <a:t>next </a:t>
            </a:r>
            <a:r>
              <a:rPr dirty="0" sz="2400" spc="7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75">
                <a:solidFill>
                  <a:srgbClr val="EBEBEB"/>
                </a:solidFill>
                <a:latin typeface="Arial MT"/>
                <a:cs typeface="Arial MT"/>
              </a:rPr>
              <a:t>step</a:t>
            </a: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45">
                <a:solidFill>
                  <a:srgbClr val="EBEBEB"/>
                </a:solidFill>
                <a:latin typeface="Arial MT"/>
                <a:cs typeface="Arial MT"/>
              </a:rPr>
              <a:t>Dockerfile.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Arial MT"/>
              <a:cs typeface="Arial MT"/>
            </a:endParaRPr>
          </a:p>
          <a:p>
            <a:pPr algn="just" marL="834390">
              <a:lnSpc>
                <a:spcPct val="100000"/>
              </a:lnSpc>
            </a:pPr>
            <a:r>
              <a:rPr dirty="0" sz="2700" spc="-20">
                <a:solidFill>
                  <a:srgbClr val="EBEBEB"/>
                </a:solidFill>
                <a:latin typeface="Arial MT"/>
                <a:cs typeface="Arial MT"/>
              </a:rPr>
              <a:t>RUN</a:t>
            </a:r>
            <a:r>
              <a:rPr dirty="0" sz="27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95">
                <a:solidFill>
                  <a:srgbClr val="EBEBEB"/>
                </a:solidFill>
                <a:latin typeface="Arial MT"/>
                <a:cs typeface="Arial MT"/>
              </a:rPr>
              <a:t>apt-get</a:t>
            </a:r>
            <a:r>
              <a:rPr dirty="0" sz="27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80">
                <a:solidFill>
                  <a:srgbClr val="EBEBEB"/>
                </a:solidFill>
                <a:latin typeface="Arial MT"/>
                <a:cs typeface="Arial MT"/>
              </a:rPr>
              <a:t>update</a:t>
            </a:r>
            <a:r>
              <a:rPr dirty="0" sz="27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-55">
                <a:solidFill>
                  <a:srgbClr val="EBEBEB"/>
                </a:solidFill>
                <a:latin typeface="Arial MT"/>
                <a:cs typeface="Arial MT"/>
              </a:rPr>
              <a:t>&amp;&amp;</a:t>
            </a:r>
            <a:r>
              <a:rPr dirty="0" sz="27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95">
                <a:solidFill>
                  <a:srgbClr val="EBEBEB"/>
                </a:solidFill>
                <a:latin typeface="Arial MT"/>
                <a:cs typeface="Arial MT"/>
              </a:rPr>
              <a:t>apt-get</a:t>
            </a:r>
            <a:r>
              <a:rPr dirty="0" sz="270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55">
                <a:solidFill>
                  <a:srgbClr val="EBEBEB"/>
                </a:solidFill>
                <a:latin typeface="Arial MT"/>
                <a:cs typeface="Arial MT"/>
              </a:rPr>
              <a:t>install</a:t>
            </a:r>
            <a:r>
              <a:rPr dirty="0" sz="27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100">
                <a:solidFill>
                  <a:srgbClr val="EBEBEB"/>
                </a:solidFill>
                <a:latin typeface="Arial MT"/>
                <a:cs typeface="Arial MT"/>
              </a:rPr>
              <a:t>-y</a:t>
            </a:r>
            <a:r>
              <a:rPr dirty="0" sz="27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200">
                <a:solidFill>
                  <a:srgbClr val="EBEBEB"/>
                </a:solidFill>
                <a:latin typeface="Arial MT"/>
                <a:cs typeface="Arial MT"/>
              </a:rPr>
              <a:t>\</a:t>
            </a:r>
            <a:endParaRPr sz="2700">
              <a:latin typeface="Arial MT"/>
              <a:cs typeface="Arial MT"/>
            </a:endParaRPr>
          </a:p>
          <a:p>
            <a:pPr algn="just" marL="3864610" marR="3472179" indent="22225">
              <a:lnSpc>
                <a:spcPct val="102600"/>
              </a:lnSpc>
            </a:pPr>
            <a:r>
              <a:rPr dirty="0" sz="2700" spc="65">
                <a:solidFill>
                  <a:srgbClr val="EBEBEB"/>
                </a:solidFill>
                <a:latin typeface="Arial MT"/>
                <a:cs typeface="Arial MT"/>
              </a:rPr>
              <a:t>bzr </a:t>
            </a:r>
            <a:r>
              <a:rPr dirty="0" sz="2700" spc="200">
                <a:solidFill>
                  <a:srgbClr val="EBEBEB"/>
                </a:solidFill>
                <a:latin typeface="Arial MT"/>
                <a:cs typeface="Arial MT"/>
              </a:rPr>
              <a:t>\ </a:t>
            </a:r>
            <a:r>
              <a:rPr dirty="0" sz="2700" spc="-74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80">
                <a:solidFill>
                  <a:srgbClr val="EBEBEB"/>
                </a:solidFill>
                <a:latin typeface="Arial MT"/>
                <a:cs typeface="Arial MT"/>
              </a:rPr>
              <a:t>cvs</a:t>
            </a:r>
            <a:r>
              <a:rPr dirty="0" sz="2700" spc="-8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200">
                <a:solidFill>
                  <a:srgbClr val="EBEBEB"/>
                </a:solidFill>
                <a:latin typeface="Arial MT"/>
                <a:cs typeface="Arial MT"/>
              </a:rPr>
              <a:t>\ </a:t>
            </a:r>
            <a:r>
              <a:rPr dirty="0" sz="2700" spc="-74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95">
                <a:solidFill>
                  <a:srgbClr val="EBEBEB"/>
                </a:solidFill>
                <a:latin typeface="Arial MT"/>
                <a:cs typeface="Arial MT"/>
              </a:rPr>
              <a:t>git</a:t>
            </a:r>
            <a:r>
              <a:rPr dirty="0" sz="2700" spc="-3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200">
                <a:solidFill>
                  <a:srgbClr val="EBEBEB"/>
                </a:solidFill>
                <a:latin typeface="Arial MT"/>
                <a:cs typeface="Arial MT"/>
              </a:rPr>
              <a:t>\</a:t>
            </a:r>
            <a:endParaRPr sz="2700">
              <a:latin typeface="Arial MT"/>
              <a:cs typeface="Arial MT"/>
            </a:endParaRPr>
          </a:p>
          <a:p>
            <a:pPr algn="just" marL="3378835" marR="2985770" indent="24765">
              <a:lnSpc>
                <a:spcPct val="102600"/>
              </a:lnSpc>
            </a:pPr>
            <a:r>
              <a:rPr dirty="0" sz="2700" spc="50">
                <a:solidFill>
                  <a:srgbClr val="EBEBEB"/>
                </a:solidFill>
                <a:latin typeface="Arial MT"/>
                <a:cs typeface="Arial MT"/>
              </a:rPr>
              <a:t>mercurial </a:t>
            </a:r>
            <a:r>
              <a:rPr dirty="0" sz="2700" spc="200">
                <a:solidFill>
                  <a:srgbClr val="EBEBEB"/>
                </a:solidFill>
                <a:latin typeface="Arial MT"/>
                <a:cs typeface="Arial MT"/>
              </a:rPr>
              <a:t>\ </a:t>
            </a:r>
            <a:r>
              <a:rPr dirty="0" sz="2700" spc="-74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700" spc="60">
                <a:solidFill>
                  <a:srgbClr val="EBEBEB"/>
                </a:solidFill>
                <a:latin typeface="Arial MT"/>
                <a:cs typeface="Arial MT"/>
              </a:rPr>
              <a:t>subversio</a:t>
            </a:r>
            <a:r>
              <a:rPr dirty="0" sz="2700" spc="45">
                <a:solidFill>
                  <a:srgbClr val="EBEBEB"/>
                </a:solidFill>
                <a:latin typeface="Arial MT"/>
                <a:cs typeface="Arial MT"/>
              </a:rPr>
              <a:t>n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800100"/>
            <a:ext cx="45085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528" y="699611"/>
            <a:ext cx="441579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25"/>
              <a:t>Copy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8800" y="1714500"/>
            <a:ext cx="8470900" cy="723900"/>
            <a:chOff x="558800" y="1714500"/>
            <a:chExt cx="8470900" cy="723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00" y="1714500"/>
              <a:ext cx="8470900" cy="40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00" y="2095500"/>
              <a:ext cx="2057400" cy="342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84200" y="2895600"/>
            <a:ext cx="8458200" cy="342900"/>
            <a:chOff x="584200" y="2895600"/>
            <a:chExt cx="8458200" cy="3429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200" y="2946400"/>
              <a:ext cx="228600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2895600"/>
              <a:ext cx="8280400" cy="3429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84200" y="3695700"/>
            <a:ext cx="5257800" cy="342900"/>
            <a:chOff x="584200" y="3695700"/>
            <a:chExt cx="5257800" cy="3429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200" y="3746500"/>
              <a:ext cx="228600" cy="228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600" y="3695700"/>
              <a:ext cx="5105400" cy="342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84200" y="4483100"/>
            <a:ext cx="7518400" cy="406400"/>
            <a:chOff x="584200" y="4483100"/>
            <a:chExt cx="7518400" cy="40640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00" y="4546600"/>
              <a:ext cx="228600" cy="215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000" y="4483100"/>
              <a:ext cx="7340600" cy="406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03067" y="1695630"/>
            <a:ext cx="8420100" cy="31730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31750">
              <a:lnSpc>
                <a:spcPct val="102600"/>
              </a:lnSpc>
              <a:spcBef>
                <a:spcPts val="45"/>
              </a:spcBef>
            </a:pP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5">
                <a:solidFill>
                  <a:srgbClr val="EBEBEB"/>
                </a:solidFill>
                <a:latin typeface="Arial MT"/>
                <a:cs typeface="Arial MT"/>
              </a:rPr>
              <a:t>Add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and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Copy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commands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can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used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add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files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container.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 MT"/>
              <a:cs typeface="Arial MT"/>
            </a:endParaRPr>
          </a:p>
          <a:p>
            <a:pPr marL="189230" indent="-177165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For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5">
                <a:solidFill>
                  <a:srgbClr val="EBEBEB"/>
                </a:solidFill>
                <a:latin typeface="Arial MT"/>
                <a:cs typeface="Arial MT"/>
              </a:rPr>
              <a:t>Add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if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source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file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a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tar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file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file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will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extracted.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BEBEB"/>
              </a:buClr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marL="189230" indent="-177165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dirty="0" sz="2450" spc="105">
                <a:solidFill>
                  <a:srgbClr val="EBEBEB"/>
                </a:solidFill>
                <a:latin typeface="Arial MT"/>
                <a:cs typeface="Arial MT"/>
              </a:rPr>
              <a:t>Add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allows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source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file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URL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BEBEB"/>
              </a:buClr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marL="189230" indent="-177165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dirty="0" sz="2450" spc="30">
                <a:solidFill>
                  <a:srgbClr val="EBEBEB"/>
                </a:solidFill>
                <a:latin typeface="Arial MT"/>
                <a:cs typeface="Arial MT"/>
              </a:rPr>
              <a:t>Use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trailing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5">
                <a:solidFill>
                  <a:srgbClr val="EBEBEB"/>
                </a:solidFill>
                <a:latin typeface="Arial MT"/>
                <a:cs typeface="Arial MT"/>
              </a:rPr>
              <a:t>slash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indicate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directory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vs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file.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5600" y="5461000"/>
            <a:ext cx="9347200" cy="774700"/>
            <a:chOff x="355600" y="5461000"/>
            <a:chExt cx="9347200" cy="77470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600" y="5461000"/>
              <a:ext cx="8318500" cy="406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600" y="5842000"/>
              <a:ext cx="9347200" cy="3937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88482" y="5451764"/>
            <a:ext cx="3291204" cy="76454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35"/>
              </a:spcBef>
            </a:pPr>
            <a:r>
              <a:rPr dirty="0" sz="2400" spc="-25">
                <a:solidFill>
                  <a:srgbClr val="EBEBEB"/>
                </a:solidFill>
                <a:latin typeface="Arial MT"/>
                <a:cs typeface="Arial MT"/>
              </a:rPr>
              <a:t>COPY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hom* </a:t>
            </a:r>
            <a:r>
              <a:rPr dirty="0" sz="2400" spc="100">
                <a:solidFill>
                  <a:srgbClr val="EBEBEB"/>
                </a:solidFill>
                <a:latin typeface="Arial MT"/>
                <a:cs typeface="Arial MT"/>
              </a:rPr>
              <a:t>/mydir/ </a:t>
            </a:r>
            <a:r>
              <a:rPr dirty="0" sz="2400" spc="10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EBEBEB"/>
                </a:solidFill>
                <a:latin typeface="Arial MT"/>
                <a:cs typeface="Arial MT"/>
              </a:rPr>
              <a:t>COPY</a:t>
            </a:r>
            <a:r>
              <a:rPr dirty="0" sz="2400" spc="-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70">
                <a:solidFill>
                  <a:srgbClr val="EBEBEB"/>
                </a:solidFill>
                <a:latin typeface="Arial MT"/>
                <a:cs typeface="Arial MT"/>
              </a:rPr>
              <a:t>hom?.txt</a:t>
            </a:r>
            <a:r>
              <a:rPr dirty="0" sz="2400" spc="-4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100">
                <a:solidFill>
                  <a:srgbClr val="EBEBEB"/>
                </a:solidFill>
                <a:latin typeface="Arial MT"/>
                <a:cs typeface="Arial MT"/>
              </a:rPr>
              <a:t>/mydir/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3573" y="5451764"/>
            <a:ext cx="5836920" cy="764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#</a:t>
            </a:r>
            <a:r>
              <a:rPr dirty="0" sz="24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75">
                <a:solidFill>
                  <a:srgbClr val="EBEBEB"/>
                </a:solidFill>
                <a:latin typeface="Arial MT"/>
                <a:cs typeface="Arial MT"/>
              </a:rPr>
              <a:t>adds</a:t>
            </a:r>
            <a:r>
              <a:rPr dirty="0" sz="24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25">
                <a:solidFill>
                  <a:srgbClr val="EBEBEB"/>
                </a:solidFill>
                <a:latin typeface="Arial MT"/>
                <a:cs typeface="Arial MT"/>
              </a:rPr>
              <a:t>all</a:t>
            </a:r>
            <a:r>
              <a:rPr dirty="0" sz="24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files</a:t>
            </a:r>
            <a:r>
              <a:rPr dirty="0" sz="24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65">
                <a:solidFill>
                  <a:srgbClr val="EBEBEB"/>
                </a:solidFill>
                <a:latin typeface="Arial MT"/>
                <a:cs typeface="Arial MT"/>
              </a:rPr>
              <a:t>starting</a:t>
            </a:r>
            <a:r>
              <a:rPr dirty="0" sz="24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85">
                <a:solidFill>
                  <a:srgbClr val="EBEBEB"/>
                </a:solidFill>
                <a:latin typeface="Arial MT"/>
                <a:cs typeface="Arial MT"/>
              </a:rPr>
              <a:t>with</a:t>
            </a:r>
            <a:r>
              <a:rPr dirty="0" sz="2400" spc="-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125">
                <a:solidFill>
                  <a:srgbClr val="EBEBEB"/>
                </a:solidFill>
                <a:latin typeface="Arial MT"/>
                <a:cs typeface="Arial MT"/>
              </a:rPr>
              <a:t>"hom"</a:t>
            </a:r>
            <a:endParaRPr sz="24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  <a:spcBef>
                <a:spcPts val="60"/>
              </a:spcBef>
            </a:pP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# ?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50">
                <a:solidFill>
                  <a:srgbClr val="EBEBEB"/>
                </a:solidFill>
                <a:latin typeface="Arial MT"/>
                <a:cs typeface="Arial MT"/>
              </a:rPr>
              <a:t>replaced</a:t>
            </a: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85">
                <a:solidFill>
                  <a:srgbClr val="EBEBEB"/>
                </a:solidFill>
                <a:latin typeface="Arial MT"/>
                <a:cs typeface="Arial MT"/>
              </a:rPr>
              <a:t>with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25">
                <a:solidFill>
                  <a:srgbClr val="EBEBEB"/>
                </a:solidFill>
                <a:latin typeface="Arial MT"/>
                <a:cs typeface="Arial MT"/>
              </a:rPr>
              <a:t>any</a:t>
            </a:r>
            <a:r>
              <a:rPr dirty="0" sz="240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40">
                <a:solidFill>
                  <a:srgbClr val="EBEBEB"/>
                </a:solidFill>
                <a:latin typeface="Arial MT"/>
                <a:cs typeface="Arial MT"/>
              </a:rPr>
              <a:t>single</a:t>
            </a:r>
            <a:r>
              <a:rPr dirty="0" sz="240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00" spc="55">
                <a:solidFill>
                  <a:srgbClr val="EBEBEB"/>
                </a:solidFill>
                <a:latin typeface="Arial MT"/>
                <a:cs typeface="Arial MT"/>
              </a:rPr>
              <a:t>character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800100"/>
            <a:ext cx="2603500" cy="58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227" y="699611"/>
            <a:ext cx="257619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EXPOSE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8800" y="1714500"/>
            <a:ext cx="8902700" cy="1930400"/>
            <a:chOff x="558800" y="1714500"/>
            <a:chExt cx="8902700" cy="1930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00" y="1714500"/>
              <a:ext cx="8737600" cy="34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00" y="2095500"/>
              <a:ext cx="8737600" cy="406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00" y="2476500"/>
              <a:ext cx="8636000" cy="406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" y="2857500"/>
              <a:ext cx="8890000" cy="406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00" y="3251200"/>
              <a:ext cx="6210300" cy="3937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4200" y="4013200"/>
            <a:ext cx="2120900" cy="3429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3067" y="1695630"/>
            <a:ext cx="8829675" cy="27012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-40">
                <a:solidFill>
                  <a:srgbClr val="EBEBEB"/>
                </a:solidFill>
                <a:latin typeface="Arial MT"/>
                <a:cs typeface="Arial MT"/>
              </a:rPr>
              <a:t>EXPOSE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instructions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informs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Docker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that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container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 will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listen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on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specified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network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ports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at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runtime.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Docker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5">
                <a:solidFill>
                  <a:srgbClr val="EBEBEB"/>
                </a:solidFill>
                <a:latin typeface="Arial MT"/>
                <a:cs typeface="Arial MT"/>
              </a:rPr>
              <a:t>uses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this information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interconnect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containers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using links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-15">
                <a:solidFill>
                  <a:srgbClr val="EBEBEB"/>
                </a:solidFill>
                <a:latin typeface="Arial MT"/>
                <a:cs typeface="Arial MT"/>
              </a:rPr>
              <a:t>(see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Docker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35">
                <a:solidFill>
                  <a:srgbClr val="EBEBEB"/>
                </a:solidFill>
                <a:latin typeface="Arial MT"/>
                <a:cs typeface="Arial MT"/>
              </a:rPr>
              <a:t>User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Guide)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and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determine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which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ports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expose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host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when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using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-P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flag.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50" spc="-40">
                <a:solidFill>
                  <a:srgbClr val="EBEBEB"/>
                </a:solidFill>
                <a:latin typeface="Arial MT"/>
                <a:cs typeface="Arial MT"/>
              </a:rPr>
              <a:t>EXPOSE</a:t>
            </a:r>
            <a:r>
              <a:rPr dirty="0" sz="2450" spc="-2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8080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800" y="1714500"/>
            <a:ext cx="8813800" cy="1104900"/>
            <a:chOff x="558800" y="1714500"/>
            <a:chExt cx="8813800" cy="110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800" y="1714500"/>
              <a:ext cx="8813800" cy="406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00" y="2095500"/>
              <a:ext cx="8661400" cy="393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00" y="2476500"/>
              <a:ext cx="3759200" cy="3429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71500" y="3276600"/>
            <a:ext cx="8661400" cy="1168400"/>
            <a:chOff x="571500" y="3276600"/>
            <a:chExt cx="8661400" cy="11684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200" y="3276600"/>
              <a:ext cx="7962900" cy="393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" y="3657600"/>
              <a:ext cx="8661400" cy="406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200" y="4038600"/>
              <a:ext cx="4610100" cy="4064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46400" y="4813300"/>
            <a:ext cx="4457700" cy="406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3067" y="1695630"/>
            <a:ext cx="8731250" cy="35267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WORKDIR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instruction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5">
                <a:solidFill>
                  <a:srgbClr val="EBEBEB"/>
                </a:solidFill>
                <a:latin typeface="Arial MT"/>
                <a:cs typeface="Arial MT"/>
              </a:rPr>
              <a:t>sets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working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directory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for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any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RUN,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CMD, </a:t>
            </a:r>
            <a:r>
              <a:rPr dirty="0" sz="2450" spc="-50">
                <a:solidFill>
                  <a:srgbClr val="EBEBEB"/>
                </a:solidFill>
                <a:latin typeface="Arial MT"/>
                <a:cs typeface="Arial MT"/>
              </a:rPr>
              <a:t>ENTRYPOINT, </a:t>
            </a:r>
            <a:r>
              <a:rPr dirty="0" sz="2450" spc="-10">
                <a:solidFill>
                  <a:srgbClr val="EBEBEB"/>
                </a:solidFill>
                <a:latin typeface="Arial MT"/>
                <a:cs typeface="Arial MT"/>
              </a:rPr>
              <a:t>COPY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and 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ADD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instructions </a:t>
            </a:r>
            <a:r>
              <a:rPr dirty="0" sz="2450" spc="85">
                <a:solidFill>
                  <a:srgbClr val="EBEBEB"/>
                </a:solidFill>
                <a:latin typeface="Arial MT"/>
                <a:cs typeface="Arial MT"/>
              </a:rPr>
              <a:t>that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 follow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it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in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Dockerfile.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 MT"/>
              <a:cs typeface="Arial MT"/>
            </a:endParaRPr>
          </a:p>
          <a:p>
            <a:pPr marL="12700" marR="137795">
              <a:lnSpc>
                <a:spcPct val="102600"/>
              </a:lnSpc>
            </a:pP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It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can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used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multiple times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in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one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Dockerfile. </a:t>
            </a:r>
            <a:r>
              <a:rPr dirty="0" sz="2450" spc="50">
                <a:solidFill>
                  <a:srgbClr val="EBEBEB"/>
                </a:solidFill>
                <a:latin typeface="Arial MT"/>
                <a:cs typeface="Arial MT"/>
              </a:rPr>
              <a:t>If 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a </a:t>
            </a:r>
            <a:r>
              <a:rPr dirty="0" sz="2450" spc="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relative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path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55">
                <a:solidFill>
                  <a:srgbClr val="EBEBEB"/>
                </a:solidFill>
                <a:latin typeface="Arial MT"/>
                <a:cs typeface="Arial MT"/>
              </a:rPr>
              <a:t>is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provided,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5">
                <a:solidFill>
                  <a:srgbClr val="EBEBEB"/>
                </a:solidFill>
                <a:latin typeface="Arial MT"/>
                <a:cs typeface="Arial MT"/>
              </a:rPr>
              <a:t>it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will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80">
                <a:solidFill>
                  <a:srgbClr val="EBEBEB"/>
                </a:solidFill>
                <a:latin typeface="Arial MT"/>
                <a:cs typeface="Arial MT"/>
              </a:rPr>
              <a:t>be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40">
                <a:solidFill>
                  <a:srgbClr val="EBEBEB"/>
                </a:solidFill>
                <a:latin typeface="Arial MT"/>
                <a:cs typeface="Arial MT"/>
              </a:rPr>
              <a:t>relative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20">
                <a:solidFill>
                  <a:srgbClr val="EBEBEB"/>
                </a:solidFill>
                <a:latin typeface="Arial MT"/>
                <a:cs typeface="Arial MT"/>
              </a:rPr>
              <a:t>to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EBEBEB"/>
                </a:solidFill>
                <a:latin typeface="Arial MT"/>
                <a:cs typeface="Arial MT"/>
              </a:rPr>
              <a:t>path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100">
                <a:solidFill>
                  <a:srgbClr val="EBEBEB"/>
                </a:solidFill>
                <a:latin typeface="Arial MT"/>
                <a:cs typeface="Arial MT"/>
              </a:rPr>
              <a:t>of</a:t>
            </a:r>
            <a:r>
              <a:rPr dirty="0" sz="2450" spc="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0">
                <a:solidFill>
                  <a:srgbClr val="EBEBEB"/>
                </a:solidFill>
                <a:latin typeface="Arial MT"/>
                <a:cs typeface="Arial MT"/>
              </a:rPr>
              <a:t>the </a:t>
            </a:r>
            <a:r>
              <a:rPr dirty="0" sz="2450" spc="-66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60">
                <a:solidFill>
                  <a:srgbClr val="EBEBEB"/>
                </a:solidFill>
                <a:latin typeface="Arial MT"/>
                <a:cs typeface="Arial MT"/>
              </a:rPr>
              <a:t>previous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WORKDIR</a:t>
            </a:r>
            <a:r>
              <a:rPr dirty="0" sz="24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EBEBEB"/>
                </a:solidFill>
                <a:latin typeface="Arial MT"/>
                <a:cs typeface="Arial MT"/>
              </a:rPr>
              <a:t>instruction.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Arial MT"/>
              <a:cs typeface="Arial MT"/>
            </a:endParaRPr>
          </a:p>
          <a:p>
            <a:pPr algn="ctr" marL="416559">
              <a:lnSpc>
                <a:spcPct val="100000"/>
              </a:lnSpc>
              <a:spcBef>
                <a:spcPts val="5"/>
              </a:spcBef>
            </a:pPr>
            <a:r>
              <a:rPr dirty="0" sz="2450">
                <a:solidFill>
                  <a:srgbClr val="EBEBEB"/>
                </a:solidFill>
                <a:latin typeface="Arial MT"/>
                <a:cs typeface="Arial MT"/>
              </a:rPr>
              <a:t>WORKDIR</a:t>
            </a:r>
            <a:r>
              <a:rPr dirty="0" sz="2450" spc="-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2450" spc="-30">
                <a:solidFill>
                  <a:srgbClr val="EBEBEB"/>
                </a:solidFill>
                <a:latin typeface="Arial MT"/>
                <a:cs typeface="Arial MT"/>
              </a:rPr>
              <a:t>$CATALINA_HOME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8800" y="800100"/>
            <a:ext cx="3187700" cy="5842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3067" y="699611"/>
            <a:ext cx="312102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WORKDIR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2022-07-21T20:10:48Z</dcterms:created>
  <dcterms:modified xsi:type="dcterms:W3CDTF">2022-07-21T20:10:48Z</dcterms:modified>
</cp:coreProperties>
</file>