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538D43-39F4-B64B-0C77-4BBCB0935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84" y="564070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7F6610-6BA6-FE26-6013-F578452AF2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39433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75" dirty="0"/>
              <a:t>Estándares</a:t>
            </a:r>
            <a:r>
              <a:rPr spc="-220" dirty="0"/>
              <a:t> </a:t>
            </a:r>
            <a:r>
              <a:rPr spc="-20" dirty="0"/>
              <a:t>de </a:t>
            </a:r>
            <a:r>
              <a:rPr spc="-1795" dirty="0"/>
              <a:t> </a:t>
            </a:r>
            <a:r>
              <a:rPr spc="-75" dirty="0"/>
              <a:t>contenedores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2400" spc="200" dirty="0">
                <a:solidFill>
                  <a:srgbClr val="626F52"/>
                </a:solidFill>
                <a:latin typeface="Calibri Light"/>
                <a:cs typeface="Calibri Light"/>
              </a:rPr>
              <a:t>OCKE</a:t>
            </a:r>
            <a:r>
              <a:rPr sz="2400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73D6E28-3E5A-3AE7-A998-A0FDBC226543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10059670" cy="326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  <a:tab pos="319087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r>
              <a:rPr sz="3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Estándares	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contenedores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OCI (Open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Container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Initiative)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apareció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este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2015.</a:t>
            </a:r>
            <a:endParaRPr sz="3000">
              <a:latin typeface="Calibri"/>
              <a:cs typeface="Calibri"/>
            </a:endParaRPr>
          </a:p>
          <a:p>
            <a:pPr marL="553720" lvl="1" indent="-340360">
              <a:lnSpc>
                <a:spcPct val="100000"/>
              </a:lnSpc>
              <a:spcBef>
                <a:spcPts val="2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355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misión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promover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la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estandarización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contenedores.</a:t>
            </a:r>
            <a:endParaRPr sz="3000">
              <a:latin typeface="Calibri"/>
              <a:cs typeface="Calibri"/>
            </a:endParaRPr>
          </a:p>
          <a:p>
            <a:pPr marL="553720" lvl="1" indent="-340360">
              <a:lnSpc>
                <a:spcPts val="3420"/>
              </a:lnSpc>
              <a:spcBef>
                <a:spcPts val="2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355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pueden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ejecutarse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cualquier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hardware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y</a:t>
            </a:r>
            <a:endParaRPr sz="3000">
              <a:latin typeface="Calibri"/>
              <a:cs typeface="Calibri"/>
            </a:endParaRPr>
          </a:p>
          <a:p>
            <a:pPr marL="396875">
              <a:lnSpc>
                <a:spcPts val="3420"/>
              </a:lnSpc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sistema,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​​componentes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relacionados.</a:t>
            </a:r>
            <a:endParaRPr sz="3000">
              <a:latin typeface="Calibri"/>
              <a:cs typeface="Calibri"/>
            </a:endParaRPr>
          </a:p>
          <a:p>
            <a:pPr marL="396875" marR="889000" lvl="1" indent="-182880">
              <a:lnSpc>
                <a:spcPts val="3240"/>
              </a:lnSpc>
              <a:spcBef>
                <a:spcPts val="65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355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hay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necesidad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vincularse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ningún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contenedor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3000" spc="-6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tiempo 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ejecución.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55147" y="4563935"/>
            <a:ext cx="3253104" cy="843915"/>
            <a:chOff x="4355147" y="4563935"/>
            <a:chExt cx="3253104" cy="843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735" y="4573523"/>
              <a:ext cx="3233927" cy="824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59909" y="4568697"/>
              <a:ext cx="3243580" cy="834390"/>
            </a:xfrm>
            <a:custGeom>
              <a:avLst/>
              <a:gdLst/>
              <a:ahLst/>
              <a:cxnLst/>
              <a:rect l="l" t="t" r="r" b="b"/>
              <a:pathLst>
                <a:path w="3243579" h="834389">
                  <a:moveTo>
                    <a:pt x="0" y="834008"/>
                  </a:moveTo>
                  <a:lnTo>
                    <a:pt x="3243453" y="834008"/>
                  </a:lnTo>
                  <a:lnTo>
                    <a:pt x="3243453" y="0"/>
                  </a:lnTo>
                  <a:lnTo>
                    <a:pt x="0" y="0"/>
                  </a:lnTo>
                  <a:lnTo>
                    <a:pt x="0" y="83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0980E3F-904D-01F2-22B1-F3FF2A8941AE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9689465" cy="184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  <a:tab pos="319087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r>
              <a:rPr sz="3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Estándares	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contenedores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Implementa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estándares:</a:t>
            </a:r>
            <a:endParaRPr sz="30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32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Runtime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Specification (runtime-spec):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ejecutar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contenedores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Image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Specification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(image-spec):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deben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imágenes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04" y="3429000"/>
            <a:ext cx="2799588" cy="877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46830" y="3704082"/>
            <a:ext cx="104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OCI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9567" y="3453384"/>
            <a:ext cx="2798064" cy="877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50938" y="3728084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OCI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8432" y="5224271"/>
            <a:ext cx="3514343" cy="8778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15739" y="5499303"/>
            <a:ext cx="291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Filesystem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Bundle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6896" y="4300982"/>
            <a:ext cx="3984625" cy="927100"/>
          </a:xfrm>
          <a:custGeom>
            <a:avLst/>
            <a:gdLst/>
            <a:ahLst/>
            <a:cxnLst/>
            <a:rect l="l" t="t" r="r" b="b"/>
            <a:pathLst>
              <a:path w="3984625" h="927100">
                <a:moveTo>
                  <a:pt x="2108073" y="922401"/>
                </a:moveTo>
                <a:lnTo>
                  <a:pt x="2091740" y="902843"/>
                </a:lnTo>
                <a:lnTo>
                  <a:pt x="2053463" y="856996"/>
                </a:lnTo>
                <a:lnTo>
                  <a:pt x="2040750" y="886129"/>
                </a:lnTo>
                <a:lnTo>
                  <a:pt x="5080" y="0"/>
                </a:lnTo>
                <a:lnTo>
                  <a:pt x="0" y="11684"/>
                </a:lnTo>
                <a:lnTo>
                  <a:pt x="2035670" y="897763"/>
                </a:lnTo>
                <a:lnTo>
                  <a:pt x="2022983" y="926846"/>
                </a:lnTo>
                <a:lnTo>
                  <a:pt x="2108073" y="922401"/>
                </a:lnTo>
                <a:close/>
              </a:path>
              <a:path w="3984625" h="927100">
                <a:moveTo>
                  <a:pt x="3984371" y="35941"/>
                </a:moveTo>
                <a:lnTo>
                  <a:pt x="3978910" y="24511"/>
                </a:lnTo>
                <a:lnTo>
                  <a:pt x="2174811" y="884161"/>
                </a:lnTo>
                <a:lnTo>
                  <a:pt x="2161159" y="855472"/>
                </a:lnTo>
                <a:lnTo>
                  <a:pt x="2108708" y="922655"/>
                </a:lnTo>
                <a:lnTo>
                  <a:pt x="2193925" y="924306"/>
                </a:lnTo>
                <a:lnTo>
                  <a:pt x="2182850" y="901077"/>
                </a:lnTo>
                <a:lnTo>
                  <a:pt x="2180247" y="895604"/>
                </a:lnTo>
                <a:lnTo>
                  <a:pt x="3984371" y="35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792058C-5C25-5E99-90A6-85752D8F94F2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9825990" cy="4138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r>
              <a:rPr sz="3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Image</a:t>
            </a:r>
            <a:r>
              <a:rPr sz="3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Spec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Implementa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varios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componentes:</a:t>
            </a:r>
            <a:endParaRPr sz="3000">
              <a:latin typeface="Calibri"/>
              <a:cs typeface="Calibri"/>
            </a:endParaRPr>
          </a:p>
          <a:p>
            <a:pPr marL="579755" marR="325755" lvl="2" indent="-182880">
              <a:lnSpc>
                <a:spcPts val="2810"/>
              </a:lnSpc>
              <a:spcBef>
                <a:spcPts val="67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Sistema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Archivos: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implementa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contenido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forma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 capas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pilas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van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agregando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construir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imagen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endParaRPr sz="2600">
              <a:latin typeface="Calibri"/>
              <a:cs typeface="Calibri"/>
            </a:endParaRPr>
          </a:p>
          <a:p>
            <a:pPr marL="579755" marR="5080" lvl="2" indent="-182880">
              <a:lnSpc>
                <a:spcPct val="90000"/>
              </a:lnSpc>
              <a:spcBef>
                <a:spcPts val="56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Archivo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configuración: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guarda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toda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información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necesaria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conocer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configuración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esta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image, Como por ejemplo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información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tiempo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ejecución,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variables de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entorno,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parámetros,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etc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….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Archivo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manifest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Archivo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índice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C3E9876-53D2-0CC8-5281-9D1A70E7184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10067290" cy="97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Runtime</a:t>
            </a:r>
            <a:r>
              <a:rPr sz="3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Spec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Especifica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cómo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funciona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Container</a:t>
            </a:r>
            <a:r>
              <a:rPr sz="3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Runtime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sus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Estados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6418" y="2221674"/>
            <a:ext cx="1308735" cy="650240"/>
            <a:chOff x="5126418" y="2221674"/>
            <a:chExt cx="1308735" cy="650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355" y="2229611"/>
              <a:ext cx="1292352" cy="6339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34355" y="2229611"/>
              <a:ext cx="1292860" cy="634365"/>
            </a:xfrm>
            <a:custGeom>
              <a:avLst/>
              <a:gdLst/>
              <a:ahLst/>
              <a:cxnLst/>
              <a:rect l="l" t="t" r="r" b="b"/>
              <a:pathLst>
                <a:path w="1292860" h="634364">
                  <a:moveTo>
                    <a:pt x="0" y="105663"/>
                  </a:moveTo>
                  <a:lnTo>
                    <a:pt x="8312" y="64561"/>
                  </a:lnTo>
                  <a:lnTo>
                    <a:pt x="30972" y="30972"/>
                  </a:lnTo>
                  <a:lnTo>
                    <a:pt x="64561" y="8312"/>
                  </a:lnTo>
                  <a:lnTo>
                    <a:pt x="105664" y="0"/>
                  </a:lnTo>
                  <a:lnTo>
                    <a:pt x="1186688" y="0"/>
                  </a:lnTo>
                  <a:lnTo>
                    <a:pt x="1227790" y="8312"/>
                  </a:lnTo>
                  <a:lnTo>
                    <a:pt x="1261379" y="30972"/>
                  </a:lnTo>
                  <a:lnTo>
                    <a:pt x="1284039" y="64561"/>
                  </a:lnTo>
                  <a:lnTo>
                    <a:pt x="1292352" y="105663"/>
                  </a:lnTo>
                  <a:lnTo>
                    <a:pt x="1292352" y="528320"/>
                  </a:lnTo>
                  <a:lnTo>
                    <a:pt x="1284039" y="569422"/>
                  </a:lnTo>
                  <a:lnTo>
                    <a:pt x="1261379" y="603011"/>
                  </a:lnTo>
                  <a:lnTo>
                    <a:pt x="1227790" y="625671"/>
                  </a:lnTo>
                  <a:lnTo>
                    <a:pt x="1186688" y="633984"/>
                  </a:lnTo>
                  <a:lnTo>
                    <a:pt x="105664" y="633984"/>
                  </a:lnTo>
                  <a:lnTo>
                    <a:pt x="64561" y="625671"/>
                  </a:lnTo>
                  <a:lnTo>
                    <a:pt x="30972" y="603011"/>
                  </a:lnTo>
                  <a:lnTo>
                    <a:pt x="8312" y="569422"/>
                  </a:lnTo>
                  <a:lnTo>
                    <a:pt x="0" y="528320"/>
                  </a:lnTo>
                  <a:lnTo>
                    <a:pt x="0" y="10566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3083" y="2382139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Creación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6418" y="3207702"/>
            <a:ext cx="1308735" cy="1710689"/>
            <a:chOff x="5126418" y="3207702"/>
            <a:chExt cx="1308735" cy="17106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4355" y="3215639"/>
              <a:ext cx="1292352" cy="6324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34355" y="3215639"/>
              <a:ext cx="1292860" cy="632460"/>
            </a:xfrm>
            <a:custGeom>
              <a:avLst/>
              <a:gdLst/>
              <a:ahLst/>
              <a:cxnLst/>
              <a:rect l="l" t="t" r="r" b="b"/>
              <a:pathLst>
                <a:path w="1292860" h="632460">
                  <a:moveTo>
                    <a:pt x="0" y="105410"/>
                  </a:moveTo>
                  <a:lnTo>
                    <a:pt x="8290" y="64400"/>
                  </a:lnTo>
                  <a:lnTo>
                    <a:pt x="30892" y="30892"/>
                  </a:lnTo>
                  <a:lnTo>
                    <a:pt x="64400" y="8290"/>
                  </a:lnTo>
                  <a:lnTo>
                    <a:pt x="105410" y="0"/>
                  </a:lnTo>
                  <a:lnTo>
                    <a:pt x="1186942" y="0"/>
                  </a:lnTo>
                  <a:lnTo>
                    <a:pt x="1227951" y="8290"/>
                  </a:lnTo>
                  <a:lnTo>
                    <a:pt x="1261459" y="30892"/>
                  </a:lnTo>
                  <a:lnTo>
                    <a:pt x="1284061" y="64400"/>
                  </a:lnTo>
                  <a:lnTo>
                    <a:pt x="1292352" y="105410"/>
                  </a:lnTo>
                  <a:lnTo>
                    <a:pt x="1292352" y="527050"/>
                  </a:lnTo>
                  <a:lnTo>
                    <a:pt x="1284061" y="568059"/>
                  </a:lnTo>
                  <a:lnTo>
                    <a:pt x="1261459" y="601567"/>
                  </a:lnTo>
                  <a:lnTo>
                    <a:pt x="1227951" y="624169"/>
                  </a:lnTo>
                  <a:lnTo>
                    <a:pt x="1186942" y="632460"/>
                  </a:lnTo>
                  <a:lnTo>
                    <a:pt x="105410" y="632460"/>
                  </a:lnTo>
                  <a:lnTo>
                    <a:pt x="64400" y="624169"/>
                  </a:lnTo>
                  <a:lnTo>
                    <a:pt x="30892" y="601567"/>
                  </a:lnTo>
                  <a:lnTo>
                    <a:pt x="8290" y="568059"/>
                  </a:lnTo>
                  <a:lnTo>
                    <a:pt x="0" y="527050"/>
                  </a:lnTo>
                  <a:lnTo>
                    <a:pt x="0" y="10541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4355" y="4277867"/>
              <a:ext cx="1292352" cy="6324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34355" y="4277867"/>
              <a:ext cx="1292860" cy="632460"/>
            </a:xfrm>
            <a:custGeom>
              <a:avLst/>
              <a:gdLst/>
              <a:ahLst/>
              <a:cxnLst/>
              <a:rect l="l" t="t" r="r" b="b"/>
              <a:pathLst>
                <a:path w="1292860" h="632460">
                  <a:moveTo>
                    <a:pt x="0" y="105409"/>
                  </a:moveTo>
                  <a:lnTo>
                    <a:pt x="8290" y="64400"/>
                  </a:lnTo>
                  <a:lnTo>
                    <a:pt x="30892" y="30892"/>
                  </a:lnTo>
                  <a:lnTo>
                    <a:pt x="64400" y="8290"/>
                  </a:lnTo>
                  <a:lnTo>
                    <a:pt x="105410" y="0"/>
                  </a:lnTo>
                  <a:lnTo>
                    <a:pt x="1186942" y="0"/>
                  </a:lnTo>
                  <a:lnTo>
                    <a:pt x="1227951" y="8290"/>
                  </a:lnTo>
                  <a:lnTo>
                    <a:pt x="1261459" y="30892"/>
                  </a:lnTo>
                  <a:lnTo>
                    <a:pt x="1284061" y="64400"/>
                  </a:lnTo>
                  <a:lnTo>
                    <a:pt x="1292352" y="105409"/>
                  </a:lnTo>
                  <a:lnTo>
                    <a:pt x="1292352" y="527049"/>
                  </a:lnTo>
                  <a:lnTo>
                    <a:pt x="1284061" y="568059"/>
                  </a:lnTo>
                  <a:lnTo>
                    <a:pt x="1261459" y="601567"/>
                  </a:lnTo>
                  <a:lnTo>
                    <a:pt x="1227951" y="624169"/>
                  </a:lnTo>
                  <a:lnTo>
                    <a:pt x="1186942" y="632459"/>
                  </a:lnTo>
                  <a:lnTo>
                    <a:pt x="105410" y="632459"/>
                  </a:lnTo>
                  <a:lnTo>
                    <a:pt x="64400" y="624169"/>
                  </a:lnTo>
                  <a:lnTo>
                    <a:pt x="30892" y="601567"/>
                  </a:lnTo>
                  <a:lnTo>
                    <a:pt x="8290" y="568059"/>
                  </a:lnTo>
                  <a:lnTo>
                    <a:pt x="0" y="527049"/>
                  </a:lnTo>
                  <a:lnTo>
                    <a:pt x="0" y="105409"/>
                  </a:lnTo>
                  <a:close/>
                </a:path>
              </a:pathLst>
            </a:custGeom>
            <a:ln w="15874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23459" y="3367532"/>
            <a:ext cx="9137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Creado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Calibri"/>
              <a:cs typeface="Calibri"/>
            </a:endParaRPr>
          </a:p>
          <a:p>
            <a:pPr marL="12700" marR="5080" indent="127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En </a:t>
            </a:r>
            <a:r>
              <a:rPr sz="1800" dirty="0">
                <a:latin typeface="Calibri"/>
                <a:cs typeface="Calibri"/>
              </a:rPr>
              <a:t> ejecuc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26418" y="5391594"/>
            <a:ext cx="1308735" cy="650240"/>
            <a:chOff x="5126418" y="5391594"/>
            <a:chExt cx="1308735" cy="6502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4355" y="5399532"/>
              <a:ext cx="1292352" cy="6339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34355" y="5399532"/>
              <a:ext cx="1292860" cy="634365"/>
            </a:xfrm>
            <a:custGeom>
              <a:avLst/>
              <a:gdLst/>
              <a:ahLst/>
              <a:cxnLst/>
              <a:rect l="l" t="t" r="r" b="b"/>
              <a:pathLst>
                <a:path w="1292860" h="634364">
                  <a:moveTo>
                    <a:pt x="0" y="105664"/>
                  </a:moveTo>
                  <a:lnTo>
                    <a:pt x="8312" y="64561"/>
                  </a:lnTo>
                  <a:lnTo>
                    <a:pt x="30972" y="30972"/>
                  </a:lnTo>
                  <a:lnTo>
                    <a:pt x="64561" y="8312"/>
                  </a:lnTo>
                  <a:lnTo>
                    <a:pt x="105664" y="0"/>
                  </a:lnTo>
                  <a:lnTo>
                    <a:pt x="1186688" y="0"/>
                  </a:lnTo>
                  <a:lnTo>
                    <a:pt x="1227790" y="8312"/>
                  </a:lnTo>
                  <a:lnTo>
                    <a:pt x="1261379" y="30972"/>
                  </a:lnTo>
                  <a:lnTo>
                    <a:pt x="1284039" y="64561"/>
                  </a:lnTo>
                  <a:lnTo>
                    <a:pt x="1292352" y="105664"/>
                  </a:lnTo>
                  <a:lnTo>
                    <a:pt x="1292352" y="528320"/>
                  </a:lnTo>
                  <a:lnTo>
                    <a:pt x="1284039" y="569449"/>
                  </a:lnTo>
                  <a:lnTo>
                    <a:pt x="1261379" y="603035"/>
                  </a:lnTo>
                  <a:lnTo>
                    <a:pt x="1227790" y="625680"/>
                  </a:lnTo>
                  <a:lnTo>
                    <a:pt x="1186688" y="633984"/>
                  </a:lnTo>
                  <a:lnTo>
                    <a:pt x="105664" y="633984"/>
                  </a:lnTo>
                  <a:lnTo>
                    <a:pt x="64561" y="625680"/>
                  </a:lnTo>
                  <a:lnTo>
                    <a:pt x="30972" y="603035"/>
                  </a:lnTo>
                  <a:lnTo>
                    <a:pt x="8312" y="569449"/>
                  </a:lnTo>
                  <a:lnTo>
                    <a:pt x="0" y="528320"/>
                  </a:lnTo>
                  <a:lnTo>
                    <a:pt x="0" y="10566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43854" y="5553252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76966" y="2221674"/>
            <a:ext cx="721995" cy="3820160"/>
            <a:chOff x="4176966" y="2221674"/>
            <a:chExt cx="721995" cy="3820160"/>
          </a:xfrm>
        </p:grpSpPr>
        <p:sp>
          <p:nvSpPr>
            <p:cNvPr id="19" name="object 19"/>
            <p:cNvSpPr/>
            <p:nvPr/>
          </p:nvSpPr>
          <p:spPr>
            <a:xfrm>
              <a:off x="4184903" y="2229611"/>
              <a:ext cx="706120" cy="3804285"/>
            </a:xfrm>
            <a:custGeom>
              <a:avLst/>
              <a:gdLst/>
              <a:ahLst/>
              <a:cxnLst/>
              <a:rect l="l" t="t" r="r" b="b"/>
              <a:pathLst>
                <a:path w="706120" h="3804285">
                  <a:moveTo>
                    <a:pt x="529209" y="0"/>
                  </a:moveTo>
                  <a:lnTo>
                    <a:pt x="176403" y="0"/>
                  </a:lnTo>
                  <a:lnTo>
                    <a:pt x="176403" y="3451098"/>
                  </a:lnTo>
                  <a:lnTo>
                    <a:pt x="0" y="3451098"/>
                  </a:lnTo>
                  <a:lnTo>
                    <a:pt x="352806" y="3803904"/>
                  </a:lnTo>
                  <a:lnTo>
                    <a:pt x="705612" y="3451098"/>
                  </a:lnTo>
                  <a:lnTo>
                    <a:pt x="529209" y="3451098"/>
                  </a:lnTo>
                  <a:lnTo>
                    <a:pt x="529209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4903" y="2229611"/>
              <a:ext cx="706120" cy="3804285"/>
            </a:xfrm>
            <a:custGeom>
              <a:avLst/>
              <a:gdLst/>
              <a:ahLst/>
              <a:cxnLst/>
              <a:rect l="l" t="t" r="r" b="b"/>
              <a:pathLst>
                <a:path w="706120" h="3804285">
                  <a:moveTo>
                    <a:pt x="0" y="3451098"/>
                  </a:moveTo>
                  <a:lnTo>
                    <a:pt x="176403" y="3451098"/>
                  </a:lnTo>
                  <a:lnTo>
                    <a:pt x="176403" y="0"/>
                  </a:lnTo>
                  <a:lnTo>
                    <a:pt x="529209" y="0"/>
                  </a:lnTo>
                  <a:lnTo>
                    <a:pt x="529209" y="3451098"/>
                  </a:lnTo>
                  <a:lnTo>
                    <a:pt x="705612" y="3451098"/>
                  </a:lnTo>
                  <a:lnTo>
                    <a:pt x="352806" y="3803904"/>
                  </a:lnTo>
                  <a:lnTo>
                    <a:pt x="0" y="3451098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32776" y="5426964"/>
            <a:ext cx="1482852" cy="63246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087994" y="5578855"/>
            <a:ext cx="775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Borrado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42432" y="2863595"/>
            <a:ext cx="1990089" cy="2891155"/>
          </a:xfrm>
          <a:custGeom>
            <a:avLst/>
            <a:gdLst/>
            <a:ahLst/>
            <a:cxnLst/>
            <a:rect l="l" t="t" r="r" b="b"/>
            <a:pathLst>
              <a:path w="1990090" h="2891154">
                <a:moveTo>
                  <a:pt x="76200" y="2459736"/>
                </a:moveTo>
                <a:lnTo>
                  <a:pt x="44450" y="2459736"/>
                </a:lnTo>
                <a:lnTo>
                  <a:pt x="44450" y="2046732"/>
                </a:lnTo>
                <a:lnTo>
                  <a:pt x="31750" y="2046732"/>
                </a:lnTo>
                <a:lnTo>
                  <a:pt x="31750" y="2459736"/>
                </a:lnTo>
                <a:lnTo>
                  <a:pt x="0" y="2459736"/>
                </a:lnTo>
                <a:lnTo>
                  <a:pt x="38100" y="2535936"/>
                </a:lnTo>
                <a:lnTo>
                  <a:pt x="69850" y="2472436"/>
                </a:lnTo>
                <a:lnTo>
                  <a:pt x="76200" y="2459736"/>
                </a:lnTo>
                <a:close/>
              </a:path>
              <a:path w="1990090" h="2891154">
                <a:moveTo>
                  <a:pt x="76200" y="1336929"/>
                </a:moveTo>
                <a:lnTo>
                  <a:pt x="44450" y="1336929"/>
                </a:lnTo>
                <a:lnTo>
                  <a:pt x="44450" y="984504"/>
                </a:lnTo>
                <a:lnTo>
                  <a:pt x="31750" y="984504"/>
                </a:lnTo>
                <a:lnTo>
                  <a:pt x="31750" y="1336929"/>
                </a:lnTo>
                <a:lnTo>
                  <a:pt x="0" y="1336929"/>
                </a:lnTo>
                <a:lnTo>
                  <a:pt x="38100" y="1413129"/>
                </a:lnTo>
                <a:lnTo>
                  <a:pt x="69850" y="1349629"/>
                </a:lnTo>
                <a:lnTo>
                  <a:pt x="76200" y="1336929"/>
                </a:lnTo>
                <a:close/>
              </a:path>
              <a:path w="1990090" h="2891154">
                <a:moveTo>
                  <a:pt x="76200" y="275336"/>
                </a:moveTo>
                <a:lnTo>
                  <a:pt x="44450" y="275336"/>
                </a:lnTo>
                <a:lnTo>
                  <a:pt x="44450" y="0"/>
                </a:lnTo>
                <a:lnTo>
                  <a:pt x="31750" y="0"/>
                </a:lnTo>
                <a:lnTo>
                  <a:pt x="31750" y="275336"/>
                </a:lnTo>
                <a:lnTo>
                  <a:pt x="0" y="275336"/>
                </a:lnTo>
                <a:lnTo>
                  <a:pt x="38100" y="351536"/>
                </a:lnTo>
                <a:lnTo>
                  <a:pt x="69850" y="288036"/>
                </a:lnTo>
                <a:lnTo>
                  <a:pt x="76200" y="275336"/>
                </a:lnTo>
                <a:close/>
              </a:path>
              <a:path w="1990090" h="2891154">
                <a:moveTo>
                  <a:pt x="1990090" y="2852928"/>
                </a:moveTo>
                <a:lnTo>
                  <a:pt x="1977390" y="2846578"/>
                </a:lnTo>
                <a:lnTo>
                  <a:pt x="1913890" y="2814828"/>
                </a:lnTo>
                <a:lnTo>
                  <a:pt x="1913890" y="2846578"/>
                </a:lnTo>
                <a:lnTo>
                  <a:pt x="684276" y="2846578"/>
                </a:lnTo>
                <a:lnTo>
                  <a:pt x="684276" y="2859278"/>
                </a:lnTo>
                <a:lnTo>
                  <a:pt x="1913890" y="2859278"/>
                </a:lnTo>
                <a:lnTo>
                  <a:pt x="1913890" y="2891028"/>
                </a:lnTo>
                <a:lnTo>
                  <a:pt x="1977390" y="2859278"/>
                </a:lnTo>
                <a:lnTo>
                  <a:pt x="1990090" y="2852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A627B2F0-9639-3336-31B7-91244D376BC4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4451603"/>
            <a:ext cx="1813559" cy="7117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0772" y="4643120"/>
            <a:ext cx="135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823" y="4451603"/>
            <a:ext cx="1812035" cy="7117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48680" y="4643120"/>
            <a:ext cx="105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Containerd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104" y="3796284"/>
            <a:ext cx="1452372" cy="4251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84580" y="923925"/>
            <a:ext cx="9812020" cy="322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r>
              <a:rPr sz="3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runC</a:t>
            </a:r>
            <a:endParaRPr sz="3200">
              <a:latin typeface="Calibri"/>
              <a:cs typeface="Calibri"/>
            </a:endParaRPr>
          </a:p>
          <a:p>
            <a:pPr marL="396875" marR="5080" lvl="1" indent="-182880">
              <a:lnSpc>
                <a:spcPts val="3240"/>
              </a:lnSpc>
              <a:spcBef>
                <a:spcPts val="45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Runitme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Container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universal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ligero,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cumple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3000" spc="-6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especificación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OCI.</a:t>
            </a:r>
            <a:endParaRPr sz="3000">
              <a:latin typeface="Calibri"/>
              <a:cs typeface="Calibri"/>
            </a:endParaRPr>
          </a:p>
          <a:p>
            <a:pPr marL="553720" lvl="1" indent="-340360">
              <a:lnSpc>
                <a:spcPct val="100000"/>
              </a:lnSpc>
              <a:spcBef>
                <a:spcPts val="19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355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Fue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donado por</a:t>
            </a:r>
            <a:r>
              <a:rPr sz="3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implementar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un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estándar</a:t>
            </a:r>
            <a:endParaRPr sz="3000">
              <a:latin typeface="Calibri"/>
              <a:cs typeface="Calibri"/>
            </a:endParaRPr>
          </a:p>
          <a:p>
            <a:pPr marL="396875" marR="608965" lvl="1" indent="-182880">
              <a:lnSpc>
                <a:spcPts val="3240"/>
              </a:lnSpc>
              <a:spcBef>
                <a:spcPts val="6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runc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utilizado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3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containerd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generar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ejecutar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contenedores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acuerdo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 las especificaciones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OCI</a:t>
            </a:r>
            <a:endParaRPr sz="3000">
              <a:latin typeface="Calibri"/>
              <a:cs typeface="Calibri"/>
            </a:endParaRPr>
          </a:p>
          <a:p>
            <a:pPr marR="2261870" algn="r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6492" y="4608576"/>
            <a:ext cx="1452372" cy="4251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52841" y="4656582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3191" y="4009644"/>
            <a:ext cx="4996180" cy="1835150"/>
            <a:chOff x="4203191" y="4009644"/>
            <a:chExt cx="4996180" cy="1835150"/>
          </a:xfrm>
        </p:grpSpPr>
        <p:sp>
          <p:nvSpPr>
            <p:cNvPr id="12" name="object 12"/>
            <p:cNvSpPr/>
            <p:nvPr/>
          </p:nvSpPr>
          <p:spPr>
            <a:xfrm>
              <a:off x="4203192" y="4009643"/>
              <a:ext cx="3543300" cy="847725"/>
            </a:xfrm>
            <a:custGeom>
              <a:avLst/>
              <a:gdLst/>
              <a:ahLst/>
              <a:cxnLst/>
              <a:rect l="l" t="t" r="r" b="b"/>
              <a:pathLst>
                <a:path w="3543300" h="847725">
                  <a:moveTo>
                    <a:pt x="865505" y="797052"/>
                  </a:moveTo>
                  <a:lnTo>
                    <a:pt x="852805" y="790702"/>
                  </a:lnTo>
                  <a:lnTo>
                    <a:pt x="789305" y="758952"/>
                  </a:lnTo>
                  <a:lnTo>
                    <a:pt x="789305" y="790702"/>
                  </a:lnTo>
                  <a:lnTo>
                    <a:pt x="0" y="790702"/>
                  </a:lnTo>
                  <a:lnTo>
                    <a:pt x="0" y="803402"/>
                  </a:lnTo>
                  <a:lnTo>
                    <a:pt x="789305" y="803402"/>
                  </a:lnTo>
                  <a:lnTo>
                    <a:pt x="789305" y="835152"/>
                  </a:lnTo>
                  <a:lnTo>
                    <a:pt x="852805" y="803402"/>
                  </a:lnTo>
                  <a:lnTo>
                    <a:pt x="865505" y="797052"/>
                  </a:lnTo>
                  <a:close/>
                </a:path>
                <a:path w="3543300" h="847725">
                  <a:moveTo>
                    <a:pt x="3532073" y="815721"/>
                  </a:moveTo>
                  <a:lnTo>
                    <a:pt x="3479546" y="815721"/>
                  </a:lnTo>
                  <a:lnTo>
                    <a:pt x="3466808" y="815721"/>
                  </a:lnTo>
                  <a:lnTo>
                    <a:pt x="3466338" y="847344"/>
                  </a:lnTo>
                  <a:lnTo>
                    <a:pt x="3532073" y="815721"/>
                  </a:lnTo>
                  <a:close/>
                </a:path>
                <a:path w="3543300" h="847725">
                  <a:moveTo>
                    <a:pt x="3543173" y="810387"/>
                  </a:moveTo>
                  <a:lnTo>
                    <a:pt x="3467481" y="771144"/>
                  </a:lnTo>
                  <a:lnTo>
                    <a:pt x="3466998" y="802830"/>
                  </a:lnTo>
                  <a:lnTo>
                    <a:pt x="2693835" y="790956"/>
                  </a:lnTo>
                  <a:lnTo>
                    <a:pt x="3437217" y="58077"/>
                  </a:lnTo>
                  <a:lnTo>
                    <a:pt x="3459480" y="80645"/>
                  </a:lnTo>
                  <a:lnTo>
                    <a:pt x="3473361" y="40005"/>
                  </a:lnTo>
                  <a:lnTo>
                    <a:pt x="3487039" y="0"/>
                  </a:lnTo>
                  <a:lnTo>
                    <a:pt x="3406013" y="26416"/>
                  </a:lnTo>
                  <a:lnTo>
                    <a:pt x="3428200" y="48933"/>
                  </a:lnTo>
                  <a:lnTo>
                    <a:pt x="2673223" y="793496"/>
                  </a:lnTo>
                  <a:lnTo>
                    <a:pt x="2677642" y="797991"/>
                  </a:lnTo>
                  <a:lnTo>
                    <a:pt x="2677541" y="803402"/>
                  </a:lnTo>
                  <a:lnTo>
                    <a:pt x="3466808" y="815530"/>
                  </a:lnTo>
                  <a:lnTo>
                    <a:pt x="3479546" y="815530"/>
                  </a:lnTo>
                  <a:lnTo>
                    <a:pt x="3532479" y="815530"/>
                  </a:lnTo>
                  <a:lnTo>
                    <a:pt x="3543173" y="810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6491" y="5419344"/>
              <a:ext cx="1452372" cy="4251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76414" y="4802124"/>
              <a:ext cx="869950" cy="829310"/>
            </a:xfrm>
            <a:custGeom>
              <a:avLst/>
              <a:gdLst/>
              <a:ahLst/>
              <a:cxnLst/>
              <a:rect l="l" t="t" r="r" b="b"/>
              <a:pathLst>
                <a:path w="869950" h="829310">
                  <a:moveTo>
                    <a:pt x="810336" y="781318"/>
                  </a:moveTo>
                  <a:lnTo>
                    <a:pt x="788415" y="804303"/>
                  </a:lnTo>
                  <a:lnTo>
                    <a:pt x="869950" y="829284"/>
                  </a:lnTo>
                  <a:lnTo>
                    <a:pt x="855779" y="790079"/>
                  </a:lnTo>
                  <a:lnTo>
                    <a:pt x="819530" y="790079"/>
                  </a:lnTo>
                  <a:lnTo>
                    <a:pt x="810336" y="781318"/>
                  </a:lnTo>
                  <a:close/>
                </a:path>
                <a:path w="869950" h="829310">
                  <a:moveTo>
                    <a:pt x="819083" y="772146"/>
                  </a:moveTo>
                  <a:lnTo>
                    <a:pt x="810336" y="781318"/>
                  </a:lnTo>
                  <a:lnTo>
                    <a:pt x="819530" y="790079"/>
                  </a:lnTo>
                  <a:lnTo>
                    <a:pt x="828293" y="780922"/>
                  </a:lnTo>
                  <a:lnTo>
                    <a:pt x="819083" y="772146"/>
                  </a:lnTo>
                  <a:close/>
                </a:path>
                <a:path w="869950" h="829310">
                  <a:moveTo>
                    <a:pt x="840993" y="749172"/>
                  </a:moveTo>
                  <a:lnTo>
                    <a:pt x="819083" y="772146"/>
                  </a:lnTo>
                  <a:lnTo>
                    <a:pt x="828293" y="780922"/>
                  </a:lnTo>
                  <a:lnTo>
                    <a:pt x="819530" y="790079"/>
                  </a:lnTo>
                  <a:lnTo>
                    <a:pt x="855779" y="790079"/>
                  </a:lnTo>
                  <a:lnTo>
                    <a:pt x="840993" y="749172"/>
                  </a:lnTo>
                  <a:close/>
                </a:path>
                <a:path w="869950" h="829310">
                  <a:moveTo>
                    <a:pt x="8762" y="0"/>
                  </a:moveTo>
                  <a:lnTo>
                    <a:pt x="0" y="9143"/>
                  </a:lnTo>
                  <a:lnTo>
                    <a:pt x="810336" y="781318"/>
                  </a:lnTo>
                  <a:lnTo>
                    <a:pt x="819083" y="7721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52841" y="5468213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3DD8CDE-109F-0026-E09C-66A1CD7EB0C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2908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Otras</a:t>
            </a:r>
            <a:r>
              <a:rPr sz="3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opciones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927" y="1757172"/>
            <a:ext cx="3386753" cy="908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642" y="3266720"/>
            <a:ext cx="3381930" cy="10305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432" y="4929324"/>
            <a:ext cx="3308947" cy="11180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81383" y="1747583"/>
            <a:ext cx="1229360" cy="962660"/>
            <a:chOff x="5481383" y="1747583"/>
            <a:chExt cx="1229360" cy="9626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0404" y="1823168"/>
              <a:ext cx="841609" cy="8424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86146" y="1752345"/>
              <a:ext cx="1219835" cy="953135"/>
            </a:xfrm>
            <a:custGeom>
              <a:avLst/>
              <a:gdLst/>
              <a:ahLst/>
              <a:cxnLst/>
              <a:rect l="l" t="t" r="r" b="b"/>
              <a:pathLst>
                <a:path w="1219834" h="953135">
                  <a:moveTo>
                    <a:pt x="0" y="952880"/>
                  </a:moveTo>
                  <a:lnTo>
                    <a:pt x="1219580" y="952880"/>
                  </a:lnTo>
                  <a:lnTo>
                    <a:pt x="1219580" y="0"/>
                  </a:lnTo>
                  <a:lnTo>
                    <a:pt x="0" y="0"/>
                  </a:lnTo>
                  <a:lnTo>
                    <a:pt x="0" y="952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561643" y="1976183"/>
            <a:ext cx="2066289" cy="505459"/>
            <a:chOff x="7561643" y="1976183"/>
            <a:chExt cx="2066289" cy="50545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2586" y="2042966"/>
              <a:ext cx="1542188" cy="3717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66406" y="1980945"/>
              <a:ext cx="2056764" cy="495934"/>
            </a:xfrm>
            <a:custGeom>
              <a:avLst/>
              <a:gdLst/>
              <a:ahLst/>
              <a:cxnLst/>
              <a:rect l="l" t="t" r="r" b="b"/>
              <a:pathLst>
                <a:path w="2056765" h="495935">
                  <a:moveTo>
                    <a:pt x="0" y="495680"/>
                  </a:moveTo>
                  <a:lnTo>
                    <a:pt x="2056256" y="495680"/>
                  </a:lnTo>
                  <a:lnTo>
                    <a:pt x="2056256" y="0"/>
                  </a:lnTo>
                  <a:lnTo>
                    <a:pt x="0" y="0"/>
                  </a:lnTo>
                  <a:lnTo>
                    <a:pt x="0" y="4956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17931" y="3291395"/>
            <a:ext cx="2437765" cy="1037590"/>
            <a:chOff x="6817931" y="3291395"/>
            <a:chExt cx="2437765" cy="103759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085" y="3339041"/>
              <a:ext cx="2370977" cy="9514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22693" y="3296158"/>
              <a:ext cx="2428240" cy="1028065"/>
            </a:xfrm>
            <a:custGeom>
              <a:avLst/>
              <a:gdLst/>
              <a:ahLst/>
              <a:cxnLst/>
              <a:rect l="l" t="t" r="r" b="b"/>
              <a:pathLst>
                <a:path w="2428240" h="1028064">
                  <a:moveTo>
                    <a:pt x="0" y="1027557"/>
                  </a:moveTo>
                  <a:lnTo>
                    <a:pt x="2428113" y="1027557"/>
                  </a:lnTo>
                  <a:lnTo>
                    <a:pt x="2428113" y="0"/>
                  </a:lnTo>
                  <a:lnTo>
                    <a:pt x="0" y="0"/>
                  </a:lnTo>
                  <a:lnTo>
                    <a:pt x="0" y="1027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E85A344-117D-1D08-303E-59A560D5981D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880611"/>
            <a:ext cx="9919335" cy="51390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7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353060" algn="l"/>
              </a:tabLst>
            </a:pPr>
            <a:r>
              <a:rPr sz="3000" b="1" spc="-55" dirty="0">
                <a:solidFill>
                  <a:srgbClr val="404040"/>
                </a:solidFill>
                <a:latin typeface="Calibri"/>
                <a:cs typeface="Calibri"/>
              </a:rPr>
              <a:t>CNCF.</a:t>
            </a: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Native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Computing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Foundation</a:t>
            </a:r>
            <a:endParaRPr sz="3000">
              <a:latin typeface="Calibri"/>
              <a:cs typeface="Calibri"/>
            </a:endParaRPr>
          </a:p>
          <a:p>
            <a:pPr marL="396875" marR="5080" lvl="1" indent="-182880">
              <a:lnSpc>
                <a:spcPct val="90000"/>
              </a:lnSpc>
              <a:spcBef>
                <a:spcPts val="5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  <a:tab pos="3287395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Organización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encargada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aglutinar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ordenar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gran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cantidad de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proyectos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iniciativas	de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código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abierto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tratan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crear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herramientas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apoyen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los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desarrolladores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correr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sus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aplicaciones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la </a:t>
            </a:r>
            <a:r>
              <a:rPr sz="2200" spc="-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nube.</a:t>
            </a:r>
            <a:endParaRPr sz="2200">
              <a:latin typeface="Arial MT"/>
              <a:cs typeface="Arial MT"/>
            </a:endParaRPr>
          </a:p>
          <a:p>
            <a:pPr marL="396875" marR="238125" lvl="1" indent="-182880" algn="just">
              <a:lnSpc>
                <a:spcPts val="2380"/>
              </a:lnSpc>
              <a:spcBef>
                <a:spcPts val="6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Es una entidad neutral a cualquier proveedor o marca y crea un marco de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crecimiento (incubación) de las herramientas que desean llegar a ser parte </a:t>
            </a:r>
            <a:r>
              <a:rPr sz="2200" spc="-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ecosistema Cloud.</a:t>
            </a:r>
            <a:endParaRPr sz="2200">
              <a:latin typeface="Arial MT"/>
              <a:cs typeface="Arial MT"/>
            </a:endParaRPr>
          </a:p>
          <a:p>
            <a:pPr marL="463550" lvl="1" indent="-250190" algn="just">
              <a:lnSpc>
                <a:spcPct val="100000"/>
              </a:lnSpc>
              <a:spcBef>
                <a:spcPts val="29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Pertenece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Linux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Foundation</a:t>
            </a:r>
            <a:endParaRPr sz="2200">
              <a:latin typeface="Arial MT"/>
              <a:cs typeface="Arial MT"/>
            </a:endParaRPr>
          </a:p>
          <a:p>
            <a:pPr marL="463550" lvl="1" indent="-250190" algn="just">
              <a:lnSpc>
                <a:spcPts val="2510"/>
              </a:lnSpc>
              <a:spcBef>
                <a:spcPts val="335"/>
              </a:spcBef>
              <a:buClr>
                <a:srgbClr val="E38312"/>
              </a:buClr>
              <a:buSzPct val="95454"/>
              <a:buFont typeface="Wingdings"/>
              <a:buChar char=""/>
              <a:tabLst>
                <a:tab pos="46418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hecho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ha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gestionado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una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serie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proyectos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tecnológicos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que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día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</a:t>
            </a:r>
            <a:endParaRPr sz="2200">
              <a:latin typeface="Arial MT"/>
              <a:cs typeface="Arial MT"/>
            </a:endParaRPr>
          </a:p>
          <a:p>
            <a:pPr marL="396875" algn="just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hoy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son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líderes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del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mercado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por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ejemplo:</a:t>
            </a:r>
            <a:endParaRPr sz="2200">
              <a:latin typeface="Arial MT"/>
              <a:cs typeface="Arial MT"/>
            </a:endParaRPr>
          </a:p>
          <a:p>
            <a:pPr marL="601345" lvl="2" indent="-204470">
              <a:lnSpc>
                <a:spcPct val="100000"/>
              </a:lnSpc>
              <a:spcBef>
                <a:spcPts val="390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601345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Kubernetes</a:t>
            </a:r>
            <a:endParaRPr sz="1800">
              <a:latin typeface="Arial MT"/>
              <a:cs typeface="Arial MT"/>
            </a:endParaRPr>
          </a:p>
          <a:p>
            <a:pPr marL="601345" lvl="2" indent="-204470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601345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Prometheus</a:t>
            </a:r>
            <a:endParaRPr sz="1800">
              <a:latin typeface="Arial MT"/>
              <a:cs typeface="Arial MT"/>
            </a:endParaRPr>
          </a:p>
          <a:p>
            <a:pPr marL="601345" lvl="2" indent="-204470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601345" algn="l"/>
              </a:tabLst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Open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tracing,</a:t>
            </a:r>
            <a:endParaRPr sz="1800">
              <a:latin typeface="Arial MT"/>
              <a:cs typeface="Arial MT"/>
            </a:endParaRPr>
          </a:p>
          <a:p>
            <a:pPr marL="601345" lvl="2" indent="-20447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SzPct val="94444"/>
              <a:buFont typeface="Wingdings"/>
              <a:buChar char=""/>
              <a:tabLst>
                <a:tab pos="60134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etc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F161A54-B6CC-1BDF-0CE5-4E4354A7CBB8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461</Words>
  <Application>Microsoft Office PowerPoint</Application>
  <PresentationFormat>Panorámica</PresentationFormat>
  <Paragraphs>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 MT</vt:lpstr>
      <vt:lpstr>Calibri</vt:lpstr>
      <vt:lpstr>Calibri Light</vt:lpstr>
      <vt:lpstr>Wingdings</vt:lpstr>
      <vt:lpstr>Office Theme</vt:lpstr>
      <vt:lpstr>Estándares de  contenedores</vt:lpstr>
      <vt:lpstr>Docker</vt:lpstr>
      <vt:lpstr>Docker</vt:lpstr>
      <vt:lpstr>Docker</vt:lpstr>
      <vt:lpstr>Docker</vt:lpstr>
      <vt:lpstr>Docker</vt:lpstr>
      <vt:lpstr>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2022-07-21T19:21:06Z</dcterms:created>
  <dcterms:modified xsi:type="dcterms:W3CDTF">2022-07-21T19:53:54Z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