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wlymaKTnTBXszklc6HlgGbq8l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a413043df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a413043df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ea413043df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a413043df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a413043df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ea413043df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a413043df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a413043df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ea413043df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a413043df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a413043df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ea413043df_2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a413043df_2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a413043df_2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ea413043df_2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413043df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413043df_2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ea413043df_2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a413043df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a413043df_2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ea413043df_2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a413043df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a413043df_2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ea413043df_2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a413043d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ea413043d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ea413043df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a413043d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a413043d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ea413043d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11"/>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1"/>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2D58AC"/>
                </a:solidFill>
                <a:latin typeface="Gill Sans"/>
                <a:ea typeface="Gill Sans"/>
                <a:cs typeface="Gill Sans"/>
                <a:sym typeface="Gill Sans"/>
              </a:defRPr>
            </a:lvl1pPr>
            <a:lvl2pPr indent="0" lvl="1" marL="0" marR="0" algn="r">
              <a:spcBef>
                <a:spcPts val="0"/>
              </a:spcBef>
              <a:buNone/>
              <a:defRPr b="0" i="0" sz="900" u="none" cap="none" strike="noStrike">
                <a:solidFill>
                  <a:srgbClr val="2D58AC"/>
                </a:solidFill>
                <a:latin typeface="Gill Sans"/>
                <a:ea typeface="Gill Sans"/>
                <a:cs typeface="Gill Sans"/>
                <a:sym typeface="Gill Sans"/>
              </a:defRPr>
            </a:lvl2pPr>
            <a:lvl3pPr indent="0" lvl="2" marL="0" marR="0" algn="r">
              <a:spcBef>
                <a:spcPts val="0"/>
              </a:spcBef>
              <a:buNone/>
              <a:defRPr b="0" i="0" sz="900" u="none" cap="none" strike="noStrike">
                <a:solidFill>
                  <a:srgbClr val="2D58AC"/>
                </a:solidFill>
                <a:latin typeface="Gill Sans"/>
                <a:ea typeface="Gill Sans"/>
                <a:cs typeface="Gill Sans"/>
                <a:sym typeface="Gill Sans"/>
              </a:defRPr>
            </a:lvl3pPr>
            <a:lvl4pPr indent="0" lvl="3" marL="0" marR="0" algn="r">
              <a:spcBef>
                <a:spcPts val="0"/>
              </a:spcBef>
              <a:buNone/>
              <a:defRPr b="0" i="0" sz="900" u="none" cap="none" strike="noStrike">
                <a:solidFill>
                  <a:srgbClr val="2D58AC"/>
                </a:solidFill>
                <a:latin typeface="Gill Sans"/>
                <a:ea typeface="Gill Sans"/>
                <a:cs typeface="Gill Sans"/>
                <a:sym typeface="Gill Sans"/>
              </a:defRPr>
            </a:lvl4pPr>
            <a:lvl5pPr indent="0" lvl="4" marL="0" marR="0" algn="r">
              <a:spcBef>
                <a:spcPts val="0"/>
              </a:spcBef>
              <a:buNone/>
              <a:defRPr b="0" i="0" sz="900" u="none" cap="none" strike="noStrike">
                <a:solidFill>
                  <a:srgbClr val="2D58AC"/>
                </a:solidFill>
                <a:latin typeface="Gill Sans"/>
                <a:ea typeface="Gill Sans"/>
                <a:cs typeface="Gill Sans"/>
                <a:sym typeface="Gill Sans"/>
              </a:defRPr>
            </a:lvl5pPr>
            <a:lvl6pPr indent="0" lvl="5" marL="0" marR="0" algn="r">
              <a:spcBef>
                <a:spcPts val="0"/>
              </a:spcBef>
              <a:buNone/>
              <a:defRPr b="0" i="0" sz="900" u="none" cap="none" strike="noStrike">
                <a:solidFill>
                  <a:srgbClr val="2D58AC"/>
                </a:solidFill>
                <a:latin typeface="Gill Sans"/>
                <a:ea typeface="Gill Sans"/>
                <a:cs typeface="Gill Sans"/>
                <a:sym typeface="Gill Sans"/>
              </a:defRPr>
            </a:lvl6pPr>
            <a:lvl7pPr indent="0" lvl="6" marL="0" marR="0" algn="r">
              <a:spcBef>
                <a:spcPts val="0"/>
              </a:spcBef>
              <a:buNone/>
              <a:defRPr b="0" i="0" sz="900" u="none" cap="none" strike="noStrike">
                <a:solidFill>
                  <a:srgbClr val="2D58AC"/>
                </a:solidFill>
                <a:latin typeface="Gill Sans"/>
                <a:ea typeface="Gill Sans"/>
                <a:cs typeface="Gill Sans"/>
                <a:sym typeface="Gill Sans"/>
              </a:defRPr>
            </a:lvl7pPr>
            <a:lvl8pPr indent="0" lvl="7" marL="0" marR="0" algn="r">
              <a:spcBef>
                <a:spcPts val="0"/>
              </a:spcBef>
              <a:buNone/>
              <a:defRPr b="0" i="0" sz="900" u="none" cap="none" strike="noStrike">
                <a:solidFill>
                  <a:srgbClr val="2D58AC"/>
                </a:solidFill>
                <a:latin typeface="Gill Sans"/>
                <a:ea typeface="Gill Sans"/>
                <a:cs typeface="Gill Sans"/>
                <a:sym typeface="Gill Sans"/>
              </a:defRPr>
            </a:lvl8pPr>
            <a:lvl9pPr indent="0" lvl="8" marL="0" marR="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0"/>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21"/>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21"/>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5" name="Shape 25"/>
        <p:cNvGrpSpPr/>
        <p:nvPr/>
      </p:nvGrpSpPr>
      <p:grpSpPr>
        <a:xfrm>
          <a:off x="0" y="0"/>
          <a:ext cx="0" cy="0"/>
          <a:chOff x="0" y="0"/>
          <a:chExt cx="0" cy="0"/>
        </a:xfrm>
      </p:grpSpPr>
      <p:sp>
        <p:nvSpPr>
          <p:cNvPr id="26" name="Google Shape;26;p1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12"/>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3" name="Shape 33"/>
        <p:cNvGrpSpPr/>
        <p:nvPr/>
      </p:nvGrpSpPr>
      <p:grpSpPr>
        <a:xfrm>
          <a:off x="0" y="0"/>
          <a:ext cx="0" cy="0"/>
          <a:chOff x="0" y="0"/>
          <a:chExt cx="0" cy="0"/>
        </a:xfrm>
      </p:grpSpPr>
      <p:sp>
        <p:nvSpPr>
          <p:cNvPr id="34" name="Google Shape;34;p1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0" name="Shape 40"/>
        <p:cNvGrpSpPr/>
        <p:nvPr/>
      </p:nvGrpSpPr>
      <p:grpSpPr>
        <a:xfrm>
          <a:off x="0" y="0"/>
          <a:ext cx="0" cy="0"/>
          <a:chOff x="0" y="0"/>
          <a:chExt cx="0" cy="0"/>
        </a:xfrm>
      </p:grpSpPr>
      <p:sp>
        <p:nvSpPr>
          <p:cNvPr id="41" name="Google Shape;41;p1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4" name="Google Shape;44;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1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5"/>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5"/>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5"/>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61" name="Google Shape;61;p16"/>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3" name="Shape 63"/>
        <p:cNvGrpSpPr/>
        <p:nvPr/>
      </p:nvGrpSpPr>
      <p:grpSpPr>
        <a:xfrm>
          <a:off x="0" y="0"/>
          <a:ext cx="0" cy="0"/>
          <a:chOff x="0" y="0"/>
          <a:chExt cx="0" cy="0"/>
        </a:xfrm>
      </p:grpSpPr>
      <p:sp>
        <p:nvSpPr>
          <p:cNvPr id="64" name="Google Shape;64;p1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7" name="Shape 67"/>
        <p:cNvGrpSpPr/>
        <p:nvPr/>
      </p:nvGrpSpPr>
      <p:grpSpPr>
        <a:xfrm>
          <a:off x="0" y="0"/>
          <a:ext cx="0" cy="0"/>
          <a:chOff x="0" y="0"/>
          <a:chExt cx="0" cy="0"/>
        </a:xfrm>
      </p:grpSpPr>
      <p:sp>
        <p:nvSpPr>
          <p:cNvPr id="68" name="Google Shape;68;p18"/>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8"/>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8"/>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900">
                <a:solidFill>
                  <a:srgbClr val="2D58AC"/>
                </a:solidFill>
                <a:latin typeface="Gill Sans"/>
                <a:ea typeface="Gill Sans"/>
                <a:cs typeface="Gill Sans"/>
                <a:sym typeface="Gill Sans"/>
              </a:defRPr>
            </a:lvl1pPr>
            <a:lvl2pPr indent="0" lvl="1" marL="0" marR="0" algn="r">
              <a:spcBef>
                <a:spcPts val="0"/>
              </a:spcBef>
              <a:buNone/>
              <a:defRPr sz="900">
                <a:solidFill>
                  <a:srgbClr val="2D58AC"/>
                </a:solidFill>
                <a:latin typeface="Gill Sans"/>
                <a:ea typeface="Gill Sans"/>
                <a:cs typeface="Gill Sans"/>
                <a:sym typeface="Gill Sans"/>
              </a:defRPr>
            </a:lvl2pPr>
            <a:lvl3pPr indent="0" lvl="2" marL="0" marR="0" algn="r">
              <a:spcBef>
                <a:spcPts val="0"/>
              </a:spcBef>
              <a:buNone/>
              <a:defRPr sz="900">
                <a:solidFill>
                  <a:srgbClr val="2D58AC"/>
                </a:solidFill>
                <a:latin typeface="Gill Sans"/>
                <a:ea typeface="Gill Sans"/>
                <a:cs typeface="Gill Sans"/>
                <a:sym typeface="Gill Sans"/>
              </a:defRPr>
            </a:lvl3pPr>
            <a:lvl4pPr indent="0" lvl="3" marL="0" marR="0" algn="r">
              <a:spcBef>
                <a:spcPts val="0"/>
              </a:spcBef>
              <a:buNone/>
              <a:defRPr sz="900">
                <a:solidFill>
                  <a:srgbClr val="2D58AC"/>
                </a:solidFill>
                <a:latin typeface="Gill Sans"/>
                <a:ea typeface="Gill Sans"/>
                <a:cs typeface="Gill Sans"/>
                <a:sym typeface="Gill Sans"/>
              </a:defRPr>
            </a:lvl4pPr>
            <a:lvl5pPr indent="0" lvl="4" marL="0" marR="0" algn="r">
              <a:spcBef>
                <a:spcPts val="0"/>
              </a:spcBef>
              <a:buNone/>
              <a:defRPr sz="900">
                <a:solidFill>
                  <a:srgbClr val="2D58AC"/>
                </a:solidFill>
                <a:latin typeface="Gill Sans"/>
                <a:ea typeface="Gill Sans"/>
                <a:cs typeface="Gill Sans"/>
                <a:sym typeface="Gill Sans"/>
              </a:defRPr>
            </a:lvl5pPr>
            <a:lvl6pPr indent="0" lvl="5" marL="0" marR="0" algn="r">
              <a:spcBef>
                <a:spcPts val="0"/>
              </a:spcBef>
              <a:buNone/>
              <a:defRPr sz="900">
                <a:solidFill>
                  <a:srgbClr val="2D58AC"/>
                </a:solidFill>
                <a:latin typeface="Gill Sans"/>
                <a:ea typeface="Gill Sans"/>
                <a:cs typeface="Gill Sans"/>
                <a:sym typeface="Gill Sans"/>
              </a:defRPr>
            </a:lvl6pPr>
            <a:lvl7pPr indent="0" lvl="6" marL="0" marR="0" algn="r">
              <a:spcBef>
                <a:spcPts val="0"/>
              </a:spcBef>
              <a:buNone/>
              <a:defRPr sz="900">
                <a:solidFill>
                  <a:srgbClr val="2D58AC"/>
                </a:solidFill>
                <a:latin typeface="Gill Sans"/>
                <a:ea typeface="Gill Sans"/>
                <a:cs typeface="Gill Sans"/>
                <a:sym typeface="Gill Sans"/>
              </a:defRPr>
            </a:lvl7pPr>
            <a:lvl8pPr indent="0" lvl="7" marL="0" marR="0" algn="r">
              <a:spcBef>
                <a:spcPts val="0"/>
              </a:spcBef>
              <a:buNone/>
              <a:defRPr sz="900">
                <a:solidFill>
                  <a:srgbClr val="2D58AC"/>
                </a:solidFill>
                <a:latin typeface="Gill Sans"/>
                <a:ea typeface="Gill Sans"/>
                <a:cs typeface="Gill Sans"/>
                <a:sym typeface="Gill Sans"/>
              </a:defRPr>
            </a:lvl8pPr>
            <a:lvl9pPr indent="0" lvl="8" marL="0" marR="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5" name="Shape 75"/>
        <p:cNvGrpSpPr/>
        <p:nvPr/>
      </p:nvGrpSpPr>
      <p:grpSpPr>
        <a:xfrm>
          <a:off x="0" y="0"/>
          <a:ext cx="0" cy="0"/>
          <a:chOff x="0" y="0"/>
          <a:chExt cx="0" cy="0"/>
        </a:xfrm>
      </p:grpSpPr>
      <p:sp>
        <p:nvSpPr>
          <p:cNvPr id="76" name="Google Shape;76;p19"/>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p:nvPr>
            <p:ph idx="2" type="pic"/>
          </p:nvPr>
        </p:nvSpPr>
        <p:spPr>
          <a:xfrm>
            <a:off x="447817" y="599725"/>
            <a:ext cx="11290859" cy="3557252"/>
          </a:xfrm>
          <a:prstGeom prst="rect">
            <a:avLst/>
          </a:prstGeom>
          <a:noFill/>
          <a:ln>
            <a:noFill/>
          </a:ln>
        </p:spPr>
      </p:sp>
      <p:sp>
        <p:nvSpPr>
          <p:cNvPr id="78" name="Google Shape;78;p19"/>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0"/>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10"/>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ragma.co/es/blog/arquitectura-de-software-claves-para-el-exito" TargetMode="External"/><Relationship Id="rId4" Type="http://schemas.openxmlformats.org/officeDocument/2006/relationships/hyperlink" Target="https://iso25000.com/index.php/normas-iso-25000/iso-25010" TargetMode="External"/><Relationship Id="rId5" Type="http://schemas.openxmlformats.org/officeDocument/2006/relationships/hyperlink" Target="https://iso25000.com/index.php/normas-iso-25000/iso-250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so25000.com/index.php/normas-iso-25000/iso-250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Conexiones digitales" id="102" name="Google Shape;102;p1"/>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type="ctrTitle"/>
          </p:nvPr>
        </p:nvSpPr>
        <p:spPr>
          <a:xfrm>
            <a:off x="446534" y="4536534"/>
            <a:ext cx="11262865" cy="742121"/>
          </a:xfrm>
          <a:prstGeom prst="rect">
            <a:avLst/>
          </a:prstGeom>
          <a:solidFill>
            <a:srgbClr val="1A3362"/>
          </a:solid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600"/>
              <a:buFont typeface="Gill Sans"/>
              <a:buNone/>
            </a:pPr>
            <a:r>
              <a:rPr b="1" lang="es-ES">
                <a:solidFill>
                  <a:schemeClr val="lt1"/>
                </a:solidFill>
              </a:rPr>
              <a:t>ARQUITECTURA DE SOFTWARE</a:t>
            </a:r>
            <a:endParaRPr b="1">
              <a:solidFill>
                <a:schemeClr val="lt1"/>
              </a:solidFill>
            </a:endParaRPr>
          </a:p>
        </p:txBody>
      </p:sp>
      <p:sp>
        <p:nvSpPr>
          <p:cNvPr id="109" name="Google Shape;109;p1"/>
          <p:cNvSpPr txBox="1"/>
          <p:nvPr>
            <p:ph idx="1" type="subTitle"/>
          </p:nvPr>
        </p:nvSpPr>
        <p:spPr>
          <a:xfrm>
            <a:off x="581194" y="5387121"/>
            <a:ext cx="10993546" cy="10034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b="1" lang="es-ES" sz="1800">
                <a:solidFill>
                  <a:srgbClr val="7CEBFF"/>
                </a:solidFill>
              </a:rPr>
              <a:t>SAÚL</a:t>
            </a:r>
            <a:r>
              <a:rPr b="1" lang="es-ES" sz="1800">
                <a:solidFill>
                  <a:srgbClr val="7CEBFF"/>
                </a:solidFill>
              </a:rPr>
              <a:t> </a:t>
            </a:r>
            <a:r>
              <a:rPr b="1" lang="es-ES" sz="1800">
                <a:solidFill>
                  <a:srgbClr val="7CEBFF"/>
                </a:solidFill>
              </a:rPr>
              <a:t>AUGUSTO</a:t>
            </a:r>
            <a:r>
              <a:rPr b="1" lang="es-ES" sz="1800">
                <a:solidFill>
                  <a:srgbClr val="7CEBFF"/>
                </a:solidFill>
              </a:rPr>
              <a:t> MONTAÑO ZAPATA </a:t>
            </a:r>
            <a:endParaRPr b="1" sz="1800"/>
          </a:p>
          <a:p>
            <a:pPr indent="0" lvl="0" marL="0" rtl="0" algn="l">
              <a:spcBef>
                <a:spcPts val="920"/>
              </a:spcBef>
              <a:spcAft>
                <a:spcPts val="0"/>
              </a:spcAft>
              <a:buSzPts val="1472"/>
              <a:buNone/>
            </a:pPr>
            <a:r>
              <a:rPr b="1" lang="es-ES" sz="1800">
                <a:solidFill>
                  <a:srgbClr val="7CEBFF"/>
                </a:solidFill>
              </a:rPr>
              <a:t>KARINA VILLAMIZAR </a:t>
            </a:r>
            <a:r>
              <a:rPr b="1" lang="es-ES" sz="1800">
                <a:solidFill>
                  <a:srgbClr val="7CEBFF"/>
                </a:solidFill>
              </a:rPr>
              <a:t>SÁNCHEZ</a:t>
            </a:r>
            <a:endParaRPr b="1" sz="1800">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ea413043df_2_1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ES"/>
              <a:t>TIPO DE ARQUITECTURA UTILIZADA</a:t>
            </a:r>
            <a:endParaRPr/>
          </a:p>
        </p:txBody>
      </p:sp>
      <p:sp>
        <p:nvSpPr>
          <p:cNvPr id="177" name="Google Shape;177;g1ea413043df_2_12"/>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s-ES" sz="2000"/>
              <a:t>En TecNM campus Escárcega, los alumnos y los docentes pertenecientes a la carrera de Ingeniería en Sistemas Computacionales (ISC) tienen un enfoque de desarrollo monolítico, como se aprecia en la figura 2, es decir, el desarrollo de los sistemas de información</a:t>
            </a:r>
            <a:endParaRPr sz="2000"/>
          </a:p>
          <a:p>
            <a:pPr indent="0" lvl="0" marL="0" rtl="0" algn="l">
              <a:spcBef>
                <a:spcPts val="600"/>
              </a:spcBef>
              <a:spcAft>
                <a:spcPts val="600"/>
              </a:spcAft>
              <a:buNone/>
            </a:pPr>
            <a:r>
              <a:rPr lang="es-ES" sz="2000"/>
              <a:t>tiene un enfoque de Modelo-VistaControlador (MVC)</a:t>
            </a:r>
            <a:endParaRPr sz="2000"/>
          </a:p>
        </p:txBody>
      </p:sp>
      <p:pic>
        <p:nvPicPr>
          <p:cNvPr id="178" name="Google Shape;178;g1ea413043df_2_12"/>
          <p:cNvPicPr preferRelativeResize="0"/>
          <p:nvPr/>
        </p:nvPicPr>
        <p:blipFill>
          <a:blip r:embed="rId3">
            <a:alphaModFix/>
          </a:blip>
          <a:stretch>
            <a:fillRect/>
          </a:stretch>
        </p:blipFill>
        <p:spPr>
          <a:xfrm>
            <a:off x="581200" y="2413275"/>
            <a:ext cx="5372004" cy="326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ea413043df_2_2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ES"/>
              <a:t>DEFINICIÓN Y ANÁLISIS DE REQUERIMIENTOS DE ARQUITECTURA</a:t>
            </a:r>
            <a:endParaRPr/>
          </a:p>
          <a:p>
            <a:pPr indent="0" lvl="0" marL="0" rtl="0" algn="l">
              <a:spcBef>
                <a:spcPts val="0"/>
              </a:spcBef>
              <a:spcAft>
                <a:spcPts val="0"/>
              </a:spcAft>
              <a:buNone/>
            </a:pPr>
            <a:r>
              <a:rPr lang="es-ES"/>
              <a:t>PROPUESTA</a:t>
            </a:r>
            <a:endParaRPr/>
          </a:p>
        </p:txBody>
      </p:sp>
      <p:sp>
        <p:nvSpPr>
          <p:cNvPr id="185" name="Google Shape;185;g1ea413043df_2_21"/>
          <p:cNvSpPr txBox="1"/>
          <p:nvPr>
            <p:ph idx="1" type="body"/>
          </p:nvPr>
        </p:nvSpPr>
        <p:spPr>
          <a:xfrm>
            <a:off x="581204" y="2228000"/>
            <a:ext cx="54132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b="1" lang="es-ES" sz="2000"/>
              <a:t>Para el desarrollo de micro-servicios utilizaron </a:t>
            </a:r>
            <a:endParaRPr b="1" sz="2000"/>
          </a:p>
          <a:p>
            <a:pPr indent="-355600" lvl="0" marL="457200" rtl="0" algn="l">
              <a:spcBef>
                <a:spcPts val="600"/>
              </a:spcBef>
              <a:spcAft>
                <a:spcPts val="0"/>
              </a:spcAft>
              <a:buSzPts val="2000"/>
              <a:buChar char="◼"/>
            </a:pPr>
            <a:r>
              <a:rPr lang="es-ES" sz="2000"/>
              <a:t>Spring Boot en su versión 4.3.18 </a:t>
            </a:r>
            <a:endParaRPr sz="2000"/>
          </a:p>
          <a:p>
            <a:pPr indent="-355600" lvl="0" marL="457200" rtl="0" algn="l">
              <a:spcBef>
                <a:spcPts val="0"/>
              </a:spcBef>
              <a:spcAft>
                <a:spcPts val="0"/>
              </a:spcAft>
              <a:buSzPts val="2000"/>
              <a:buChar char="◼"/>
            </a:pPr>
            <a:r>
              <a:rPr lang="es-ES" sz="2000"/>
              <a:t>Java en su versión 8</a:t>
            </a:r>
            <a:endParaRPr sz="2000"/>
          </a:p>
          <a:p>
            <a:pPr indent="-355600" lvl="0" marL="457200" rtl="0" algn="l">
              <a:spcBef>
                <a:spcPts val="0"/>
              </a:spcBef>
              <a:spcAft>
                <a:spcPts val="0"/>
              </a:spcAft>
              <a:buSzPts val="2000"/>
              <a:buChar char="◼"/>
            </a:pPr>
            <a:r>
              <a:rPr lang="es-ES" sz="2000"/>
              <a:t>B.D relacional PostgreSQL en su versión 9.6</a:t>
            </a:r>
            <a:endParaRPr sz="2000"/>
          </a:p>
          <a:p>
            <a:pPr indent="-355600" lvl="0" marL="457200" rtl="0" algn="l">
              <a:spcBef>
                <a:spcPts val="0"/>
              </a:spcBef>
              <a:spcAft>
                <a:spcPts val="0"/>
              </a:spcAft>
              <a:buSzPts val="2000"/>
              <a:buChar char="◼"/>
            </a:pPr>
            <a:r>
              <a:rPr lang="es-ES" sz="2000"/>
              <a:t>Angular en su versión 9.1</a:t>
            </a:r>
            <a:endParaRPr sz="2000"/>
          </a:p>
        </p:txBody>
      </p:sp>
      <p:sp>
        <p:nvSpPr>
          <p:cNvPr id="186" name="Google Shape;186;g1ea413043df_2_21"/>
          <p:cNvSpPr txBox="1"/>
          <p:nvPr>
            <p:ph idx="1" type="body"/>
          </p:nvPr>
        </p:nvSpPr>
        <p:spPr>
          <a:xfrm>
            <a:off x="6278754" y="2345850"/>
            <a:ext cx="54132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b="1" lang="es-ES" sz="2100"/>
              <a:t>cinco módulos de desarrollo</a:t>
            </a:r>
            <a:endParaRPr b="1" sz="2100"/>
          </a:p>
          <a:p>
            <a:pPr indent="-361950" lvl="0" marL="457200" rtl="0" algn="l">
              <a:spcBef>
                <a:spcPts val="600"/>
              </a:spcBef>
              <a:spcAft>
                <a:spcPts val="0"/>
              </a:spcAft>
              <a:buSzPts val="2100"/>
              <a:buChar char="◼"/>
            </a:pPr>
            <a:r>
              <a:rPr lang="es-ES" sz="2100"/>
              <a:t>Módulo</a:t>
            </a:r>
            <a:r>
              <a:rPr lang="es-ES" sz="2100"/>
              <a:t> de Seguridad</a:t>
            </a:r>
            <a:endParaRPr sz="2100"/>
          </a:p>
          <a:p>
            <a:pPr indent="-361950" lvl="0" marL="457200" rtl="0" algn="l">
              <a:spcBef>
                <a:spcPts val="0"/>
              </a:spcBef>
              <a:spcAft>
                <a:spcPts val="0"/>
              </a:spcAft>
              <a:buSzPts val="2100"/>
              <a:buChar char="◼"/>
            </a:pPr>
            <a:r>
              <a:rPr lang="es-ES" sz="2100"/>
              <a:t>Módulo</a:t>
            </a:r>
            <a:r>
              <a:rPr lang="es-ES" sz="2100"/>
              <a:t> de gestión de </a:t>
            </a:r>
            <a:r>
              <a:rPr lang="es-ES" sz="2100"/>
              <a:t>usuario</a:t>
            </a:r>
            <a:endParaRPr sz="2100"/>
          </a:p>
          <a:p>
            <a:pPr indent="-361950" lvl="0" marL="457200" rtl="0" algn="l">
              <a:spcBef>
                <a:spcPts val="0"/>
              </a:spcBef>
              <a:spcAft>
                <a:spcPts val="0"/>
              </a:spcAft>
              <a:buSzPts val="2100"/>
              <a:buChar char="◼"/>
            </a:pPr>
            <a:r>
              <a:rPr lang="es-ES" sz="2100"/>
              <a:t>Módulo</a:t>
            </a:r>
            <a:r>
              <a:rPr lang="es-ES" sz="2100"/>
              <a:t> de autenticación y registro de </a:t>
            </a:r>
            <a:r>
              <a:rPr lang="es-ES" sz="2100"/>
              <a:t>usuarios</a:t>
            </a:r>
            <a:endParaRPr sz="2100"/>
          </a:p>
          <a:p>
            <a:pPr indent="-361950" lvl="0" marL="457200" rtl="0" algn="l">
              <a:spcBef>
                <a:spcPts val="0"/>
              </a:spcBef>
              <a:spcAft>
                <a:spcPts val="0"/>
              </a:spcAft>
              <a:buSzPts val="2100"/>
              <a:buChar char="◼"/>
            </a:pPr>
            <a:r>
              <a:rPr lang="es-ES" sz="2100"/>
              <a:t>Módulo</a:t>
            </a:r>
            <a:r>
              <a:rPr lang="es-ES" sz="2100"/>
              <a:t> de </a:t>
            </a:r>
            <a:r>
              <a:rPr lang="es-ES" sz="2100"/>
              <a:t>comunicación</a:t>
            </a:r>
            <a:endParaRPr sz="2100"/>
          </a:p>
          <a:p>
            <a:pPr indent="-361950" lvl="0" marL="457200" rtl="0" algn="l">
              <a:spcBef>
                <a:spcPts val="0"/>
              </a:spcBef>
              <a:spcAft>
                <a:spcPts val="0"/>
              </a:spcAft>
              <a:buSzPts val="2100"/>
              <a:buChar char="◼"/>
            </a:pPr>
            <a:r>
              <a:rPr lang="es-ES" sz="2100"/>
              <a:t>Módulo</a:t>
            </a:r>
            <a:r>
              <a:rPr lang="es-ES" sz="2100"/>
              <a:t> y tema y notificaciones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ea413043df_2_4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ES"/>
              <a:t>DISEÑO Y CODIFICACIÓN DE MICROSERVICIOS</a:t>
            </a:r>
            <a:endParaRPr/>
          </a:p>
        </p:txBody>
      </p:sp>
      <p:sp>
        <p:nvSpPr>
          <p:cNvPr id="193" name="Google Shape;193;g1ea413043df_2_42"/>
          <p:cNvSpPr txBox="1"/>
          <p:nvPr>
            <p:ph idx="1" type="body"/>
          </p:nvPr>
        </p:nvSpPr>
        <p:spPr>
          <a:xfrm>
            <a:off x="581193"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s-ES" sz="2000"/>
              <a:t>Crearon los micro-servicios con base en el estilo de arquitectura RESTful, el cual consiste en la infraestructura Representational State Transfer (REST), con la diferencia de que el Localizador Uniforme de Recursos (URL), funciona como un identificador del recurso de los métodos de acceso estándar (GET, POST, PUT y DELETE), bajo el estándar de operaciones HTTP</a:t>
            </a:r>
            <a:endParaRPr sz="2000"/>
          </a:p>
        </p:txBody>
      </p:sp>
      <p:pic>
        <p:nvPicPr>
          <p:cNvPr id="194" name="Google Shape;194;g1ea413043df_2_42"/>
          <p:cNvPicPr preferRelativeResize="0"/>
          <p:nvPr/>
        </p:nvPicPr>
        <p:blipFill>
          <a:blip r:embed="rId3">
            <a:alphaModFix/>
          </a:blip>
          <a:stretch>
            <a:fillRect/>
          </a:stretch>
        </p:blipFill>
        <p:spPr>
          <a:xfrm>
            <a:off x="6945163" y="2003175"/>
            <a:ext cx="3000375" cy="464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ea413043df_2_5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360"/>
              </a:spcBef>
              <a:spcAft>
                <a:spcPts val="600"/>
              </a:spcAft>
              <a:buClr>
                <a:schemeClr val="dk1"/>
              </a:buClr>
              <a:buSzPts val="1100"/>
              <a:buFont typeface="Arial"/>
              <a:buNone/>
            </a:pPr>
            <a:r>
              <a:rPr lang="es-ES"/>
              <a:t>DISEÑO Y CODIFICACIÓN DE APLICACIÓN CLIENTE</a:t>
            </a:r>
            <a:endParaRPr/>
          </a:p>
        </p:txBody>
      </p:sp>
      <p:pic>
        <p:nvPicPr>
          <p:cNvPr id="201" name="Google Shape;201;g1ea413043df_2_52"/>
          <p:cNvPicPr preferRelativeResize="0"/>
          <p:nvPr/>
        </p:nvPicPr>
        <p:blipFill>
          <a:blip r:embed="rId3">
            <a:alphaModFix/>
          </a:blip>
          <a:stretch>
            <a:fillRect/>
          </a:stretch>
        </p:blipFill>
        <p:spPr>
          <a:xfrm>
            <a:off x="6428699" y="2007575"/>
            <a:ext cx="5069751" cy="4716050"/>
          </a:xfrm>
          <a:prstGeom prst="rect">
            <a:avLst/>
          </a:prstGeom>
          <a:noFill/>
          <a:ln>
            <a:noFill/>
          </a:ln>
        </p:spPr>
      </p:pic>
      <p:sp>
        <p:nvSpPr>
          <p:cNvPr id="202" name="Google Shape;202;g1ea413043df_2_52"/>
          <p:cNvSpPr txBox="1"/>
          <p:nvPr/>
        </p:nvSpPr>
        <p:spPr>
          <a:xfrm>
            <a:off x="736675" y="3403050"/>
            <a:ext cx="5069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solidFill>
                  <a:schemeClr val="dk1"/>
                </a:solidFill>
              </a:rPr>
              <a:t>Las dependencias fueron </a:t>
            </a:r>
            <a:r>
              <a:rPr lang="es-ES" sz="1800">
                <a:solidFill>
                  <a:schemeClr val="dk1"/>
                </a:solidFill>
              </a:rPr>
              <a:t>preestablecidas</a:t>
            </a:r>
            <a:r>
              <a:rPr lang="es-ES" sz="1800">
                <a:solidFill>
                  <a:schemeClr val="dk1"/>
                </a:solidFill>
              </a:rPr>
              <a:t> por por Angular al momento de crear el proyecto, </a:t>
            </a:r>
            <a:r>
              <a:rPr lang="es-ES" sz="1800">
                <a:solidFill>
                  <a:schemeClr val="dk1"/>
                </a:solidFill>
              </a:rPr>
              <a:t>facilitando el desarrollo de los componentes visuales, animaciones y funcionalidad, así como mejorar la interacción de la aplicación cliente con el usuario final</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ea413043df_2_64"/>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ES"/>
              <a:t>INTEGRACIÓN DE MICRO-SERVICIOS Y APLICACIÓN CLIENTE</a:t>
            </a:r>
            <a:endParaRPr/>
          </a:p>
        </p:txBody>
      </p:sp>
      <p:sp>
        <p:nvSpPr>
          <p:cNvPr id="209" name="Google Shape;209;g1ea413043df_2_64"/>
          <p:cNvSpPr txBox="1"/>
          <p:nvPr>
            <p:ph idx="1" type="body"/>
          </p:nvPr>
        </p:nvSpPr>
        <p:spPr>
          <a:xfrm>
            <a:off x="581207" y="2228000"/>
            <a:ext cx="11029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s-ES" sz="2000"/>
              <a:t>La integración de los micro-servicios con la aplicación cliente nos permite tener una aplicación funcional basada en la arquitectura de software propuesta, los componentes visuales permiten la interacción con el usuario y su funcionalidad es ejecutada por medio de una interfaz basada en el protocolo HTTP y STOMP (simple text-orientated messaging protocol, por sus siglas en inglés) para la interacción de los sistemas, es decir la comunicación de la aplicación cliente con los micro-servicios.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ea413043df_2_73"/>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ES"/>
              <a:t>DEFINICIÓN DE MÉTRICAS DE CALIDAD</a:t>
            </a:r>
            <a:endParaRPr/>
          </a:p>
          <a:p>
            <a:pPr indent="0" lvl="0" marL="0" rtl="0" algn="l">
              <a:spcBef>
                <a:spcPts val="0"/>
              </a:spcBef>
              <a:spcAft>
                <a:spcPts val="0"/>
              </a:spcAft>
              <a:buNone/>
            </a:pPr>
            <a:r>
              <a:rPr lang="es-ES"/>
              <a:t>DE SOFTWARE</a:t>
            </a:r>
            <a:endParaRPr/>
          </a:p>
        </p:txBody>
      </p:sp>
      <p:sp>
        <p:nvSpPr>
          <p:cNvPr id="216" name="Google Shape;216;g1ea413043df_2_73"/>
          <p:cNvSpPr txBox="1"/>
          <p:nvPr>
            <p:ph idx="1" type="body"/>
          </p:nvPr>
        </p:nvSpPr>
        <p:spPr>
          <a:xfrm>
            <a:off x="5228075" y="2210725"/>
            <a:ext cx="5422500" cy="42327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s-ES" sz="2000"/>
              <a:t>Definieron dos criterios de calidad en el uso de métricas, a partir de la literatura propuesta, con la finalidad de obtener un factor de conformidad cuantitativo de la arquitectura de software para la creación de</a:t>
            </a:r>
            <a:endParaRPr sz="2000"/>
          </a:p>
          <a:p>
            <a:pPr indent="0" lvl="0" marL="0" rtl="0" algn="l">
              <a:spcBef>
                <a:spcPts val="600"/>
              </a:spcBef>
              <a:spcAft>
                <a:spcPts val="600"/>
              </a:spcAft>
              <a:buNone/>
            </a:pPr>
            <a:r>
              <a:rPr lang="es-ES" sz="2000"/>
              <a:t>aplicaciones web orientada a micro-servicios. Los criterios propuestos son niveles de productividad y niveles de usabilidad, medidos en alumnos y docentes de la carrera de ISC en TecNM campus Escárcega, que tengan proyectos de colaboración, académicos o investigación relacionados directamente en el desarrollo de aplicaciones web.</a:t>
            </a:r>
            <a:endParaRPr sz="2000"/>
          </a:p>
        </p:txBody>
      </p:sp>
      <p:pic>
        <p:nvPicPr>
          <p:cNvPr id="217" name="Google Shape;217;g1ea413043df_2_73"/>
          <p:cNvPicPr preferRelativeResize="0"/>
          <p:nvPr/>
        </p:nvPicPr>
        <p:blipFill>
          <a:blip r:embed="rId3">
            <a:alphaModFix/>
          </a:blip>
          <a:stretch>
            <a:fillRect/>
          </a:stretch>
        </p:blipFill>
        <p:spPr>
          <a:xfrm>
            <a:off x="1232825" y="1909408"/>
            <a:ext cx="3375785" cy="48353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ea413043df_2_83"/>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ES"/>
              <a:t>CONCLUSIÓN</a:t>
            </a:r>
            <a:endParaRPr/>
          </a:p>
        </p:txBody>
      </p:sp>
      <p:sp>
        <p:nvSpPr>
          <p:cNvPr id="224" name="Google Shape;224;g1ea413043df_2_83"/>
          <p:cNvSpPr txBox="1"/>
          <p:nvPr>
            <p:ph idx="1" type="body"/>
          </p:nvPr>
        </p:nvSpPr>
        <p:spPr>
          <a:xfrm>
            <a:off x="581207" y="2228000"/>
            <a:ext cx="11029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rPr lang="es-ES"/>
              <a:t>Desarrollaron </a:t>
            </a:r>
            <a:r>
              <a:rPr lang="es-ES"/>
              <a:t>una arquitectura de software que tiene como objetivo ser una base de desarrollo de proyectos orientados a la creación de aplicaciones web bajo el paradigma de microservicios para alumnos y docentes de la carrera de ISC en TecNM campus Escárcega. La arquitectura, se compone de diferentes módulos como el de seguridad, gestión de usuarios, autenticación/registro de usuarios, temas/notificaciones y comunicación que permiten la reusabilidad al momento de crear un nuevo proy</a:t>
            </a:r>
            <a:r>
              <a:rPr lang="es-ES"/>
              <a:t>ecto.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ea413043df_2_9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ES"/>
              <a:t>REFERENCIAS</a:t>
            </a:r>
            <a:endParaRPr/>
          </a:p>
        </p:txBody>
      </p:sp>
      <p:sp>
        <p:nvSpPr>
          <p:cNvPr id="231" name="Google Shape;231;g1ea413043df_2_92"/>
          <p:cNvSpPr txBox="1"/>
          <p:nvPr>
            <p:ph idx="2" type="body"/>
          </p:nvPr>
        </p:nvSpPr>
        <p:spPr>
          <a:xfrm>
            <a:off x="581433" y="2228000"/>
            <a:ext cx="11029500" cy="363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sz="2000">
                <a:solidFill>
                  <a:schemeClr val="dk1"/>
                </a:solidFill>
                <a:uFill>
                  <a:noFill/>
                </a:uFill>
                <a:hlinkClick r:id="rId3">
                  <a:extLst>
                    <a:ext uri="{A12FA001-AC4F-418D-AE19-62706E023703}">
                      <ahyp:hlinkClr val="tx"/>
                    </a:ext>
                  </a:extLst>
                </a:hlinkClick>
              </a:rPr>
              <a:t>Artículo</a:t>
            </a:r>
            <a:r>
              <a:rPr lang="es-ES" sz="2000">
                <a:solidFill>
                  <a:schemeClr val="dk1"/>
                </a:solidFill>
              </a:rPr>
              <a:t> </a:t>
            </a:r>
            <a:r>
              <a:rPr lang="es-ES" sz="1700">
                <a:solidFill>
                  <a:schemeClr val="dk1"/>
                </a:solidFill>
              </a:rPr>
              <a:t>(Cinco pasos clave para diseñar una arquitectura de software)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rPr lang="es-ES" sz="2000">
                <a:solidFill>
                  <a:schemeClr val="dk1"/>
                </a:solidFill>
                <a:uFill>
                  <a:noFill/>
                </a:uFill>
                <a:hlinkClick r:id="rId4">
                  <a:extLst>
                    <a:ext uri="{A12FA001-AC4F-418D-AE19-62706E023703}">
                      <ahyp:hlinkClr val="tx"/>
                    </a:ext>
                  </a:extLst>
                </a:hlinkClick>
              </a:rPr>
              <a:t>ISO25010</a:t>
            </a:r>
            <a:r>
              <a:rPr lang="es-ES" sz="2000">
                <a:uFill>
                  <a:noFill/>
                </a:uFill>
                <a:hlinkClick r:id="rId5"/>
              </a:rPr>
              <a:t> </a:t>
            </a:r>
            <a:r>
              <a:rPr lang="es-ES" sz="1700"/>
              <a:t>(norma)</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360"/>
              </a:spcBef>
              <a:spcAft>
                <a:spcPts val="600"/>
              </a:spcAft>
              <a:buClr>
                <a:schemeClr val="dk1"/>
              </a:buClr>
              <a:buSzPts val="1100"/>
              <a:buFont typeface="Arial"/>
              <a:buNone/>
            </a:pPr>
            <a:r>
              <a:rPr lang="es-ES"/>
              <a:t>https://progmat.uaem.mx/progmat/index.php/progmat/article/view/v15n02a02/v15n02a02pdF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9"/>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8" name="Google Shape;238;p9"/>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txBox="1"/>
          <p:nvPr>
            <p:ph type="ctrTitle"/>
          </p:nvPr>
        </p:nvSpPr>
        <p:spPr>
          <a:xfrm>
            <a:off x="8169263" y="2555550"/>
            <a:ext cx="3449100" cy="1746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s-ES" sz="5300">
                <a:solidFill>
                  <a:srgbClr val="FFFFFF"/>
                </a:solidFill>
              </a:rPr>
              <a:t>¡GRACIAS!</a:t>
            </a:r>
            <a:endParaRPr sz="5300"/>
          </a:p>
        </p:txBody>
      </p:sp>
      <p:sp>
        <p:nvSpPr>
          <p:cNvPr id="240" name="Google Shape;240;p9"/>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92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grpSp>
        <p:nvGrpSpPr>
          <p:cNvPr id="241" name="Google Shape;241;p9"/>
          <p:cNvGrpSpPr/>
          <p:nvPr/>
        </p:nvGrpSpPr>
        <p:grpSpPr>
          <a:xfrm>
            <a:off x="446534" y="453643"/>
            <a:ext cx="11298933" cy="98554"/>
            <a:chOff x="446534" y="453643"/>
            <a:chExt cx="11298933" cy="98554"/>
          </a:xfrm>
        </p:grpSpPr>
        <p:sp>
          <p:nvSpPr>
            <p:cNvPr id="242" name="Google Shape;242;p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5" name="Google Shape;245;p9"/>
          <p:cNvPicPr preferRelativeResize="0"/>
          <p:nvPr/>
        </p:nvPicPr>
        <p:blipFill>
          <a:blip r:embed="rId3">
            <a:alphaModFix/>
          </a:blip>
          <a:stretch>
            <a:fillRect/>
          </a:stretch>
        </p:blipFill>
        <p:spPr>
          <a:xfrm>
            <a:off x="446525" y="1146287"/>
            <a:ext cx="7498626" cy="482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s-ES"/>
              <a:t>Art. </a:t>
            </a:r>
            <a:r>
              <a:rPr b="1" lang="es-ES"/>
              <a:t>CINCO PASOS CLAVE PARA DISEÑAR UNA ARQUITECTURA DE SOFTWARE</a:t>
            </a:r>
            <a:endParaRPr b="1"/>
          </a:p>
        </p:txBody>
      </p:sp>
      <p:sp>
        <p:nvSpPr>
          <p:cNvPr id="116" name="Google Shape;116;p2"/>
          <p:cNvSpPr txBox="1"/>
          <p:nvPr/>
        </p:nvSpPr>
        <p:spPr>
          <a:xfrm>
            <a:off x="581193" y="2557669"/>
            <a:ext cx="60978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Gill Sans"/>
                <a:ea typeface="Gill Sans"/>
                <a:cs typeface="Gill Sans"/>
                <a:sym typeface="Gill Sans"/>
              </a:rPr>
              <a:t>La arquitectura de software desempeña un papel fundamental en el éxito de cualquier proyecto de desarrollo. Para garantizar que su software sea robusto, escalable y cumpla con los más altos estándares de calidad, es esencial seguir un enfoque meticuloso y estructurado. En este artículo, explicaremos en detalle los pasos clave para construir una arquitectura de software sólida, siguiendo las mejores prácticas y estándares definidos en la norma ISO 25010. Estos pasos cruciales incluyen:</a:t>
            </a:r>
            <a:endParaRPr sz="2000">
              <a:solidFill>
                <a:schemeClr val="dk1"/>
              </a:solidFill>
              <a:latin typeface="Gill Sans"/>
              <a:ea typeface="Gill Sans"/>
              <a:cs typeface="Gill Sans"/>
              <a:sym typeface="Gill Sans"/>
            </a:endParaRPr>
          </a:p>
        </p:txBody>
      </p:sp>
      <p:pic>
        <p:nvPicPr>
          <p:cNvPr descr="Qué es una Arquitectura de Software?" id="117" name="Google Shape;117;p2"/>
          <p:cNvPicPr preferRelativeResize="0"/>
          <p:nvPr/>
        </p:nvPicPr>
        <p:blipFill>
          <a:blip r:embed="rId3">
            <a:alphaModFix/>
          </a:blip>
          <a:stretch>
            <a:fillRect/>
          </a:stretch>
        </p:blipFill>
        <p:spPr>
          <a:xfrm>
            <a:off x="6679100" y="2154776"/>
            <a:ext cx="5289851" cy="4117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s-ES"/>
              <a:t>PASO 1: DEFINICIÓN DE OBJETIVOS</a:t>
            </a:r>
            <a:endParaRPr b="1"/>
          </a:p>
        </p:txBody>
      </p:sp>
      <p:sp>
        <p:nvSpPr>
          <p:cNvPr id="124" name="Google Shape;124;p3"/>
          <p:cNvSpPr txBox="1"/>
          <p:nvPr/>
        </p:nvSpPr>
        <p:spPr>
          <a:xfrm>
            <a:off x="467400" y="1981188"/>
            <a:ext cx="11257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rgbClr val="1D1D1B"/>
                </a:solidFill>
                <a:latin typeface="Gill Sans"/>
                <a:ea typeface="Gill Sans"/>
                <a:cs typeface="Gill Sans"/>
                <a:sym typeface="Gill Sans"/>
              </a:rPr>
              <a:t>Cuando creamos una arquitectura de software, cada decisión que tomamos debe estar basada en objetivos claros</a:t>
            </a:r>
            <a:r>
              <a:rPr lang="es-ES" sz="2000">
                <a:solidFill>
                  <a:srgbClr val="1D1D1B"/>
                </a:solidFill>
              </a:rPr>
              <a:t>, </a:t>
            </a:r>
            <a:r>
              <a:rPr lang="es-ES" sz="2000">
                <a:solidFill>
                  <a:srgbClr val="1D1D1B"/>
                </a:solidFill>
                <a:latin typeface="Gill Sans"/>
                <a:ea typeface="Gill Sans"/>
                <a:cs typeface="Gill Sans"/>
                <a:sym typeface="Gill Sans"/>
              </a:rPr>
              <a:t>identificar los requerimientos que afectan la estructura de una aplicación nos puede ayudar a reducir riesgos de negocio y establecer una relación clara entre los requerimientos técnicos y de negocio.</a:t>
            </a:r>
            <a:endParaRPr sz="2000">
              <a:solidFill>
                <a:srgbClr val="1D1D1B"/>
              </a:solidFill>
              <a:latin typeface="Gill Sans"/>
              <a:ea typeface="Gill Sans"/>
              <a:cs typeface="Gill Sans"/>
              <a:sym typeface="Gill Sans"/>
            </a:endParaRPr>
          </a:p>
        </p:txBody>
      </p:sp>
      <p:sp>
        <p:nvSpPr>
          <p:cNvPr id="125" name="Google Shape;125;p3"/>
          <p:cNvSpPr txBox="1"/>
          <p:nvPr/>
        </p:nvSpPr>
        <p:spPr>
          <a:xfrm>
            <a:off x="836774" y="3537400"/>
            <a:ext cx="4891200" cy="26781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1200"/>
              </a:spcBef>
              <a:spcAft>
                <a:spcPts val="0"/>
              </a:spcAft>
              <a:buNone/>
            </a:pPr>
            <a:r>
              <a:rPr b="1" lang="es-ES" sz="2000">
                <a:solidFill>
                  <a:srgbClr val="1D1D1B"/>
                </a:solidFill>
                <a:latin typeface="Gill Sans"/>
                <a:ea typeface="Gill Sans"/>
                <a:cs typeface="Gill Sans"/>
                <a:sym typeface="Gill Sans"/>
              </a:rPr>
              <a:t>los objetivos más comunes </a:t>
            </a:r>
            <a:endParaRPr b="1" sz="2000">
              <a:solidFill>
                <a:srgbClr val="1D1D1B"/>
              </a:solidFill>
              <a:latin typeface="Gill Sans"/>
              <a:ea typeface="Gill Sans"/>
              <a:cs typeface="Gill Sans"/>
              <a:sym typeface="Gill Sans"/>
            </a:endParaRPr>
          </a:p>
          <a:p>
            <a:pPr indent="-355600" lvl="0" marL="457200" rtl="0" algn="l">
              <a:lnSpc>
                <a:spcPct val="115000"/>
              </a:lnSpc>
              <a:spcBef>
                <a:spcPts val="1200"/>
              </a:spcBef>
              <a:spcAft>
                <a:spcPts val="0"/>
              </a:spcAft>
              <a:buClr>
                <a:schemeClr val="dk1"/>
              </a:buClr>
              <a:buSzPts val="2000"/>
              <a:buChar char="●"/>
            </a:pPr>
            <a:r>
              <a:rPr lang="es-ES" sz="2000">
                <a:solidFill>
                  <a:srgbClr val="1D1D1B"/>
                </a:solidFill>
                <a:latin typeface="Gill Sans"/>
                <a:ea typeface="Gill Sans"/>
                <a:cs typeface="Gill Sans"/>
                <a:sym typeface="Gill Sans"/>
              </a:rPr>
              <a:t>Crear una arquitectura escalable.</a:t>
            </a:r>
            <a:endParaRPr sz="2000">
              <a:solidFill>
                <a:srgbClr val="1D1D1B"/>
              </a:solidFill>
              <a:latin typeface="Gill Sans"/>
              <a:ea typeface="Gill Sans"/>
              <a:cs typeface="Gill Sans"/>
              <a:sym typeface="Gill Sans"/>
            </a:endParaRPr>
          </a:p>
          <a:p>
            <a:pPr indent="-355600" lvl="0" marL="457200" rtl="0" algn="l">
              <a:lnSpc>
                <a:spcPct val="115000"/>
              </a:lnSpc>
              <a:spcBef>
                <a:spcPts val="0"/>
              </a:spcBef>
              <a:spcAft>
                <a:spcPts val="0"/>
              </a:spcAft>
              <a:buClr>
                <a:schemeClr val="dk1"/>
              </a:buClr>
              <a:buSzPts val="2000"/>
              <a:buChar char="●"/>
            </a:pPr>
            <a:r>
              <a:rPr lang="es-ES" sz="2000">
                <a:solidFill>
                  <a:srgbClr val="1D1D1B"/>
                </a:solidFill>
                <a:latin typeface="Gill Sans"/>
                <a:ea typeface="Gill Sans"/>
                <a:cs typeface="Gill Sans"/>
                <a:sym typeface="Gill Sans"/>
              </a:rPr>
              <a:t>Diseñar una arquitectura enfocada en la observabilidad.</a:t>
            </a:r>
            <a:endParaRPr sz="2000">
              <a:solidFill>
                <a:srgbClr val="1D1D1B"/>
              </a:solidFill>
              <a:latin typeface="Gill Sans"/>
              <a:ea typeface="Gill Sans"/>
              <a:cs typeface="Gill Sans"/>
              <a:sym typeface="Gill Sans"/>
            </a:endParaRPr>
          </a:p>
          <a:p>
            <a:pPr indent="-355600" lvl="0" marL="457200" rtl="0" algn="l">
              <a:lnSpc>
                <a:spcPct val="115000"/>
              </a:lnSpc>
              <a:spcBef>
                <a:spcPts val="0"/>
              </a:spcBef>
              <a:spcAft>
                <a:spcPts val="0"/>
              </a:spcAft>
              <a:buClr>
                <a:schemeClr val="dk1"/>
              </a:buClr>
              <a:buSzPts val="2000"/>
              <a:buChar char="●"/>
            </a:pPr>
            <a:r>
              <a:rPr lang="es-ES" sz="2000">
                <a:solidFill>
                  <a:srgbClr val="1D1D1B"/>
                </a:solidFill>
                <a:latin typeface="Gill Sans"/>
                <a:ea typeface="Gill Sans"/>
                <a:cs typeface="Gill Sans"/>
                <a:sym typeface="Gill Sans"/>
              </a:rPr>
              <a:t>Construir una arquitectura centrada en la mejora continua.</a:t>
            </a:r>
            <a:endParaRPr sz="2000">
              <a:solidFill>
                <a:srgbClr val="1D1D1B"/>
              </a:solidFill>
              <a:latin typeface="Gill Sans"/>
              <a:ea typeface="Gill Sans"/>
              <a:cs typeface="Gill Sans"/>
              <a:sym typeface="Gill Sans"/>
            </a:endParaRPr>
          </a:p>
          <a:p>
            <a:pPr indent="-355600" lvl="0" marL="457200" rtl="0" algn="l">
              <a:lnSpc>
                <a:spcPct val="115000"/>
              </a:lnSpc>
              <a:spcBef>
                <a:spcPts val="0"/>
              </a:spcBef>
              <a:spcAft>
                <a:spcPts val="0"/>
              </a:spcAft>
              <a:buClr>
                <a:schemeClr val="dk1"/>
              </a:buClr>
              <a:buSzPts val="2000"/>
              <a:buChar char="●"/>
            </a:pPr>
            <a:r>
              <a:rPr lang="es-ES" sz="2000">
                <a:solidFill>
                  <a:srgbClr val="1D1D1B"/>
                </a:solidFill>
                <a:latin typeface="Gill Sans"/>
                <a:ea typeface="Gill Sans"/>
                <a:cs typeface="Gill Sans"/>
                <a:sym typeface="Gill Sans"/>
              </a:rPr>
              <a:t>Arquitectura estable.</a:t>
            </a:r>
            <a:endParaRPr sz="2000">
              <a:solidFill>
                <a:srgbClr val="1D1D1B"/>
              </a:solidFill>
              <a:latin typeface="Gill Sans"/>
              <a:ea typeface="Gill Sans"/>
              <a:cs typeface="Gill Sans"/>
              <a:sym typeface="Gill Sans"/>
            </a:endParaRPr>
          </a:p>
        </p:txBody>
      </p:sp>
      <p:sp>
        <p:nvSpPr>
          <p:cNvPr id="126" name="Google Shape;126;p3"/>
          <p:cNvSpPr txBox="1"/>
          <p:nvPr/>
        </p:nvSpPr>
        <p:spPr>
          <a:xfrm>
            <a:off x="5824500" y="3260200"/>
            <a:ext cx="5900100" cy="323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None/>
            </a:pPr>
            <a:r>
              <a:rPr lang="es-ES" sz="2000">
                <a:solidFill>
                  <a:srgbClr val="1D1D1B"/>
                </a:solidFill>
                <a:latin typeface="Gill Sans"/>
                <a:ea typeface="Gill Sans"/>
                <a:cs typeface="Gill Sans"/>
                <a:sym typeface="Gill Sans"/>
              </a:rPr>
              <a:t>También es importante tener en cuenta que nuestra arquitectura debe ser fácil de entender para que, en el largo plazo, otros equipos no tengan dificultades para trabajar con ella y construir sobre lo construido. Del mismo modo, y sobre todo en los proyectos donde la estabilidad es una prioridad, construir la arquitectura pensando en la posibilidad de hacer pruebas individuales, de aceptación y/o funcionales va a tener una particular importancia.</a:t>
            </a:r>
            <a:endParaRPr sz="2000">
              <a:solidFill>
                <a:srgbClr val="1D1D1B"/>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1800"/>
              </a:spcBef>
              <a:spcAft>
                <a:spcPts val="400"/>
              </a:spcAft>
              <a:buClr>
                <a:schemeClr val="dk1"/>
              </a:buClr>
              <a:buSzPts val="1100"/>
              <a:buFont typeface="Arial"/>
              <a:buNone/>
            </a:pPr>
            <a:r>
              <a:rPr b="1" lang="es-ES" sz="3177"/>
              <a:t>Paso 2: Definir los de Drivers de Arquitectura</a:t>
            </a:r>
            <a:endParaRPr b="1"/>
          </a:p>
        </p:txBody>
      </p:sp>
      <p:sp>
        <p:nvSpPr>
          <p:cNvPr id="133" name="Google Shape;133;p4"/>
          <p:cNvSpPr txBox="1"/>
          <p:nvPr/>
        </p:nvSpPr>
        <p:spPr>
          <a:xfrm>
            <a:off x="447399" y="2072600"/>
            <a:ext cx="11294700" cy="37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000">
                <a:solidFill>
                  <a:srgbClr val="1D1D1B"/>
                </a:solidFill>
                <a:latin typeface="Gill Sans"/>
                <a:ea typeface="Gill Sans"/>
                <a:cs typeface="Gill Sans"/>
                <a:sym typeface="Gill Sans"/>
              </a:rPr>
              <a:t>Una vez que los objetivos están claramente definidos, es posible determinar los requerimientos que van a guiar el diseño de la arquitectura del sistema, también conocidos como drivers. </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s-ES" sz="2000">
                <a:solidFill>
                  <a:srgbClr val="1D1D1B"/>
                </a:solidFill>
                <a:latin typeface="Gill Sans"/>
                <a:ea typeface="Gill Sans"/>
                <a:cs typeface="Gill Sans"/>
                <a:sym typeface="Gill Sans"/>
              </a:rPr>
              <a:t>Los drivers nos permiten cumplir con los estándares y en la mayoría de los proyectos actuales estos drivers están determinados por el modelo de calidad ISO 25010. </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rgbClr val="1D1D1B"/>
              </a:solidFill>
              <a:latin typeface="Gill Sans"/>
              <a:ea typeface="Gill Sans"/>
              <a:cs typeface="Gill Sans"/>
              <a:sym typeface="Gill Sans"/>
            </a:endParaRPr>
          </a:p>
          <a:p>
            <a:pPr indent="0" lvl="0" marL="0" marR="0" rtl="0" algn="l">
              <a:spcBef>
                <a:spcPts val="0"/>
              </a:spcBef>
              <a:spcAft>
                <a:spcPts val="0"/>
              </a:spcAft>
              <a:buNone/>
            </a:pPr>
            <a:r>
              <a:rPr lang="es-ES" sz="2000">
                <a:solidFill>
                  <a:srgbClr val="1D1D1B"/>
                </a:solidFill>
                <a:latin typeface="Gill Sans"/>
                <a:ea typeface="Gill Sans"/>
                <a:cs typeface="Gill Sans"/>
                <a:sym typeface="Gill Sans"/>
              </a:rPr>
              <a:t>Un modelo de calidad determina las características que se van a tener en cuenta cuando evaluamos las propiedades de un producto. En el caso del modelo ISO 25010, encontramos que se hace una valoración del software a partir de atributos de calidad como la funcionalidad, la confiabilidad, la usabilidad, la eficiencia, la mantenibilidad.</a:t>
            </a:r>
            <a:endParaRPr sz="2000">
              <a:solidFill>
                <a:srgbClr val="1D1D1B"/>
              </a:solidFill>
              <a:latin typeface="Gill Sans"/>
              <a:ea typeface="Gill Sans"/>
              <a:cs typeface="Gill Sans"/>
              <a:sym typeface="Gill Sans"/>
            </a:endParaRPr>
          </a:p>
          <a:p>
            <a:pPr indent="0" lvl="0" marL="0" marR="0" rtl="0" algn="l">
              <a:spcBef>
                <a:spcPts val="0"/>
              </a:spcBef>
              <a:spcAft>
                <a:spcPts val="0"/>
              </a:spcAft>
              <a:buNone/>
            </a:pPr>
            <a:r>
              <a:t/>
            </a:r>
            <a:endParaRPr sz="2000">
              <a:solidFill>
                <a:srgbClr val="1D1D1B"/>
              </a:solidFill>
              <a:latin typeface="Gill Sans"/>
              <a:ea typeface="Gill Sans"/>
              <a:cs typeface="Gill Sans"/>
              <a:sym typeface="Gill Sans"/>
            </a:endParaRPr>
          </a:p>
          <a:p>
            <a:pPr indent="0" lvl="0" marL="0" rtl="0" algn="l">
              <a:spcBef>
                <a:spcPts val="0"/>
              </a:spcBef>
              <a:spcAft>
                <a:spcPts val="0"/>
              </a:spcAft>
              <a:buSzPts val="1100"/>
              <a:buNone/>
            </a:pPr>
            <a:r>
              <a:rPr lang="es-ES" sz="2000">
                <a:solidFill>
                  <a:srgbClr val="1D1D1B"/>
                </a:solidFill>
                <a:latin typeface="Gill Sans"/>
                <a:ea typeface="Gill Sans"/>
                <a:cs typeface="Gill Sans"/>
                <a:sym typeface="Gill Sans"/>
              </a:rPr>
              <a:t>Para conocer más sobre los atributos de calidad del modelo ISO 25010 puedes</a:t>
            </a:r>
            <a:r>
              <a:rPr lang="es-ES" sz="2000" u="sng">
                <a:solidFill>
                  <a:schemeClr val="hlink"/>
                </a:solidFill>
                <a:latin typeface="Gill Sans"/>
                <a:ea typeface="Gill Sans"/>
                <a:cs typeface="Gill Sans"/>
                <a:sym typeface="Gill Sans"/>
                <a:hlinkClick r:id="rId3"/>
              </a:rPr>
              <a:t> seguir este link</a:t>
            </a:r>
            <a:r>
              <a:rPr lang="es-ES" sz="2000">
                <a:solidFill>
                  <a:srgbClr val="1D1D1B"/>
                </a:solidFill>
                <a:latin typeface="Gill Sans"/>
                <a:ea typeface="Gill Sans"/>
                <a:cs typeface="Gill Sans"/>
                <a:sym typeface="Gill Sans"/>
              </a:rPr>
              <a:t>.</a:t>
            </a:r>
            <a:endParaRPr sz="2000">
              <a:solidFill>
                <a:srgbClr val="1D1D1B"/>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b="1" lang="es-ES"/>
              <a:t>Paso 3: Definición de contextos y toma de decisiones de diseño</a:t>
            </a:r>
            <a:endParaRPr/>
          </a:p>
        </p:txBody>
      </p:sp>
      <p:sp>
        <p:nvSpPr>
          <p:cNvPr id="140" name="Google Shape;140;p5"/>
          <p:cNvSpPr txBox="1"/>
          <p:nvPr/>
        </p:nvSpPr>
        <p:spPr>
          <a:xfrm>
            <a:off x="581205" y="2557675"/>
            <a:ext cx="10491900" cy="37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000">
                <a:solidFill>
                  <a:srgbClr val="1D1D1B"/>
                </a:solidFill>
                <a:latin typeface="Gill Sans"/>
                <a:ea typeface="Gill Sans"/>
                <a:cs typeface="Gill Sans"/>
                <a:sym typeface="Gill Sans"/>
              </a:rPr>
              <a:t>Una arquitectura de software exitosa no puede desarrollarse en un vacío; debe adaptarse a su entorno y contexto. Definir los contextos implica comprender las limitaciones tecnológicas, las restricciones presupuestarias y las necesidades específicas de los usuarios. </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s-ES" sz="2000">
                <a:solidFill>
                  <a:srgbClr val="1D1D1B"/>
                </a:solidFill>
                <a:latin typeface="Gill Sans"/>
                <a:ea typeface="Gill Sans"/>
                <a:cs typeface="Gill Sans"/>
                <a:sym typeface="Gill Sans"/>
              </a:rPr>
              <a:t>Una vez contamos con un conocimiento sólido del contexto, es hora de tomar decisiones. ¿Cuál es el patrón de diseño, las tecnologías y los componentes más eficientes para alcanzar los objetivos que nos hemos planteado?</a:t>
            </a:r>
            <a:endParaRPr sz="2000">
              <a:solidFill>
                <a:srgbClr val="1D1D1B"/>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rgbClr val="1D1D1B"/>
              </a:solidFill>
              <a:latin typeface="Gill Sans"/>
              <a:ea typeface="Gill Sans"/>
              <a:cs typeface="Gill Sans"/>
              <a:sym typeface="Gill Sans"/>
            </a:endParaRPr>
          </a:p>
          <a:p>
            <a:pPr indent="0" lvl="0" marL="0" marR="0" rtl="0" algn="l">
              <a:spcBef>
                <a:spcPts val="0"/>
              </a:spcBef>
              <a:spcAft>
                <a:spcPts val="0"/>
              </a:spcAft>
              <a:buNone/>
            </a:pPr>
            <a:r>
              <a:rPr lang="es-ES" sz="2000">
                <a:solidFill>
                  <a:srgbClr val="1D1D1B"/>
                </a:solidFill>
                <a:latin typeface="Gill Sans"/>
                <a:ea typeface="Gill Sans"/>
                <a:cs typeface="Gill Sans"/>
                <a:sym typeface="Gill Sans"/>
              </a:rPr>
              <a:t>En este punto,  es crucial encontrar un equilibrio entre las necesidades funcionales y las no funcionales, así como considerar aspectos como la modularidad, la seguridad y la escalabilidad. Cada decisión de arquitectura debe estar alineada con los objetivos y drivers definidos previamente para asegurar que la arquitectura sea coherente y efectiva</a:t>
            </a:r>
            <a:endParaRPr sz="20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b="1" lang="es-ES"/>
              <a:t>Paso 4: Definir las tácticas de Arquitectura</a:t>
            </a:r>
            <a:endParaRPr b="1"/>
          </a:p>
        </p:txBody>
      </p:sp>
      <p:sp>
        <p:nvSpPr>
          <p:cNvPr id="147" name="Google Shape;147;p6"/>
          <p:cNvSpPr txBox="1"/>
          <p:nvPr/>
        </p:nvSpPr>
        <p:spPr>
          <a:xfrm>
            <a:off x="843825" y="2413050"/>
            <a:ext cx="102702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s-ES" sz="2000">
                <a:solidFill>
                  <a:schemeClr val="dk1"/>
                </a:solidFill>
                <a:latin typeface="Gill Sans"/>
                <a:ea typeface="Gill Sans"/>
                <a:cs typeface="Gill Sans"/>
                <a:sym typeface="Gill Sans"/>
              </a:rPr>
              <a:t>Las tácticas son decisiones de diseño que afectan el control de atributos de calidad específicos. Las tácticas se enfocan en atributos de calidad específicos en lugar de ofrecer soluciones detalladas, como ocurre con los patrones de diseño. </a:t>
            </a:r>
            <a:endParaRPr sz="20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Gill Sans"/>
              <a:ea typeface="Gill Sans"/>
              <a:cs typeface="Gill Sans"/>
              <a:sym typeface="Gill Sans"/>
            </a:endParaRPr>
          </a:p>
          <a:p>
            <a:pPr indent="0" lvl="0" marL="0" marR="0" rtl="0" algn="l">
              <a:spcBef>
                <a:spcPts val="0"/>
              </a:spcBef>
              <a:spcAft>
                <a:spcPts val="0"/>
              </a:spcAft>
              <a:buNone/>
            </a:pPr>
            <a:r>
              <a:rPr lang="es-ES" sz="2000">
                <a:solidFill>
                  <a:schemeClr val="dk1"/>
                </a:solidFill>
                <a:latin typeface="Gill Sans"/>
                <a:ea typeface="Gill Sans"/>
                <a:cs typeface="Gill Sans"/>
                <a:sym typeface="Gill Sans"/>
              </a:rPr>
              <a:t>Las tácticas se presentan de manera jerárquica, con categorías de atributos de calidad en la raíz, preocupaciones específicas debajo de cada categoría y tácticas específicas debajo de las preocupaciones. Por ejemplo, para mejorar el desempeño, se pueden aplicar tácticas relacionadas con la administración de recursos, como la introducción de concurrencia o el mantenimiento de copias múltiples.</a:t>
            </a:r>
            <a:endParaRPr sz="20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b="1" lang="es-ES"/>
              <a:t>Paso 5: Validaciones ATAM (TradeOff)</a:t>
            </a:r>
            <a:endParaRPr b="1"/>
          </a:p>
        </p:txBody>
      </p:sp>
      <p:sp>
        <p:nvSpPr>
          <p:cNvPr id="154" name="Google Shape;154;p7"/>
          <p:cNvSpPr txBox="1"/>
          <p:nvPr/>
        </p:nvSpPr>
        <p:spPr>
          <a:xfrm>
            <a:off x="418175" y="2039150"/>
            <a:ext cx="11258400" cy="409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s-ES" sz="2000">
                <a:solidFill>
                  <a:schemeClr val="dk1"/>
                </a:solidFill>
                <a:latin typeface="Gill Sans"/>
                <a:ea typeface="Gill Sans"/>
                <a:cs typeface="Gill Sans"/>
                <a:sym typeface="Gill Sans"/>
              </a:rPr>
              <a:t>Las validaciones ATAM, o  Método de Análisis de Intercambio de Arquitectura de Software por sus siglas en inglés, son una poderosa herramienta para los arquitectos de software. Este método se enfoca en analizar cómo una arquitectura satisface objetivos de calidad, pero logra ir mucho más allá. </a:t>
            </a:r>
            <a:endParaRPr sz="20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s-ES" sz="2000">
                <a:solidFill>
                  <a:schemeClr val="dk1"/>
                </a:solidFill>
                <a:latin typeface="Gill Sans"/>
                <a:ea typeface="Gill Sans"/>
                <a:cs typeface="Gill Sans"/>
                <a:sym typeface="Gill Sans"/>
              </a:rPr>
              <a:t>Por un lado, su capacidad para analizar sistemas heredados. Esto es especialmente valioso cuando un sistema heredado debe adaptarse a modificaciones importantes, integrarse con otros sistemas o someterse a actualizaciones significativas. Por otro lado, gracias a las validaciones ATAM, podemos entender mejor cómo interactúan entre sí los  atributos de calidad de un sistema y cómo se compensan mutuamente.</a:t>
            </a:r>
            <a:endParaRPr sz="20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sz="20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s-ES" sz="2000">
                <a:solidFill>
                  <a:schemeClr val="dk1"/>
                </a:solidFill>
                <a:latin typeface="Gill Sans"/>
                <a:ea typeface="Gill Sans"/>
                <a:cs typeface="Gill Sans"/>
                <a:sym typeface="Gill Sans"/>
              </a:rPr>
              <a:t>El ATAM nos permite evaluar las consecuencias de las decisiones arquitectónicas en función de los requisitos de atributos de calidad. Su objetivo es identificar riesgos potenciales en la arquitectura de un sistema de software complejo y hacerlo de manera temprana, económica y detallada.</a:t>
            </a:r>
            <a:endParaRPr sz="20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0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g1ea413043df_0_16"/>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s-ES"/>
              <a:t>CONCLUSIÓN</a:t>
            </a:r>
            <a:endParaRPr b="1"/>
          </a:p>
        </p:txBody>
      </p:sp>
      <p:sp>
        <p:nvSpPr>
          <p:cNvPr id="161" name="Google Shape;161;g1ea413043df_0_16"/>
          <p:cNvSpPr txBox="1"/>
          <p:nvPr/>
        </p:nvSpPr>
        <p:spPr>
          <a:xfrm>
            <a:off x="486125" y="2375200"/>
            <a:ext cx="6555900" cy="28629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SzPts val="1100"/>
              <a:buNone/>
            </a:pPr>
            <a:r>
              <a:rPr lang="es-ES" sz="2000">
                <a:solidFill>
                  <a:schemeClr val="dk1"/>
                </a:solidFill>
                <a:latin typeface="Gill Sans"/>
                <a:ea typeface="Gill Sans"/>
                <a:cs typeface="Gill Sans"/>
                <a:sym typeface="Gill Sans"/>
              </a:rPr>
              <a:t>la construcción de una arquitectura de software exitosa es un proceso meticuloso y estratégico que requiere una planificación cuidadosa desde la definición de objetivos hasta las validaciones ATAM. Siguiendo estos pasos de manera minuciosa, estará estableciendo las bases para el éxito a largo plazo de su software en un entorno digital en constante evolución. La inversión en la construcción de una arquitectura sólida es esencial para asegurar la calidad, la confiabilidad y el rendimiento de su software en el mercado actual.</a:t>
            </a:r>
            <a:endParaRPr sz="1700">
              <a:solidFill>
                <a:schemeClr val="dk2"/>
              </a:solidFill>
              <a:latin typeface="Gill Sans"/>
              <a:ea typeface="Gill Sans"/>
              <a:cs typeface="Gill Sans"/>
              <a:sym typeface="Gill Sans"/>
            </a:endParaRPr>
          </a:p>
        </p:txBody>
      </p:sp>
      <p:pic>
        <p:nvPicPr>
          <p:cNvPr id="162" name="Google Shape;162;g1ea413043df_0_16"/>
          <p:cNvPicPr preferRelativeResize="0"/>
          <p:nvPr/>
        </p:nvPicPr>
        <p:blipFill>
          <a:blip r:embed="rId3">
            <a:alphaModFix/>
          </a:blip>
          <a:stretch>
            <a:fillRect/>
          </a:stretch>
        </p:blipFill>
        <p:spPr>
          <a:xfrm>
            <a:off x="7227850" y="2270383"/>
            <a:ext cx="4577575" cy="30725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ea413043df_2_0"/>
          <p:cNvSpPr txBox="1"/>
          <p:nvPr>
            <p:ph type="title"/>
          </p:nvPr>
        </p:nvSpPr>
        <p:spPr>
          <a:xfrm>
            <a:off x="501800" y="602175"/>
            <a:ext cx="11223900" cy="1237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ES"/>
              <a:t>Art. ARQUITECTURA DE SOFTWARE PARA EL DESARROLLO DE APLICACIONES WEB ORIENTADA A MICRO-SERVICIOS EN </a:t>
            </a:r>
            <a:endParaRPr/>
          </a:p>
          <a:p>
            <a:pPr indent="0" lvl="0" marL="0" rtl="0" algn="l">
              <a:spcBef>
                <a:spcPts val="0"/>
              </a:spcBef>
              <a:spcAft>
                <a:spcPts val="0"/>
              </a:spcAft>
              <a:buNone/>
            </a:pPr>
            <a:r>
              <a:rPr lang="es-ES"/>
              <a:t>TecNM CAMPUS ESCÁRCEGA</a:t>
            </a:r>
            <a:endParaRPr/>
          </a:p>
        </p:txBody>
      </p:sp>
      <p:sp>
        <p:nvSpPr>
          <p:cNvPr id="169" name="Google Shape;169;g1ea413043df_2_0"/>
          <p:cNvSpPr txBox="1"/>
          <p:nvPr>
            <p:ph idx="2" type="body"/>
          </p:nvPr>
        </p:nvSpPr>
        <p:spPr>
          <a:xfrm>
            <a:off x="5372400" y="2521675"/>
            <a:ext cx="6031200" cy="3633000"/>
          </a:xfrm>
          <a:prstGeom prst="rect">
            <a:avLst/>
          </a:prstGeom>
        </p:spPr>
        <p:txBody>
          <a:bodyPr anchorCtr="0" anchor="ctr" bIns="45700" lIns="91425" spcFirstLastPara="1" rIns="91425" wrap="square" tIns="45700">
            <a:normAutofit lnSpcReduction="10000"/>
          </a:bodyPr>
          <a:lstStyle/>
          <a:p>
            <a:pPr indent="0" lvl="0" marL="0" rtl="0" algn="l">
              <a:lnSpc>
                <a:spcPct val="115000"/>
              </a:lnSpc>
              <a:spcBef>
                <a:spcPts val="0"/>
              </a:spcBef>
              <a:spcAft>
                <a:spcPts val="0"/>
              </a:spcAft>
              <a:buNone/>
            </a:pPr>
            <a:r>
              <a:rPr lang="es-ES" sz="2000">
                <a:solidFill>
                  <a:schemeClr val="dk1"/>
                </a:solidFill>
                <a:highlight>
                  <a:srgbClr val="FFFFFF"/>
                </a:highlight>
                <a:latin typeface="Arial"/>
                <a:ea typeface="Arial"/>
                <a:cs typeface="Arial"/>
                <a:sym typeface="Arial"/>
              </a:rPr>
              <a:t>El desarrollo de aplicaciones web orientada a micro-servicios se ha vuelto un estándar en el desarrollo de software, esto se debe a las diferentes ventajas que ofrece como la interoperatividad entre diferentes productos de software, el desarrollo modular de la lógica de negocios del proyecto y la escalabilidad de los proyectos de software. </a:t>
            </a:r>
            <a:endParaRPr sz="20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s-ES" sz="2000">
                <a:solidFill>
                  <a:schemeClr val="dk1"/>
                </a:solidFill>
                <a:highlight>
                  <a:srgbClr val="FFFFFF"/>
                </a:highlight>
                <a:latin typeface="Arial"/>
                <a:ea typeface="Arial"/>
                <a:cs typeface="Arial"/>
                <a:sym typeface="Arial"/>
              </a:rPr>
              <a:t>Para este tipo de desarrollo, requerimos un flujo de comunicación integrado por dos partes.</a:t>
            </a:r>
            <a:endParaRPr/>
          </a:p>
        </p:txBody>
      </p:sp>
      <p:pic>
        <p:nvPicPr>
          <p:cNvPr id="170" name="Google Shape;170;g1ea413043df_2_0"/>
          <p:cNvPicPr preferRelativeResize="0"/>
          <p:nvPr/>
        </p:nvPicPr>
        <p:blipFill>
          <a:blip r:embed="rId3">
            <a:alphaModFix/>
          </a:blip>
          <a:stretch>
            <a:fillRect/>
          </a:stretch>
        </p:blipFill>
        <p:spPr>
          <a:xfrm>
            <a:off x="835050" y="1995025"/>
            <a:ext cx="4095750" cy="468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2023-10-28T14:18:24Z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