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gRvFyP4AWgRwlMYxmHl8njE8fH2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49EBC86-D9FF-4FB2-9C2E-ED95E83E71F5}">
  <a:tblStyle styleId="{F49EBC86-D9FF-4FB2-9C2E-ED95E83E71F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57864FB-F13B-47A7-8E84-AD749BB4CD27}"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customschemas.google.com/relationships/presentationmetadata" Target="meta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e7f796b241_0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g1e7f796b241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e7f796b241_0_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g1e7f796b241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e7f2a70413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g1e7f2a70413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82596b95f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g282596b95f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e7f2a70413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g1e7f2a70413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81f11008d9_0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g281f11008d9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81f11008d9_0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g281f11008d9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81f11008d9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g281f11008d9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81f11008d9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g281f11008d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e7f796b241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g1e7f796b24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e7ed8ee2b5_1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g1e7ed8ee2b5_1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82596b95f8_0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g282596b95f8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e7f796b241_0_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g1e7f796b241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e7f796b241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g1e7f796b241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e7f796b241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g1e7f796b241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5" name="Shape 15"/>
        <p:cNvGrpSpPr/>
        <p:nvPr/>
      </p:nvGrpSpPr>
      <p:grpSpPr>
        <a:xfrm>
          <a:off x="0" y="0"/>
          <a:ext cx="0" cy="0"/>
          <a:chOff x="0" y="0"/>
          <a:chExt cx="0" cy="0"/>
        </a:xfrm>
      </p:grpSpPr>
      <p:sp>
        <p:nvSpPr>
          <p:cNvPr id="16" name="Google Shape;1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9" name="Shape 19"/>
        <p:cNvGrpSpPr/>
        <p:nvPr/>
      </p:nvGrpSpPr>
      <p:grpSpPr>
        <a:xfrm>
          <a:off x="0" y="0"/>
          <a:ext cx="0" cy="0"/>
          <a:chOff x="0" y="0"/>
          <a:chExt cx="0" cy="0"/>
        </a:xfrm>
      </p:grpSpPr>
      <p:sp>
        <p:nvSpPr>
          <p:cNvPr id="20" name="Google Shape;20;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5" name="Shape 25"/>
        <p:cNvGrpSpPr/>
        <p:nvPr/>
      </p:nvGrpSpPr>
      <p:grpSpPr>
        <a:xfrm>
          <a:off x="0" y="0"/>
          <a:ext cx="0" cy="0"/>
          <a:chOff x="0" y="0"/>
          <a:chExt cx="0" cy="0"/>
        </a:xfrm>
      </p:grpSpPr>
      <p:sp>
        <p:nvSpPr>
          <p:cNvPr id="26" name="Google Shape;2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1" name="Shape 31"/>
        <p:cNvGrpSpPr/>
        <p:nvPr/>
      </p:nvGrpSpPr>
      <p:grpSpPr>
        <a:xfrm>
          <a:off x="0" y="0"/>
          <a:ext cx="0" cy="0"/>
          <a:chOff x="0" y="0"/>
          <a:chExt cx="0" cy="0"/>
        </a:xfrm>
      </p:grpSpPr>
      <p:sp>
        <p:nvSpPr>
          <p:cNvPr id="32" name="Google Shape;32;p1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7" name="Shape 37"/>
        <p:cNvGrpSpPr/>
        <p:nvPr/>
      </p:nvGrpSpPr>
      <p:grpSpPr>
        <a:xfrm>
          <a:off x="0" y="0"/>
          <a:ext cx="0" cy="0"/>
          <a:chOff x="0" y="0"/>
          <a:chExt cx="0" cy="0"/>
        </a:xfrm>
      </p:grpSpPr>
      <p:sp>
        <p:nvSpPr>
          <p:cNvPr id="38" name="Google Shape;3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4" name="Shape 44"/>
        <p:cNvGrpSpPr/>
        <p:nvPr/>
      </p:nvGrpSpPr>
      <p:grpSpPr>
        <a:xfrm>
          <a:off x="0" y="0"/>
          <a:ext cx="0" cy="0"/>
          <a:chOff x="0" y="0"/>
          <a:chExt cx="0" cy="0"/>
        </a:xfrm>
      </p:grpSpPr>
      <p:sp>
        <p:nvSpPr>
          <p:cNvPr id="45" name="Google Shape;45;p1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1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1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3" name="Shape 53"/>
        <p:cNvGrpSpPr/>
        <p:nvPr/>
      </p:nvGrpSpPr>
      <p:grpSpPr>
        <a:xfrm>
          <a:off x="0" y="0"/>
          <a:ext cx="0" cy="0"/>
          <a:chOff x="0" y="0"/>
          <a:chExt cx="0" cy="0"/>
        </a:xfrm>
      </p:grpSpPr>
      <p:sp>
        <p:nvSpPr>
          <p:cNvPr id="54" name="Google Shape;54;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5"/>
          <p:cNvSpPr/>
          <p:nvPr>
            <p:ph idx="2" type="pic"/>
          </p:nvPr>
        </p:nvSpPr>
        <p:spPr>
          <a:xfrm>
            <a:off x="5183188" y="987425"/>
            <a:ext cx="6172200" cy="4873625"/>
          </a:xfrm>
          <a:prstGeom prst="rect">
            <a:avLst/>
          </a:prstGeom>
          <a:noFill/>
          <a:ln>
            <a:noFill/>
          </a:ln>
        </p:spPr>
      </p:sp>
      <p:sp>
        <p:nvSpPr>
          <p:cNvPr id="68" name="Google Shape;68;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1" name="Shape 141"/>
        <p:cNvGrpSpPr/>
        <p:nvPr/>
      </p:nvGrpSpPr>
      <p:grpSpPr>
        <a:xfrm>
          <a:off x="0" y="0"/>
          <a:ext cx="0" cy="0"/>
          <a:chOff x="0" y="0"/>
          <a:chExt cx="0" cy="0"/>
        </a:xfrm>
      </p:grpSpPr>
      <p:graphicFrame>
        <p:nvGraphicFramePr>
          <p:cNvPr id="142" name="Google Shape;142;g1e7f796b241_0_30"/>
          <p:cNvGraphicFramePr/>
          <p:nvPr/>
        </p:nvGraphicFramePr>
        <p:xfrm>
          <a:off x="2095300" y="1107150"/>
          <a:ext cx="3000000" cy="3000000"/>
        </p:xfrm>
        <a:graphic>
          <a:graphicData uri="http://schemas.openxmlformats.org/drawingml/2006/table">
            <a:tbl>
              <a:tblPr>
                <a:noFill/>
                <a:tableStyleId>{F49EBC86-D9FF-4FB2-9C2E-ED95E83E71F5}</a:tableStyleId>
              </a:tblPr>
              <a:tblGrid>
                <a:gridCol w="2898025"/>
                <a:gridCol w="5103350"/>
              </a:tblGrid>
              <a:tr h="484375">
                <a:tc>
                  <a:txBody>
                    <a:bodyPr/>
                    <a:lstStyle/>
                    <a:p>
                      <a:pPr indent="0" lvl="0" marL="0" rtl="0" algn="ctr">
                        <a:lnSpc>
                          <a:spcPct val="115000"/>
                        </a:lnSpc>
                        <a:spcBef>
                          <a:spcPts val="1200"/>
                        </a:spcBef>
                        <a:spcAft>
                          <a:spcPts val="0"/>
                        </a:spcAft>
                        <a:buNone/>
                      </a:pPr>
                      <a:r>
                        <a:rPr b="1" lang="es-ES" sz="2000">
                          <a:solidFill>
                            <a:srgbClr val="FFFFFF"/>
                          </a:solidFill>
                        </a:rPr>
                        <a:t>Atributos de calidad</a:t>
                      </a:r>
                      <a:endParaRPr b="1" sz="2000">
                        <a:solidFill>
                          <a:srgbClr val="FFFFFF"/>
                        </a:solidFill>
                      </a:endParaRPr>
                    </a:p>
                  </a:txBody>
                  <a:tcPr marT="91425" marB="91425" marR="68575" marL="68575">
                    <a:lnL cap="flat" cmpd="sng" w="9525">
                      <a:solidFill>
                        <a:srgbClr val="5B9BD5"/>
                      </a:solidFill>
                      <a:prstDash val="solid"/>
                      <a:round/>
                      <a:headEnd len="sm" w="sm" type="none"/>
                      <a:tailEnd len="sm" w="sm" type="none"/>
                    </a:lnL>
                    <a:lnT cap="flat" cmpd="sng" w="9525">
                      <a:solidFill>
                        <a:srgbClr val="5B9BD5"/>
                      </a:solidFill>
                      <a:prstDash val="solid"/>
                      <a:round/>
                      <a:headEnd len="sm" w="sm" type="none"/>
                      <a:tailEnd len="sm" w="sm" type="none"/>
                    </a:lnT>
                    <a:lnB cap="flat" cmpd="sng" w="9525">
                      <a:solidFill>
                        <a:srgbClr val="5B9BD5"/>
                      </a:solidFill>
                      <a:prstDash val="solid"/>
                      <a:round/>
                      <a:headEnd len="sm" w="sm" type="none"/>
                      <a:tailEnd len="sm" w="sm" type="none"/>
                    </a:lnB>
                    <a:solidFill>
                      <a:srgbClr val="5B9BD5"/>
                    </a:solidFill>
                  </a:tcPr>
                </a:tc>
                <a:tc>
                  <a:txBody>
                    <a:bodyPr/>
                    <a:lstStyle/>
                    <a:p>
                      <a:pPr indent="0" lvl="0" marL="0" rtl="0" algn="ctr">
                        <a:lnSpc>
                          <a:spcPct val="115000"/>
                        </a:lnSpc>
                        <a:spcBef>
                          <a:spcPts val="1200"/>
                        </a:spcBef>
                        <a:spcAft>
                          <a:spcPts val="0"/>
                        </a:spcAft>
                        <a:buNone/>
                      </a:pPr>
                      <a:r>
                        <a:rPr b="1" lang="es-ES" sz="2000">
                          <a:solidFill>
                            <a:srgbClr val="FFFFFF"/>
                          </a:solidFill>
                        </a:rPr>
                        <a:t>Descripción</a:t>
                      </a:r>
                      <a:endParaRPr b="1" sz="2000">
                        <a:solidFill>
                          <a:srgbClr val="FFFFFF"/>
                        </a:solidFill>
                      </a:endParaRPr>
                    </a:p>
                  </a:txBody>
                  <a:tcPr marT="91425" marB="91425" marR="68575" marL="68575">
                    <a:lnR cap="flat" cmpd="sng" w="9525">
                      <a:solidFill>
                        <a:srgbClr val="5B9BD5"/>
                      </a:solidFill>
                      <a:prstDash val="solid"/>
                      <a:round/>
                      <a:headEnd len="sm" w="sm" type="none"/>
                      <a:tailEnd len="sm" w="sm" type="none"/>
                    </a:lnR>
                    <a:lnT cap="flat" cmpd="sng" w="9525">
                      <a:solidFill>
                        <a:srgbClr val="5B9BD5"/>
                      </a:solidFill>
                      <a:prstDash val="solid"/>
                      <a:round/>
                      <a:headEnd len="sm" w="sm" type="none"/>
                      <a:tailEnd len="sm" w="sm" type="none"/>
                    </a:lnT>
                    <a:lnB cap="flat" cmpd="sng" w="9525">
                      <a:solidFill>
                        <a:srgbClr val="5B9BD5"/>
                      </a:solidFill>
                      <a:prstDash val="solid"/>
                      <a:round/>
                      <a:headEnd len="sm" w="sm" type="none"/>
                      <a:tailEnd len="sm" w="sm" type="none"/>
                    </a:lnB>
                    <a:solidFill>
                      <a:srgbClr val="5B9BD5"/>
                    </a:solidFill>
                  </a:tcPr>
                </a:tc>
              </a:tr>
              <a:tr h="1958600">
                <a:tc>
                  <a:txBody>
                    <a:bodyPr/>
                    <a:lstStyle/>
                    <a:p>
                      <a:pPr indent="0" lvl="0" marL="0" rtl="0" algn="ctr">
                        <a:lnSpc>
                          <a:spcPct val="115000"/>
                        </a:lnSpc>
                        <a:spcBef>
                          <a:spcPts val="1200"/>
                        </a:spcBef>
                        <a:spcAft>
                          <a:spcPts val="0"/>
                        </a:spcAft>
                        <a:buNone/>
                      </a:pPr>
                      <a:r>
                        <a:rPr lang="es-ES" sz="2000"/>
                        <a:t>Fiabilidad</a:t>
                      </a:r>
                      <a:endParaRPr sz="2000"/>
                    </a:p>
                  </a:txBody>
                  <a:tcPr marT="91425" marB="91425" marR="68575" marL="68575">
                    <a:lnL cap="flat" cmpd="sng" w="9525">
                      <a:solidFill>
                        <a:srgbClr val="9CC2E5"/>
                      </a:solidFill>
                      <a:prstDash val="solid"/>
                      <a:round/>
                      <a:headEnd len="sm" w="sm" type="none"/>
                      <a:tailEnd len="sm" w="sm" type="none"/>
                    </a:lnL>
                    <a:lnR cap="flat" cmpd="sng" w="9525">
                      <a:solidFill>
                        <a:srgbClr val="9CC2E5"/>
                      </a:solidFill>
                      <a:prstDash val="solid"/>
                      <a:round/>
                      <a:headEnd len="sm" w="sm" type="none"/>
                      <a:tailEnd len="sm" w="sm" type="none"/>
                    </a:lnR>
                    <a:lnT cap="flat" cmpd="sng" w="9525">
                      <a:solidFill>
                        <a:srgbClr val="5B9BD5"/>
                      </a:solidFill>
                      <a:prstDash val="solid"/>
                      <a:round/>
                      <a:headEnd len="sm" w="sm" type="none"/>
                      <a:tailEnd len="sm" w="sm" type="none"/>
                    </a:lnT>
                    <a:lnB cap="flat" cmpd="sng" w="9525">
                      <a:solidFill>
                        <a:srgbClr val="9CC2E5"/>
                      </a:solidFill>
                      <a:prstDash val="solid"/>
                      <a:round/>
                      <a:headEnd len="sm" w="sm" type="none"/>
                      <a:tailEnd len="sm" w="sm" type="none"/>
                    </a:lnB>
                  </a:tcPr>
                </a:tc>
                <a:tc>
                  <a:txBody>
                    <a:bodyPr/>
                    <a:lstStyle/>
                    <a:p>
                      <a:pPr indent="-317500" lvl="0" marL="457200" rtl="0" algn="just">
                        <a:lnSpc>
                          <a:spcPct val="115000"/>
                        </a:lnSpc>
                        <a:spcBef>
                          <a:spcPts val="1200"/>
                        </a:spcBef>
                        <a:spcAft>
                          <a:spcPts val="0"/>
                        </a:spcAft>
                        <a:buSzPts val="1400"/>
                        <a:buChar char="●"/>
                      </a:pPr>
                      <a:r>
                        <a:rPr lang="es-ES"/>
                        <a:t>Se busca garantizar que los usuarios puedan acceder a su información en cualquier momento.</a:t>
                      </a:r>
                      <a:endParaRPr/>
                    </a:p>
                    <a:p>
                      <a:pPr indent="-317500" lvl="0" marL="457200" rtl="0" algn="just">
                        <a:lnSpc>
                          <a:spcPct val="115000"/>
                        </a:lnSpc>
                        <a:spcBef>
                          <a:spcPts val="0"/>
                        </a:spcBef>
                        <a:spcAft>
                          <a:spcPts val="0"/>
                        </a:spcAft>
                        <a:buSzPts val="1400"/>
                        <a:buChar char="●"/>
                      </a:pPr>
                      <a:r>
                        <a:rPr lang="es-ES"/>
                        <a:t>El software deberá ser tolerante a fallos imprevistos en hardware y software externos.</a:t>
                      </a:r>
                      <a:endParaRPr/>
                    </a:p>
                    <a:p>
                      <a:pPr indent="-317500" lvl="0" marL="457200" rtl="0" algn="just">
                        <a:lnSpc>
                          <a:spcPct val="115000"/>
                        </a:lnSpc>
                        <a:spcBef>
                          <a:spcPts val="0"/>
                        </a:spcBef>
                        <a:spcAft>
                          <a:spcPts val="0"/>
                        </a:spcAft>
                        <a:buSzPts val="1400"/>
                        <a:buChar char="●"/>
                      </a:pPr>
                      <a:r>
                        <a:rPr lang="es-ES"/>
                        <a:t>El sistema deberá recuperarse ante interrupciones o fallas y </a:t>
                      </a:r>
                      <a:r>
                        <a:rPr lang="es-ES"/>
                        <a:t>restablecerse</a:t>
                      </a:r>
                      <a:r>
                        <a:rPr lang="es-ES"/>
                        <a:t> a un estado deseado.</a:t>
                      </a:r>
                      <a:endParaRPr/>
                    </a:p>
                  </a:txBody>
                  <a:tcPr marT="91425" marB="91425" marR="68575" marL="68575">
                    <a:lnL cap="flat" cmpd="sng" w="9525">
                      <a:solidFill>
                        <a:srgbClr val="9CC2E5"/>
                      </a:solidFill>
                      <a:prstDash val="solid"/>
                      <a:round/>
                      <a:headEnd len="sm" w="sm" type="none"/>
                      <a:tailEnd len="sm" w="sm" type="none"/>
                    </a:lnL>
                    <a:lnR cap="flat" cmpd="sng" w="9525">
                      <a:solidFill>
                        <a:srgbClr val="9CC2E5"/>
                      </a:solidFill>
                      <a:prstDash val="solid"/>
                      <a:round/>
                      <a:headEnd len="sm" w="sm" type="none"/>
                      <a:tailEnd len="sm" w="sm" type="none"/>
                    </a:lnR>
                    <a:lnT cap="flat" cmpd="sng" w="9525">
                      <a:solidFill>
                        <a:srgbClr val="5B9BD5"/>
                      </a:solidFill>
                      <a:prstDash val="solid"/>
                      <a:round/>
                      <a:headEnd len="sm" w="sm" type="none"/>
                      <a:tailEnd len="sm" w="sm" type="none"/>
                    </a:lnT>
                    <a:lnB cap="flat" cmpd="sng" w="9525">
                      <a:solidFill>
                        <a:srgbClr val="9CC2E5"/>
                      </a:solidFill>
                      <a:prstDash val="solid"/>
                      <a:round/>
                      <a:headEnd len="sm" w="sm" type="none"/>
                      <a:tailEnd len="sm" w="sm" type="none"/>
                    </a:lnB>
                  </a:tcPr>
                </a:tc>
              </a:tr>
              <a:tr h="1948625">
                <a:tc>
                  <a:txBody>
                    <a:bodyPr/>
                    <a:lstStyle/>
                    <a:p>
                      <a:pPr indent="0" lvl="0" marL="0" rtl="0" algn="ctr">
                        <a:lnSpc>
                          <a:spcPct val="115000"/>
                        </a:lnSpc>
                        <a:spcBef>
                          <a:spcPts val="1200"/>
                        </a:spcBef>
                        <a:spcAft>
                          <a:spcPts val="0"/>
                        </a:spcAft>
                        <a:buNone/>
                      </a:pPr>
                      <a:r>
                        <a:rPr lang="es-ES" sz="2000"/>
                        <a:t>Usabilidad</a:t>
                      </a:r>
                      <a:endParaRPr sz="2000"/>
                    </a:p>
                  </a:txBody>
                  <a:tcPr marT="91425" marB="91425" marR="68575" marL="68575">
                    <a:lnL cap="flat" cmpd="sng" w="9525">
                      <a:solidFill>
                        <a:srgbClr val="9CC2E5"/>
                      </a:solidFill>
                      <a:prstDash val="solid"/>
                      <a:round/>
                      <a:headEnd len="sm" w="sm" type="none"/>
                      <a:tailEnd len="sm" w="sm" type="none"/>
                    </a:lnL>
                    <a:lnR cap="flat" cmpd="sng" w="9525">
                      <a:solidFill>
                        <a:srgbClr val="9CC2E5"/>
                      </a:solidFill>
                      <a:prstDash val="solid"/>
                      <a:round/>
                      <a:headEnd len="sm" w="sm" type="none"/>
                      <a:tailEnd len="sm" w="sm" type="none"/>
                    </a:lnR>
                    <a:lnT cap="flat" cmpd="sng" w="9525">
                      <a:solidFill>
                        <a:srgbClr val="9CC2E5"/>
                      </a:solidFill>
                      <a:prstDash val="solid"/>
                      <a:round/>
                      <a:headEnd len="sm" w="sm" type="none"/>
                      <a:tailEnd len="sm" w="sm" type="none"/>
                    </a:lnT>
                    <a:lnB cap="flat" cmpd="sng" w="9525">
                      <a:solidFill>
                        <a:srgbClr val="9CC2E5"/>
                      </a:solidFill>
                      <a:prstDash val="solid"/>
                      <a:round/>
                      <a:headEnd len="sm" w="sm" type="none"/>
                      <a:tailEnd len="sm" w="sm" type="none"/>
                    </a:lnB>
                    <a:solidFill>
                      <a:srgbClr val="DEEAF6"/>
                    </a:solidFill>
                  </a:tcPr>
                </a:tc>
                <a:tc>
                  <a:txBody>
                    <a:bodyPr/>
                    <a:lstStyle/>
                    <a:p>
                      <a:pPr indent="-317500" lvl="0" marL="457200" rtl="0" algn="l">
                        <a:lnSpc>
                          <a:spcPct val="115000"/>
                        </a:lnSpc>
                        <a:spcBef>
                          <a:spcPts val="1200"/>
                        </a:spcBef>
                        <a:spcAft>
                          <a:spcPts val="0"/>
                        </a:spcAft>
                        <a:buSzPts val="1400"/>
                        <a:buChar char="●"/>
                      </a:pPr>
                      <a:r>
                        <a:rPr lang="es-ES"/>
                        <a:t>El sistema deberá ser fácil de usar por todo tipo de usuarios.</a:t>
                      </a:r>
                      <a:r>
                        <a:rPr lang="es-E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Char char="●"/>
                      </a:pPr>
                      <a:r>
                        <a:rPr lang="es-ES"/>
                        <a:t>El sistema debe contar con interfaces de usuario estéticas.</a:t>
                      </a:r>
                      <a:endParaRPr/>
                    </a:p>
                    <a:p>
                      <a:pPr indent="-317500" lvl="0" marL="457200" rtl="0" algn="l">
                        <a:lnSpc>
                          <a:spcPct val="115000"/>
                        </a:lnSpc>
                        <a:spcBef>
                          <a:spcPts val="0"/>
                        </a:spcBef>
                        <a:spcAft>
                          <a:spcPts val="0"/>
                        </a:spcAft>
                        <a:buSzPts val="1400"/>
                        <a:buChar char="●"/>
                      </a:pPr>
                      <a:r>
                        <a:rPr lang="es-ES"/>
                        <a:t>El sistema debe permitir a los usuarios realizar tareas de manera eficiente sin mucho esfuerzo.</a:t>
                      </a:r>
                      <a:endParaRPr/>
                    </a:p>
                    <a:p>
                      <a:pPr indent="-317500" lvl="0" marL="457200" rtl="0" algn="l">
                        <a:lnSpc>
                          <a:spcPct val="115000"/>
                        </a:lnSpc>
                        <a:spcBef>
                          <a:spcPts val="0"/>
                        </a:spcBef>
                        <a:spcAft>
                          <a:spcPts val="0"/>
                        </a:spcAft>
                        <a:buSzPts val="1400"/>
                        <a:buChar char="●"/>
                      </a:pPr>
                      <a:r>
                        <a:rPr lang="es-ES"/>
                        <a:t>El sistema debe proteger a los usuarios de cometer errores mediante indicaciones claras y medidas de seguridad.</a:t>
                      </a:r>
                      <a:endParaRPr/>
                    </a:p>
                  </a:txBody>
                  <a:tcPr marT="91425" marB="91425" marR="68575" marL="68575">
                    <a:lnL cap="flat" cmpd="sng" w="9525">
                      <a:solidFill>
                        <a:srgbClr val="9CC2E5"/>
                      </a:solidFill>
                      <a:prstDash val="solid"/>
                      <a:round/>
                      <a:headEnd len="sm" w="sm" type="none"/>
                      <a:tailEnd len="sm" w="sm" type="none"/>
                    </a:lnL>
                    <a:lnR cap="flat" cmpd="sng" w="9525">
                      <a:solidFill>
                        <a:srgbClr val="9CC2E5"/>
                      </a:solidFill>
                      <a:prstDash val="solid"/>
                      <a:round/>
                      <a:headEnd len="sm" w="sm" type="none"/>
                      <a:tailEnd len="sm" w="sm" type="none"/>
                    </a:lnR>
                    <a:lnT cap="flat" cmpd="sng" w="9525">
                      <a:solidFill>
                        <a:srgbClr val="9CC2E5"/>
                      </a:solidFill>
                      <a:prstDash val="solid"/>
                      <a:round/>
                      <a:headEnd len="sm" w="sm" type="none"/>
                      <a:tailEnd len="sm" w="sm" type="none"/>
                    </a:lnT>
                    <a:lnB cap="flat" cmpd="sng" w="9525">
                      <a:solidFill>
                        <a:srgbClr val="9CC2E5"/>
                      </a:solidFill>
                      <a:prstDash val="solid"/>
                      <a:round/>
                      <a:headEnd len="sm" w="sm" type="none"/>
                      <a:tailEnd len="sm" w="sm" type="none"/>
                    </a:lnB>
                    <a:solidFill>
                      <a:srgbClr val="DEEAF6"/>
                    </a:solidFill>
                  </a:tcPr>
                </a:tc>
              </a:tr>
            </a:tbl>
          </a:graphicData>
        </a:graphic>
      </p:graphicFrame>
      <p:sp>
        <p:nvSpPr>
          <p:cNvPr id="143" name="Google Shape;143;g1e7f796b241_0_30"/>
          <p:cNvSpPr txBox="1"/>
          <p:nvPr/>
        </p:nvSpPr>
        <p:spPr>
          <a:xfrm>
            <a:off x="850935" y="274766"/>
            <a:ext cx="10490100" cy="6309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1200"/>
              </a:spcBef>
              <a:spcAft>
                <a:spcPts val="1200"/>
              </a:spcAft>
              <a:buClr>
                <a:schemeClr val="dk1"/>
              </a:buClr>
              <a:buSzPts val="1100"/>
              <a:buFont typeface="Arial"/>
              <a:buNone/>
            </a:pPr>
            <a:r>
              <a:rPr b="1" lang="es-ES" sz="3500">
                <a:solidFill>
                  <a:schemeClr val="dk1"/>
                </a:solidFill>
              </a:rPr>
              <a:t>Calidad planeada</a:t>
            </a:r>
            <a:endParaRPr b="1" sz="35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7" name="Shape 147"/>
        <p:cNvGrpSpPr/>
        <p:nvPr/>
      </p:nvGrpSpPr>
      <p:grpSpPr>
        <a:xfrm>
          <a:off x="0" y="0"/>
          <a:ext cx="0" cy="0"/>
          <a:chOff x="0" y="0"/>
          <a:chExt cx="0" cy="0"/>
        </a:xfrm>
      </p:grpSpPr>
      <p:sp>
        <p:nvSpPr>
          <p:cNvPr id="148" name="Google Shape;148;g1e7f796b241_0_44"/>
          <p:cNvSpPr txBox="1"/>
          <p:nvPr/>
        </p:nvSpPr>
        <p:spPr>
          <a:xfrm>
            <a:off x="850935" y="274766"/>
            <a:ext cx="10490100" cy="6309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1200"/>
              </a:spcBef>
              <a:spcAft>
                <a:spcPts val="1200"/>
              </a:spcAft>
              <a:buClr>
                <a:schemeClr val="dk1"/>
              </a:buClr>
              <a:buSzPts val="1100"/>
              <a:buFont typeface="Arial"/>
              <a:buNone/>
            </a:pPr>
            <a:r>
              <a:rPr b="1" lang="es-ES" sz="3500">
                <a:solidFill>
                  <a:schemeClr val="dk1"/>
                </a:solidFill>
              </a:rPr>
              <a:t>Calidad planeada</a:t>
            </a:r>
            <a:endParaRPr b="1" sz="3500">
              <a:solidFill>
                <a:schemeClr val="dk1"/>
              </a:solidFill>
            </a:endParaRPr>
          </a:p>
        </p:txBody>
      </p:sp>
      <p:graphicFrame>
        <p:nvGraphicFramePr>
          <p:cNvPr id="149" name="Google Shape;149;g1e7f796b241_0_44"/>
          <p:cNvGraphicFramePr/>
          <p:nvPr/>
        </p:nvGraphicFramePr>
        <p:xfrm>
          <a:off x="2168575" y="1125475"/>
          <a:ext cx="3000000" cy="3000000"/>
        </p:xfrm>
        <a:graphic>
          <a:graphicData uri="http://schemas.openxmlformats.org/drawingml/2006/table">
            <a:tbl>
              <a:tblPr>
                <a:noFill/>
                <a:tableStyleId>{F49EBC86-D9FF-4FB2-9C2E-ED95E83E71F5}</a:tableStyleId>
              </a:tblPr>
              <a:tblGrid>
                <a:gridCol w="2844950"/>
                <a:gridCol w="5009875"/>
              </a:tblGrid>
              <a:tr h="722725">
                <a:tc>
                  <a:txBody>
                    <a:bodyPr/>
                    <a:lstStyle/>
                    <a:p>
                      <a:pPr indent="0" lvl="0" marL="0" rtl="0" algn="ctr">
                        <a:lnSpc>
                          <a:spcPct val="115000"/>
                        </a:lnSpc>
                        <a:spcBef>
                          <a:spcPts val="1200"/>
                        </a:spcBef>
                        <a:spcAft>
                          <a:spcPts val="0"/>
                        </a:spcAft>
                        <a:buNone/>
                      </a:pPr>
                      <a:r>
                        <a:rPr b="1" lang="es-ES" sz="2000">
                          <a:solidFill>
                            <a:srgbClr val="FFFFFF"/>
                          </a:solidFill>
                        </a:rPr>
                        <a:t>Atributos de calidad</a:t>
                      </a:r>
                      <a:endParaRPr b="1" sz="2000">
                        <a:solidFill>
                          <a:srgbClr val="FFFFFF"/>
                        </a:solidFill>
                      </a:endParaRPr>
                    </a:p>
                  </a:txBody>
                  <a:tcPr marT="91425" marB="91425" marR="68575" marL="68575">
                    <a:lnL cap="flat" cmpd="sng" w="9525">
                      <a:solidFill>
                        <a:srgbClr val="5B9BD5"/>
                      </a:solidFill>
                      <a:prstDash val="solid"/>
                      <a:round/>
                      <a:headEnd len="sm" w="sm" type="none"/>
                      <a:tailEnd len="sm" w="sm" type="none"/>
                    </a:lnL>
                    <a:lnT cap="flat" cmpd="sng" w="9525">
                      <a:solidFill>
                        <a:srgbClr val="5B9BD5"/>
                      </a:solidFill>
                      <a:prstDash val="solid"/>
                      <a:round/>
                      <a:headEnd len="sm" w="sm" type="none"/>
                      <a:tailEnd len="sm" w="sm" type="none"/>
                    </a:lnT>
                    <a:lnB cap="flat" cmpd="sng" w="9525">
                      <a:solidFill>
                        <a:srgbClr val="5B9BD5"/>
                      </a:solidFill>
                      <a:prstDash val="solid"/>
                      <a:round/>
                      <a:headEnd len="sm" w="sm" type="none"/>
                      <a:tailEnd len="sm" w="sm" type="none"/>
                    </a:lnB>
                    <a:solidFill>
                      <a:srgbClr val="5B9BD5"/>
                    </a:solidFill>
                  </a:tcPr>
                </a:tc>
                <a:tc>
                  <a:txBody>
                    <a:bodyPr/>
                    <a:lstStyle/>
                    <a:p>
                      <a:pPr indent="0" lvl="0" marL="0" rtl="0" algn="ctr">
                        <a:lnSpc>
                          <a:spcPct val="115000"/>
                        </a:lnSpc>
                        <a:spcBef>
                          <a:spcPts val="1200"/>
                        </a:spcBef>
                        <a:spcAft>
                          <a:spcPts val="0"/>
                        </a:spcAft>
                        <a:buNone/>
                      </a:pPr>
                      <a:r>
                        <a:rPr b="1" lang="es-ES" sz="2000">
                          <a:solidFill>
                            <a:srgbClr val="FFFFFF"/>
                          </a:solidFill>
                        </a:rPr>
                        <a:t>Descripción</a:t>
                      </a:r>
                      <a:endParaRPr b="1" sz="2000">
                        <a:solidFill>
                          <a:srgbClr val="FFFFFF"/>
                        </a:solidFill>
                      </a:endParaRPr>
                    </a:p>
                  </a:txBody>
                  <a:tcPr marT="91425" marB="91425" marR="68575" marL="68575">
                    <a:lnR cap="flat" cmpd="sng" w="9525">
                      <a:solidFill>
                        <a:srgbClr val="5B9BD5"/>
                      </a:solidFill>
                      <a:prstDash val="solid"/>
                      <a:round/>
                      <a:headEnd len="sm" w="sm" type="none"/>
                      <a:tailEnd len="sm" w="sm" type="none"/>
                    </a:lnR>
                    <a:lnT cap="flat" cmpd="sng" w="9525">
                      <a:solidFill>
                        <a:srgbClr val="5B9BD5"/>
                      </a:solidFill>
                      <a:prstDash val="solid"/>
                      <a:round/>
                      <a:headEnd len="sm" w="sm" type="none"/>
                      <a:tailEnd len="sm" w="sm" type="none"/>
                    </a:lnT>
                    <a:lnB cap="flat" cmpd="sng" w="9525">
                      <a:solidFill>
                        <a:srgbClr val="5B9BD5"/>
                      </a:solidFill>
                      <a:prstDash val="solid"/>
                      <a:round/>
                      <a:headEnd len="sm" w="sm" type="none"/>
                      <a:tailEnd len="sm" w="sm" type="none"/>
                    </a:lnB>
                    <a:solidFill>
                      <a:srgbClr val="5B9BD5"/>
                    </a:solidFill>
                  </a:tcPr>
                </a:tc>
              </a:tr>
              <a:tr h="1717850">
                <a:tc>
                  <a:txBody>
                    <a:bodyPr/>
                    <a:lstStyle/>
                    <a:p>
                      <a:pPr indent="0" lvl="0" marL="0" rtl="0" algn="ctr">
                        <a:lnSpc>
                          <a:spcPct val="115000"/>
                        </a:lnSpc>
                        <a:spcBef>
                          <a:spcPts val="1200"/>
                        </a:spcBef>
                        <a:spcAft>
                          <a:spcPts val="0"/>
                        </a:spcAft>
                        <a:buNone/>
                      </a:pPr>
                      <a:r>
                        <a:rPr lang="es-ES" sz="2000"/>
                        <a:t>Eficiencia en rendimiento</a:t>
                      </a:r>
                      <a:endParaRPr sz="2000"/>
                    </a:p>
                  </a:txBody>
                  <a:tcPr marT="91425" marB="91425" marR="68575" marL="68575">
                    <a:lnL cap="flat" cmpd="sng" w="9525">
                      <a:solidFill>
                        <a:srgbClr val="9CC2E5"/>
                      </a:solidFill>
                      <a:prstDash val="solid"/>
                      <a:round/>
                      <a:headEnd len="sm" w="sm" type="none"/>
                      <a:tailEnd len="sm" w="sm" type="none"/>
                    </a:lnL>
                    <a:lnR cap="flat" cmpd="sng" w="9525">
                      <a:solidFill>
                        <a:srgbClr val="9CC2E5"/>
                      </a:solidFill>
                      <a:prstDash val="solid"/>
                      <a:round/>
                      <a:headEnd len="sm" w="sm" type="none"/>
                      <a:tailEnd len="sm" w="sm" type="none"/>
                    </a:lnR>
                    <a:lnT cap="flat" cmpd="sng" w="9525">
                      <a:solidFill>
                        <a:srgbClr val="5B9BD5"/>
                      </a:solidFill>
                      <a:prstDash val="solid"/>
                      <a:round/>
                      <a:headEnd len="sm" w="sm" type="none"/>
                      <a:tailEnd len="sm" w="sm" type="none"/>
                    </a:lnT>
                    <a:lnB cap="flat" cmpd="sng" w="9525">
                      <a:solidFill>
                        <a:srgbClr val="9CC2E5"/>
                      </a:solidFill>
                      <a:prstDash val="solid"/>
                      <a:round/>
                      <a:headEnd len="sm" w="sm" type="none"/>
                      <a:tailEnd len="sm" w="sm" type="none"/>
                    </a:lnB>
                  </a:tcPr>
                </a:tc>
                <a:tc>
                  <a:txBody>
                    <a:bodyPr/>
                    <a:lstStyle/>
                    <a:p>
                      <a:pPr indent="-317500" lvl="0" marL="457200" rtl="0" algn="l">
                        <a:lnSpc>
                          <a:spcPct val="115000"/>
                        </a:lnSpc>
                        <a:spcBef>
                          <a:spcPts val="1200"/>
                        </a:spcBef>
                        <a:spcAft>
                          <a:spcPts val="0"/>
                        </a:spcAft>
                        <a:buSzPts val="1400"/>
                        <a:buChar char="●"/>
                      </a:pPr>
                      <a:r>
                        <a:rPr lang="es-ES"/>
                        <a:t>Se pretende garantizar tiempos cortos de respuesta.</a:t>
                      </a:r>
                      <a:endParaRPr/>
                    </a:p>
                    <a:p>
                      <a:pPr indent="-317500" lvl="0" marL="457200" rtl="0" algn="l">
                        <a:lnSpc>
                          <a:spcPct val="115000"/>
                        </a:lnSpc>
                        <a:spcBef>
                          <a:spcPts val="0"/>
                        </a:spcBef>
                        <a:spcAft>
                          <a:spcPts val="0"/>
                        </a:spcAft>
                        <a:buSzPts val="1400"/>
                        <a:buChar char="●"/>
                      </a:pPr>
                      <a:r>
                        <a:rPr lang="es-ES"/>
                        <a:t>Consultas de base de datos optimizadas para mejorar la eficiencia en las transacciones y búsqueda de los datos.</a:t>
                      </a:r>
                      <a:endParaRPr/>
                    </a:p>
                  </a:txBody>
                  <a:tcPr marT="91425" marB="91425" marR="68575" marL="68575">
                    <a:lnL cap="flat" cmpd="sng" w="9525">
                      <a:solidFill>
                        <a:srgbClr val="9CC2E5"/>
                      </a:solidFill>
                      <a:prstDash val="solid"/>
                      <a:round/>
                      <a:headEnd len="sm" w="sm" type="none"/>
                      <a:tailEnd len="sm" w="sm" type="none"/>
                    </a:lnL>
                    <a:lnR cap="flat" cmpd="sng" w="9525">
                      <a:solidFill>
                        <a:srgbClr val="9CC2E5"/>
                      </a:solidFill>
                      <a:prstDash val="solid"/>
                      <a:round/>
                      <a:headEnd len="sm" w="sm" type="none"/>
                      <a:tailEnd len="sm" w="sm" type="none"/>
                    </a:lnR>
                    <a:lnT cap="flat" cmpd="sng" w="9525">
                      <a:solidFill>
                        <a:srgbClr val="5B9BD5"/>
                      </a:solidFill>
                      <a:prstDash val="solid"/>
                      <a:round/>
                      <a:headEnd len="sm" w="sm" type="none"/>
                      <a:tailEnd len="sm" w="sm" type="none"/>
                    </a:lnT>
                    <a:lnB cap="flat" cmpd="sng" w="9525">
                      <a:solidFill>
                        <a:srgbClr val="9CC2E5"/>
                      </a:solidFill>
                      <a:prstDash val="solid"/>
                      <a:round/>
                      <a:headEnd len="sm" w="sm" type="none"/>
                      <a:tailEnd len="sm" w="sm" type="none"/>
                    </a:lnB>
                  </a:tcPr>
                </a:tc>
              </a:tr>
              <a:tr h="1665475">
                <a:tc>
                  <a:txBody>
                    <a:bodyPr/>
                    <a:lstStyle/>
                    <a:p>
                      <a:pPr indent="0" lvl="0" marL="0" rtl="0" algn="ctr">
                        <a:lnSpc>
                          <a:spcPct val="115000"/>
                        </a:lnSpc>
                        <a:spcBef>
                          <a:spcPts val="1200"/>
                        </a:spcBef>
                        <a:spcAft>
                          <a:spcPts val="0"/>
                        </a:spcAft>
                        <a:buNone/>
                      </a:pPr>
                      <a:r>
                        <a:rPr lang="es-ES" sz="2000"/>
                        <a:t>Mantenibilidad</a:t>
                      </a:r>
                      <a:endParaRPr sz="2000"/>
                    </a:p>
                  </a:txBody>
                  <a:tcPr marT="91425" marB="91425" marR="68575" marL="68575">
                    <a:lnL cap="flat" cmpd="sng" w="9525">
                      <a:solidFill>
                        <a:srgbClr val="9CC2E5"/>
                      </a:solidFill>
                      <a:prstDash val="solid"/>
                      <a:round/>
                      <a:headEnd len="sm" w="sm" type="none"/>
                      <a:tailEnd len="sm" w="sm" type="none"/>
                    </a:lnL>
                    <a:lnR cap="flat" cmpd="sng" w="9525">
                      <a:solidFill>
                        <a:srgbClr val="9CC2E5"/>
                      </a:solidFill>
                      <a:prstDash val="solid"/>
                      <a:round/>
                      <a:headEnd len="sm" w="sm" type="none"/>
                      <a:tailEnd len="sm" w="sm" type="none"/>
                    </a:lnR>
                    <a:lnT cap="flat" cmpd="sng" w="9525">
                      <a:solidFill>
                        <a:srgbClr val="9CC2E5"/>
                      </a:solidFill>
                      <a:prstDash val="solid"/>
                      <a:round/>
                      <a:headEnd len="sm" w="sm" type="none"/>
                      <a:tailEnd len="sm" w="sm" type="none"/>
                    </a:lnT>
                    <a:lnB cap="flat" cmpd="sng" w="9525">
                      <a:solidFill>
                        <a:srgbClr val="9CC2E5"/>
                      </a:solidFill>
                      <a:prstDash val="solid"/>
                      <a:round/>
                      <a:headEnd len="sm" w="sm" type="none"/>
                      <a:tailEnd len="sm" w="sm" type="none"/>
                    </a:lnB>
                    <a:solidFill>
                      <a:srgbClr val="DEEAF6"/>
                    </a:solidFill>
                  </a:tcPr>
                </a:tc>
                <a:tc>
                  <a:txBody>
                    <a:bodyPr/>
                    <a:lstStyle/>
                    <a:p>
                      <a:pPr indent="-317500" lvl="0" marL="457200" rtl="0" algn="l">
                        <a:lnSpc>
                          <a:spcPct val="115000"/>
                        </a:lnSpc>
                        <a:spcBef>
                          <a:spcPts val="1200"/>
                        </a:spcBef>
                        <a:spcAft>
                          <a:spcPts val="0"/>
                        </a:spcAft>
                        <a:buSzPts val="1400"/>
                        <a:buChar char="●"/>
                      </a:pPr>
                      <a:r>
                        <a:rPr lang="es-ES"/>
                        <a:t>El sistema debe ser mantenible.</a:t>
                      </a:r>
                      <a:endParaRPr/>
                    </a:p>
                    <a:p>
                      <a:pPr indent="-317500" lvl="0" marL="457200" rtl="0" algn="l">
                        <a:lnSpc>
                          <a:spcPct val="115000"/>
                        </a:lnSpc>
                        <a:spcBef>
                          <a:spcPts val="0"/>
                        </a:spcBef>
                        <a:spcAft>
                          <a:spcPts val="0"/>
                        </a:spcAft>
                        <a:buSzPts val="1400"/>
                        <a:buChar char="●"/>
                      </a:pPr>
                      <a:r>
                        <a:rPr lang="es-ES"/>
                        <a:t>Modularizado y debe ser fácil de escalar.</a:t>
                      </a:r>
                      <a:endParaRPr/>
                    </a:p>
                    <a:p>
                      <a:pPr indent="-317500" lvl="0" marL="457200" rtl="0" algn="l">
                        <a:lnSpc>
                          <a:spcPct val="115000"/>
                        </a:lnSpc>
                        <a:spcBef>
                          <a:spcPts val="0"/>
                        </a:spcBef>
                        <a:spcAft>
                          <a:spcPts val="0"/>
                        </a:spcAft>
                        <a:buSzPts val="1400"/>
                        <a:buChar char="●"/>
                      </a:pPr>
                      <a:r>
                        <a:rPr lang="es-ES"/>
                        <a:t>El sistema debe ser testeable en su totalidad.</a:t>
                      </a:r>
                      <a:endParaRPr/>
                    </a:p>
                  </a:txBody>
                  <a:tcPr marT="91425" marB="91425" marR="68575" marL="68575">
                    <a:lnL cap="flat" cmpd="sng" w="9525">
                      <a:solidFill>
                        <a:srgbClr val="9CC2E5"/>
                      </a:solidFill>
                      <a:prstDash val="solid"/>
                      <a:round/>
                      <a:headEnd len="sm" w="sm" type="none"/>
                      <a:tailEnd len="sm" w="sm" type="none"/>
                    </a:lnL>
                    <a:lnR cap="flat" cmpd="sng" w="9525">
                      <a:solidFill>
                        <a:srgbClr val="9CC2E5"/>
                      </a:solidFill>
                      <a:prstDash val="solid"/>
                      <a:round/>
                      <a:headEnd len="sm" w="sm" type="none"/>
                      <a:tailEnd len="sm" w="sm" type="none"/>
                    </a:lnR>
                    <a:lnT cap="flat" cmpd="sng" w="9525">
                      <a:solidFill>
                        <a:srgbClr val="9CC2E5"/>
                      </a:solidFill>
                      <a:prstDash val="solid"/>
                      <a:round/>
                      <a:headEnd len="sm" w="sm" type="none"/>
                      <a:tailEnd len="sm" w="sm" type="none"/>
                    </a:lnT>
                    <a:lnB cap="flat" cmpd="sng" w="9525">
                      <a:solidFill>
                        <a:srgbClr val="9CC2E5"/>
                      </a:solidFill>
                      <a:prstDash val="solid"/>
                      <a:round/>
                      <a:headEnd len="sm" w="sm" type="none"/>
                      <a:tailEnd len="sm" w="sm" type="none"/>
                    </a:lnB>
                    <a:solidFill>
                      <a:srgbClr val="DEEAF6"/>
                    </a:solidFill>
                  </a:tcPr>
                </a:tc>
              </a:tr>
              <a:tr h="1482175">
                <a:tc>
                  <a:txBody>
                    <a:bodyPr/>
                    <a:lstStyle/>
                    <a:p>
                      <a:pPr indent="0" lvl="0" marL="0" rtl="0" algn="ctr">
                        <a:lnSpc>
                          <a:spcPct val="115000"/>
                        </a:lnSpc>
                        <a:spcBef>
                          <a:spcPts val="1200"/>
                        </a:spcBef>
                        <a:spcAft>
                          <a:spcPts val="0"/>
                        </a:spcAft>
                        <a:buNone/>
                      </a:pPr>
                      <a:r>
                        <a:rPr lang="es-ES" sz="2000"/>
                        <a:t>Portabilidad</a:t>
                      </a:r>
                      <a:endParaRPr sz="2000"/>
                    </a:p>
                  </a:txBody>
                  <a:tcPr marT="91425" marB="91425" marR="68575" marL="68575">
                    <a:lnL cap="flat" cmpd="sng" w="9525">
                      <a:solidFill>
                        <a:srgbClr val="9CC2E5"/>
                      </a:solidFill>
                      <a:prstDash val="solid"/>
                      <a:round/>
                      <a:headEnd len="sm" w="sm" type="none"/>
                      <a:tailEnd len="sm" w="sm" type="none"/>
                    </a:lnL>
                    <a:lnR cap="flat" cmpd="sng" w="9525">
                      <a:solidFill>
                        <a:srgbClr val="9CC2E5"/>
                      </a:solidFill>
                      <a:prstDash val="solid"/>
                      <a:round/>
                      <a:headEnd len="sm" w="sm" type="none"/>
                      <a:tailEnd len="sm" w="sm" type="none"/>
                    </a:lnR>
                    <a:lnT cap="flat" cmpd="sng" w="9525">
                      <a:solidFill>
                        <a:srgbClr val="9CC2E5"/>
                      </a:solidFill>
                      <a:prstDash val="solid"/>
                      <a:round/>
                      <a:headEnd len="sm" w="sm" type="none"/>
                      <a:tailEnd len="sm" w="sm" type="none"/>
                    </a:lnT>
                    <a:lnB cap="flat" cmpd="sng" w="9525">
                      <a:solidFill>
                        <a:srgbClr val="9CC2E5"/>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s-ES"/>
                        <a:t>El sistema debe adaptarse a los diferentes navegadores web y ser accesibles sin problemas.</a:t>
                      </a:r>
                      <a:endParaRPr/>
                    </a:p>
                  </a:txBody>
                  <a:tcPr marT="91425" marB="91425" marR="68575" marL="68575">
                    <a:lnL cap="flat" cmpd="sng" w="9525">
                      <a:solidFill>
                        <a:srgbClr val="9CC2E5"/>
                      </a:solidFill>
                      <a:prstDash val="solid"/>
                      <a:round/>
                      <a:headEnd len="sm" w="sm" type="none"/>
                      <a:tailEnd len="sm" w="sm" type="none"/>
                    </a:lnL>
                    <a:lnR cap="flat" cmpd="sng" w="9525">
                      <a:solidFill>
                        <a:srgbClr val="9CC2E5"/>
                      </a:solidFill>
                      <a:prstDash val="solid"/>
                      <a:round/>
                      <a:headEnd len="sm" w="sm" type="none"/>
                      <a:tailEnd len="sm" w="sm" type="none"/>
                    </a:lnR>
                    <a:lnT cap="flat" cmpd="sng" w="9525">
                      <a:solidFill>
                        <a:srgbClr val="9CC2E5"/>
                      </a:solidFill>
                      <a:prstDash val="solid"/>
                      <a:round/>
                      <a:headEnd len="sm" w="sm" type="none"/>
                      <a:tailEnd len="sm" w="sm" type="none"/>
                    </a:lnT>
                    <a:lnB cap="flat" cmpd="sng" w="9525">
                      <a:solidFill>
                        <a:srgbClr val="9CC2E5"/>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3" name="Shape 153"/>
        <p:cNvGrpSpPr/>
        <p:nvPr/>
      </p:nvGrpSpPr>
      <p:grpSpPr>
        <a:xfrm>
          <a:off x="0" y="0"/>
          <a:ext cx="0" cy="0"/>
          <a:chOff x="0" y="0"/>
          <a:chExt cx="0" cy="0"/>
        </a:xfrm>
      </p:grpSpPr>
      <p:sp>
        <p:nvSpPr>
          <p:cNvPr id="154" name="Google Shape;154;g1e7f2a70413_0_10"/>
          <p:cNvSpPr txBox="1"/>
          <p:nvPr/>
        </p:nvSpPr>
        <p:spPr>
          <a:xfrm>
            <a:off x="850948" y="512416"/>
            <a:ext cx="10490100" cy="630900"/>
          </a:xfrm>
          <a:prstGeom prst="rect">
            <a:avLst/>
          </a:prstGeom>
          <a:noFill/>
          <a:ln>
            <a:noFill/>
          </a:ln>
        </p:spPr>
        <p:txBody>
          <a:bodyPr anchorCtr="0" anchor="t" bIns="45700" lIns="91425" spcFirstLastPara="1" rIns="91425" wrap="square" tIns="45700">
            <a:spAutoFit/>
          </a:bodyPr>
          <a:lstStyle/>
          <a:p>
            <a:pPr indent="0" lvl="0" marL="0" marR="0" rtl="0" algn="ctr">
              <a:lnSpc>
                <a:spcPct val="106000"/>
              </a:lnSpc>
              <a:spcBef>
                <a:spcPts val="0"/>
              </a:spcBef>
              <a:spcAft>
                <a:spcPts val="0"/>
              </a:spcAft>
              <a:buClr>
                <a:srgbClr val="000000"/>
              </a:buClr>
              <a:buSzPts val="3500"/>
              <a:buFont typeface="Arial"/>
              <a:buNone/>
            </a:pPr>
            <a:r>
              <a:rPr b="1" lang="es-ES" sz="3500">
                <a:solidFill>
                  <a:schemeClr val="dk1"/>
                </a:solidFill>
              </a:rPr>
              <a:t>Actividades</a:t>
            </a:r>
            <a:endParaRPr b="0" i="0" sz="3500" u="none" cap="none" strike="noStrike">
              <a:solidFill>
                <a:schemeClr val="dk1"/>
              </a:solidFill>
              <a:latin typeface="Calibri"/>
              <a:ea typeface="Calibri"/>
              <a:cs typeface="Calibri"/>
              <a:sym typeface="Calibri"/>
            </a:endParaRPr>
          </a:p>
        </p:txBody>
      </p:sp>
      <p:graphicFrame>
        <p:nvGraphicFramePr>
          <p:cNvPr id="155" name="Google Shape;155;g1e7f2a70413_0_10"/>
          <p:cNvGraphicFramePr/>
          <p:nvPr/>
        </p:nvGraphicFramePr>
        <p:xfrm>
          <a:off x="952500" y="1681750"/>
          <a:ext cx="3000000" cy="3000000"/>
        </p:xfrm>
        <a:graphic>
          <a:graphicData uri="http://schemas.openxmlformats.org/drawingml/2006/table">
            <a:tbl>
              <a:tblPr>
                <a:noFill/>
                <a:tableStyleId>{957864FB-F13B-47A7-8E84-AD749BB4CD27}</a:tableStyleId>
              </a:tblPr>
              <a:tblGrid>
                <a:gridCol w="2571750"/>
                <a:gridCol w="2571750"/>
                <a:gridCol w="2571750"/>
                <a:gridCol w="2571750"/>
              </a:tblGrid>
              <a:tr h="664125">
                <a:tc>
                  <a:txBody>
                    <a:bodyPr/>
                    <a:lstStyle/>
                    <a:p>
                      <a:pPr indent="0" lvl="0" marL="0" rtl="0" algn="ctr">
                        <a:spcBef>
                          <a:spcPts val="0"/>
                        </a:spcBef>
                        <a:spcAft>
                          <a:spcPts val="0"/>
                        </a:spcAft>
                        <a:buNone/>
                      </a:pPr>
                      <a:r>
                        <a:rPr b="1" lang="es-ES"/>
                        <a:t>Actividad</a:t>
                      </a:r>
                      <a:endParaRPr b="1"/>
                    </a:p>
                  </a:txBody>
                  <a:tcPr marT="91425" marB="91425" marR="91425" marL="91425" anchor="ctr"/>
                </a:tc>
                <a:tc>
                  <a:txBody>
                    <a:bodyPr/>
                    <a:lstStyle/>
                    <a:p>
                      <a:pPr indent="0" lvl="0" marL="0" rtl="0" algn="ctr">
                        <a:spcBef>
                          <a:spcPts val="0"/>
                        </a:spcBef>
                        <a:spcAft>
                          <a:spcPts val="0"/>
                        </a:spcAft>
                        <a:buNone/>
                      </a:pPr>
                      <a:r>
                        <a:rPr b="1" lang="es-ES"/>
                        <a:t>Producto base</a:t>
                      </a:r>
                      <a:endParaRPr b="1"/>
                    </a:p>
                  </a:txBody>
                  <a:tcPr marT="91425" marB="91425" marR="91425" marL="91425" anchor="ctr"/>
                </a:tc>
                <a:tc>
                  <a:txBody>
                    <a:bodyPr/>
                    <a:lstStyle/>
                    <a:p>
                      <a:pPr indent="0" lvl="0" marL="0" rtl="0" algn="ctr">
                        <a:spcBef>
                          <a:spcPts val="0"/>
                        </a:spcBef>
                        <a:spcAft>
                          <a:spcPts val="0"/>
                        </a:spcAft>
                        <a:buNone/>
                      </a:pPr>
                      <a:r>
                        <a:rPr b="1" lang="es-ES"/>
                        <a:t>Rol responsable</a:t>
                      </a:r>
                      <a:endParaRPr b="1"/>
                    </a:p>
                  </a:txBody>
                  <a:tcPr marT="91425" marB="91425" marR="91425" marL="91425" anchor="ctr"/>
                </a:tc>
                <a:tc>
                  <a:txBody>
                    <a:bodyPr/>
                    <a:lstStyle/>
                    <a:p>
                      <a:pPr indent="0" lvl="0" marL="0" rtl="0" algn="ctr">
                        <a:spcBef>
                          <a:spcPts val="0"/>
                        </a:spcBef>
                        <a:spcAft>
                          <a:spcPts val="0"/>
                        </a:spcAft>
                        <a:buNone/>
                      </a:pPr>
                      <a:r>
                        <a:rPr b="1" lang="es-ES"/>
                        <a:t>Aplicabilidad</a:t>
                      </a:r>
                      <a:endParaRPr b="1"/>
                    </a:p>
                  </a:txBody>
                  <a:tcPr marT="91425" marB="91425" marR="91425" marL="91425" anchor="ctr"/>
                </a:tc>
              </a:tr>
              <a:tr h="537125">
                <a:tc>
                  <a:txBody>
                    <a:bodyPr/>
                    <a:lstStyle/>
                    <a:p>
                      <a:pPr indent="0" lvl="0" marL="0" rtl="0" algn="l">
                        <a:spcBef>
                          <a:spcPts val="0"/>
                        </a:spcBef>
                        <a:spcAft>
                          <a:spcPts val="0"/>
                        </a:spcAft>
                        <a:buNone/>
                      </a:pPr>
                      <a:r>
                        <a:rPr lang="es-ES"/>
                        <a:t>Pruebas de unidad</a:t>
                      </a:r>
                      <a:endParaRPr/>
                    </a:p>
                  </a:txBody>
                  <a:tcPr marT="91425" marB="91425" marR="91425" marL="91425"/>
                </a:tc>
                <a:tc>
                  <a:txBody>
                    <a:bodyPr/>
                    <a:lstStyle/>
                    <a:p>
                      <a:pPr indent="0" lvl="0" marL="0" rtl="0" algn="l">
                        <a:spcBef>
                          <a:spcPts val="0"/>
                        </a:spcBef>
                        <a:spcAft>
                          <a:spcPts val="0"/>
                        </a:spcAft>
                        <a:buNone/>
                      </a:pPr>
                      <a:r>
                        <a:rPr lang="es-ES"/>
                        <a:t>Código</a:t>
                      </a:r>
                      <a:endParaRPr/>
                    </a:p>
                  </a:txBody>
                  <a:tcPr marT="91425" marB="91425" marR="91425" marL="91425"/>
                </a:tc>
                <a:tc>
                  <a:txBody>
                    <a:bodyPr/>
                    <a:lstStyle/>
                    <a:p>
                      <a:pPr indent="0" lvl="0" marL="0" rtl="0" algn="l">
                        <a:spcBef>
                          <a:spcPts val="0"/>
                        </a:spcBef>
                        <a:spcAft>
                          <a:spcPts val="0"/>
                        </a:spcAft>
                        <a:buNone/>
                      </a:pPr>
                      <a:r>
                        <a:rPr lang="es-ES"/>
                        <a:t>Desarrollador</a:t>
                      </a:r>
                      <a:endParaRPr/>
                    </a:p>
                  </a:txBody>
                  <a:tcPr marT="91425" marB="91425" marR="91425" marL="91425"/>
                </a:tc>
                <a:tc>
                  <a:txBody>
                    <a:bodyPr/>
                    <a:lstStyle/>
                    <a:p>
                      <a:pPr indent="0" lvl="0" marL="0" rtl="0" algn="l">
                        <a:spcBef>
                          <a:spcPts val="0"/>
                        </a:spcBef>
                        <a:spcAft>
                          <a:spcPts val="0"/>
                        </a:spcAft>
                        <a:buNone/>
                      </a:pPr>
                      <a:r>
                        <a:rPr lang="es-ES"/>
                        <a:t>SI</a:t>
                      </a:r>
                      <a:endParaRPr/>
                    </a:p>
                  </a:txBody>
                  <a:tcPr marT="91425" marB="91425" marR="91425" marL="91425"/>
                </a:tc>
              </a:tr>
              <a:tr h="537125">
                <a:tc>
                  <a:txBody>
                    <a:bodyPr/>
                    <a:lstStyle/>
                    <a:p>
                      <a:pPr indent="0" lvl="0" marL="0" rtl="0" algn="l">
                        <a:spcBef>
                          <a:spcPts val="0"/>
                        </a:spcBef>
                        <a:spcAft>
                          <a:spcPts val="0"/>
                        </a:spcAft>
                        <a:buNone/>
                      </a:pPr>
                      <a:r>
                        <a:rPr lang="es-ES"/>
                        <a:t>Pruebas de integraciòn</a:t>
                      </a:r>
                      <a:endParaRPr/>
                    </a:p>
                  </a:txBody>
                  <a:tcPr marT="91425" marB="91425" marR="91425" marL="91425"/>
                </a:tc>
                <a:tc>
                  <a:txBody>
                    <a:bodyPr/>
                    <a:lstStyle/>
                    <a:p>
                      <a:pPr indent="0" lvl="0" marL="0" rtl="0" algn="l">
                        <a:spcBef>
                          <a:spcPts val="0"/>
                        </a:spcBef>
                        <a:spcAft>
                          <a:spcPts val="0"/>
                        </a:spcAft>
                        <a:buNone/>
                      </a:pPr>
                      <a:r>
                        <a:rPr lang="es-ES"/>
                        <a:t>Componentes</a:t>
                      </a:r>
                      <a:endParaRPr/>
                    </a:p>
                  </a:txBody>
                  <a:tcPr marT="91425" marB="91425" marR="91425" marL="91425"/>
                </a:tc>
                <a:tc>
                  <a:txBody>
                    <a:bodyPr/>
                    <a:lstStyle/>
                    <a:p>
                      <a:pPr indent="0" lvl="0" marL="0" rtl="0" algn="l">
                        <a:spcBef>
                          <a:spcPts val="0"/>
                        </a:spcBef>
                        <a:spcAft>
                          <a:spcPts val="0"/>
                        </a:spcAft>
                        <a:buNone/>
                      </a:pPr>
                      <a:r>
                        <a:rPr lang="es-ES"/>
                        <a:t>Desarrollador</a:t>
                      </a:r>
                      <a:endParaRPr/>
                    </a:p>
                  </a:txBody>
                  <a:tcPr marT="91425" marB="91425" marR="91425" marL="91425"/>
                </a:tc>
                <a:tc>
                  <a:txBody>
                    <a:bodyPr/>
                    <a:lstStyle/>
                    <a:p>
                      <a:pPr indent="0" lvl="0" marL="0" rtl="0" algn="l">
                        <a:spcBef>
                          <a:spcPts val="0"/>
                        </a:spcBef>
                        <a:spcAft>
                          <a:spcPts val="0"/>
                        </a:spcAft>
                        <a:buNone/>
                      </a:pPr>
                      <a:r>
                        <a:rPr lang="es-ES"/>
                        <a:t>SI</a:t>
                      </a:r>
                      <a:endParaRPr/>
                    </a:p>
                  </a:txBody>
                  <a:tcPr marT="91425" marB="91425" marR="91425" marL="91425"/>
                </a:tc>
              </a:tr>
              <a:tr h="537125">
                <a:tc>
                  <a:txBody>
                    <a:bodyPr/>
                    <a:lstStyle/>
                    <a:p>
                      <a:pPr indent="0" lvl="0" marL="0" rtl="0" algn="l">
                        <a:spcBef>
                          <a:spcPts val="0"/>
                        </a:spcBef>
                        <a:spcAft>
                          <a:spcPts val="0"/>
                        </a:spcAft>
                        <a:buNone/>
                      </a:pPr>
                      <a:r>
                        <a:rPr lang="es-ES"/>
                        <a:t>Revisiones de </a:t>
                      </a:r>
                      <a:r>
                        <a:rPr lang="es-ES"/>
                        <a:t>código</a:t>
                      </a:r>
                      <a:r>
                        <a:rPr lang="es-ES"/>
                        <a:t> </a:t>
                      </a:r>
                      <a:endParaRPr/>
                    </a:p>
                  </a:txBody>
                  <a:tcPr marT="91425" marB="91425" marR="91425" marL="91425"/>
                </a:tc>
                <a:tc>
                  <a:txBody>
                    <a:bodyPr/>
                    <a:lstStyle/>
                    <a:p>
                      <a:pPr indent="0" lvl="0" marL="0" rtl="0" algn="l">
                        <a:spcBef>
                          <a:spcPts val="0"/>
                        </a:spcBef>
                        <a:spcAft>
                          <a:spcPts val="0"/>
                        </a:spcAft>
                        <a:buNone/>
                      </a:pPr>
                      <a:r>
                        <a:rPr lang="es-ES"/>
                        <a:t>Código</a:t>
                      </a:r>
                      <a:endParaRPr/>
                    </a:p>
                  </a:txBody>
                  <a:tcPr marT="91425" marB="91425" marR="91425" marL="91425"/>
                </a:tc>
                <a:tc>
                  <a:txBody>
                    <a:bodyPr/>
                    <a:lstStyle/>
                    <a:p>
                      <a:pPr indent="0" lvl="0" marL="0" rtl="0" algn="l">
                        <a:spcBef>
                          <a:spcPts val="0"/>
                        </a:spcBef>
                        <a:spcAft>
                          <a:spcPts val="0"/>
                        </a:spcAft>
                        <a:buNone/>
                      </a:pPr>
                      <a:r>
                        <a:rPr lang="es-ES"/>
                        <a:t>Lider de desarrollo</a:t>
                      </a:r>
                      <a:endParaRPr/>
                    </a:p>
                  </a:txBody>
                  <a:tcPr marT="91425" marB="91425" marR="91425" marL="91425"/>
                </a:tc>
                <a:tc>
                  <a:txBody>
                    <a:bodyPr/>
                    <a:lstStyle/>
                    <a:p>
                      <a:pPr indent="0" lvl="0" marL="0" rtl="0" algn="l">
                        <a:spcBef>
                          <a:spcPts val="0"/>
                        </a:spcBef>
                        <a:spcAft>
                          <a:spcPts val="0"/>
                        </a:spcAft>
                        <a:buNone/>
                      </a:pPr>
                      <a:r>
                        <a:rPr lang="es-ES"/>
                        <a:t>SI</a:t>
                      </a:r>
                      <a:endParaRPr/>
                    </a:p>
                  </a:txBody>
                  <a:tcPr marT="91425" marB="91425" marR="91425" marL="91425"/>
                </a:tc>
              </a:tr>
              <a:tr h="537125">
                <a:tc>
                  <a:txBody>
                    <a:bodyPr/>
                    <a:lstStyle/>
                    <a:p>
                      <a:pPr indent="0" lvl="0" marL="0" rtl="0" algn="l">
                        <a:spcBef>
                          <a:spcPts val="0"/>
                        </a:spcBef>
                        <a:spcAft>
                          <a:spcPts val="0"/>
                        </a:spcAft>
                        <a:buNone/>
                      </a:pPr>
                      <a:r>
                        <a:rPr lang="es-ES"/>
                        <a:t>Pruebas funcionales</a:t>
                      </a:r>
                      <a:endParaRPr/>
                    </a:p>
                  </a:txBody>
                  <a:tcPr marT="91425" marB="91425" marR="91425" marL="91425"/>
                </a:tc>
                <a:tc>
                  <a:txBody>
                    <a:bodyPr/>
                    <a:lstStyle/>
                    <a:p>
                      <a:pPr indent="0" lvl="0" marL="0" rtl="0" algn="l">
                        <a:spcBef>
                          <a:spcPts val="0"/>
                        </a:spcBef>
                        <a:spcAft>
                          <a:spcPts val="0"/>
                        </a:spcAft>
                        <a:buNone/>
                      </a:pPr>
                      <a:r>
                        <a:rPr lang="es-ES"/>
                        <a:t>Aplicación</a:t>
                      </a:r>
                      <a:r>
                        <a:rPr lang="es-ES"/>
                        <a:t> </a:t>
                      </a:r>
                      <a:endParaRPr/>
                    </a:p>
                  </a:txBody>
                  <a:tcPr marT="91425" marB="91425" marR="91425" marL="91425"/>
                </a:tc>
                <a:tc>
                  <a:txBody>
                    <a:bodyPr/>
                    <a:lstStyle/>
                    <a:p>
                      <a:pPr indent="0" lvl="0" marL="0" rtl="0" algn="l">
                        <a:spcBef>
                          <a:spcPts val="0"/>
                        </a:spcBef>
                        <a:spcAft>
                          <a:spcPts val="0"/>
                        </a:spcAft>
                        <a:buNone/>
                      </a:pPr>
                      <a:r>
                        <a:rPr lang="es-ES"/>
                        <a:t>Ingeniero QA</a:t>
                      </a:r>
                      <a:endParaRPr/>
                    </a:p>
                  </a:txBody>
                  <a:tcPr marT="91425" marB="91425" marR="91425" marL="91425"/>
                </a:tc>
                <a:tc>
                  <a:txBody>
                    <a:bodyPr/>
                    <a:lstStyle/>
                    <a:p>
                      <a:pPr indent="0" lvl="0" marL="0" rtl="0" algn="l">
                        <a:spcBef>
                          <a:spcPts val="0"/>
                        </a:spcBef>
                        <a:spcAft>
                          <a:spcPts val="0"/>
                        </a:spcAft>
                        <a:buNone/>
                      </a:pPr>
                      <a:r>
                        <a:rPr lang="es-ES"/>
                        <a:t>SI</a:t>
                      </a:r>
                      <a:endParaRPr/>
                    </a:p>
                  </a:txBody>
                  <a:tcPr marT="91425" marB="91425" marR="91425" marL="91425"/>
                </a:tc>
              </a:tr>
              <a:tr h="537125">
                <a:tc>
                  <a:txBody>
                    <a:bodyPr/>
                    <a:lstStyle/>
                    <a:p>
                      <a:pPr indent="0" lvl="0" marL="0" rtl="0" algn="l">
                        <a:spcBef>
                          <a:spcPts val="0"/>
                        </a:spcBef>
                        <a:spcAft>
                          <a:spcPts val="0"/>
                        </a:spcAft>
                        <a:buNone/>
                      </a:pPr>
                      <a:r>
                        <a:rPr lang="es-ES"/>
                        <a:t>Pruebas no funcionales</a:t>
                      </a:r>
                      <a:endParaRPr/>
                    </a:p>
                  </a:txBody>
                  <a:tcPr marT="91425" marB="91425" marR="91425" marL="91425"/>
                </a:tc>
                <a:tc>
                  <a:txBody>
                    <a:bodyPr/>
                    <a:lstStyle/>
                    <a:p>
                      <a:pPr indent="0" lvl="0" marL="0" rtl="0" algn="l">
                        <a:spcBef>
                          <a:spcPts val="0"/>
                        </a:spcBef>
                        <a:spcAft>
                          <a:spcPts val="0"/>
                        </a:spcAft>
                        <a:buNone/>
                      </a:pPr>
                      <a:r>
                        <a:rPr lang="es-ES"/>
                        <a:t>Aplicación</a:t>
                      </a:r>
                      <a:endParaRPr/>
                    </a:p>
                  </a:txBody>
                  <a:tcPr marT="91425" marB="91425" marR="91425" marL="91425"/>
                </a:tc>
                <a:tc>
                  <a:txBody>
                    <a:bodyPr/>
                    <a:lstStyle/>
                    <a:p>
                      <a:pPr indent="0" lvl="0" marL="0" rtl="0" algn="l">
                        <a:spcBef>
                          <a:spcPts val="0"/>
                        </a:spcBef>
                        <a:spcAft>
                          <a:spcPts val="0"/>
                        </a:spcAft>
                        <a:buNone/>
                      </a:pPr>
                      <a:r>
                        <a:rPr lang="es-ES"/>
                        <a:t>Ingeniero QA</a:t>
                      </a:r>
                      <a:endParaRPr/>
                    </a:p>
                  </a:txBody>
                  <a:tcPr marT="91425" marB="91425" marR="91425" marL="91425"/>
                </a:tc>
                <a:tc>
                  <a:txBody>
                    <a:bodyPr/>
                    <a:lstStyle/>
                    <a:p>
                      <a:pPr indent="0" lvl="0" marL="0" rtl="0" algn="l">
                        <a:spcBef>
                          <a:spcPts val="0"/>
                        </a:spcBef>
                        <a:spcAft>
                          <a:spcPts val="0"/>
                        </a:spcAft>
                        <a:buNone/>
                      </a:pPr>
                      <a:r>
                        <a:rPr lang="es-ES"/>
                        <a:t>SI</a:t>
                      </a:r>
                      <a:endParaRPr/>
                    </a:p>
                  </a:txBody>
                  <a:tcPr marT="91425" marB="91425" marR="91425" marL="91425"/>
                </a:tc>
              </a:tr>
              <a:tr h="537125">
                <a:tc>
                  <a:txBody>
                    <a:bodyPr/>
                    <a:lstStyle/>
                    <a:p>
                      <a:pPr indent="0" lvl="0" marL="0" rtl="0" algn="l">
                        <a:spcBef>
                          <a:spcPts val="0"/>
                        </a:spcBef>
                        <a:spcAft>
                          <a:spcPts val="0"/>
                        </a:spcAft>
                        <a:buNone/>
                      </a:pPr>
                      <a:r>
                        <a:rPr lang="es-ES"/>
                        <a:t>Pruebas UAT</a:t>
                      </a:r>
                      <a:endParaRPr/>
                    </a:p>
                  </a:txBody>
                  <a:tcPr marT="91425" marB="91425" marR="91425" marL="91425"/>
                </a:tc>
                <a:tc>
                  <a:txBody>
                    <a:bodyPr/>
                    <a:lstStyle/>
                    <a:p>
                      <a:pPr indent="0" lvl="0" marL="0" rtl="0" algn="l">
                        <a:spcBef>
                          <a:spcPts val="0"/>
                        </a:spcBef>
                        <a:spcAft>
                          <a:spcPts val="0"/>
                        </a:spcAft>
                        <a:buNone/>
                      </a:pPr>
                      <a:r>
                        <a:rPr lang="es-ES"/>
                        <a:t>Aplicaciòn</a:t>
                      </a:r>
                      <a:endParaRPr/>
                    </a:p>
                  </a:txBody>
                  <a:tcPr marT="91425" marB="91425" marR="91425" marL="91425"/>
                </a:tc>
                <a:tc>
                  <a:txBody>
                    <a:bodyPr/>
                    <a:lstStyle/>
                    <a:p>
                      <a:pPr indent="0" lvl="0" marL="0" rtl="0" algn="l">
                        <a:spcBef>
                          <a:spcPts val="0"/>
                        </a:spcBef>
                        <a:spcAft>
                          <a:spcPts val="0"/>
                        </a:spcAft>
                        <a:buNone/>
                      </a:pPr>
                      <a:r>
                        <a:rPr lang="es-ES"/>
                        <a:t>Ingeniero QA - Product Owner</a:t>
                      </a:r>
                      <a:endParaRPr/>
                    </a:p>
                  </a:txBody>
                  <a:tcPr marT="91425" marB="91425" marR="91425" marL="91425"/>
                </a:tc>
                <a:tc>
                  <a:txBody>
                    <a:bodyPr/>
                    <a:lstStyle/>
                    <a:p>
                      <a:pPr indent="0" lvl="0" marL="0" rtl="0" algn="l">
                        <a:spcBef>
                          <a:spcPts val="0"/>
                        </a:spcBef>
                        <a:spcAft>
                          <a:spcPts val="0"/>
                        </a:spcAft>
                        <a:buNone/>
                      </a:pPr>
                      <a:r>
                        <a:rPr lang="es-ES"/>
                        <a:t>SI</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9" name="Shape 159"/>
        <p:cNvGrpSpPr/>
        <p:nvPr/>
      </p:nvGrpSpPr>
      <p:grpSpPr>
        <a:xfrm>
          <a:off x="0" y="0"/>
          <a:ext cx="0" cy="0"/>
          <a:chOff x="0" y="0"/>
          <a:chExt cx="0" cy="0"/>
        </a:xfrm>
      </p:grpSpPr>
      <p:sp>
        <p:nvSpPr>
          <p:cNvPr id="160" name="Google Shape;160;g282596b95f8_0_0"/>
          <p:cNvSpPr txBox="1"/>
          <p:nvPr/>
        </p:nvSpPr>
        <p:spPr>
          <a:xfrm>
            <a:off x="850948" y="512416"/>
            <a:ext cx="10490100" cy="6309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1200"/>
              </a:spcBef>
              <a:spcAft>
                <a:spcPts val="1200"/>
              </a:spcAft>
              <a:buClr>
                <a:schemeClr val="dk1"/>
              </a:buClr>
              <a:buSzPts val="1100"/>
              <a:buFont typeface="Arial"/>
              <a:buNone/>
            </a:pPr>
            <a:r>
              <a:rPr b="1" lang="es-ES" sz="3500">
                <a:solidFill>
                  <a:schemeClr val="dk1"/>
                </a:solidFill>
              </a:rPr>
              <a:t>Estimación</a:t>
            </a:r>
            <a:endParaRPr b="1" sz="3500">
              <a:solidFill>
                <a:schemeClr val="dk1"/>
              </a:solidFill>
            </a:endParaRPr>
          </a:p>
        </p:txBody>
      </p:sp>
      <p:graphicFrame>
        <p:nvGraphicFramePr>
          <p:cNvPr id="161" name="Google Shape;161;g282596b95f8_0_0"/>
          <p:cNvGraphicFramePr/>
          <p:nvPr/>
        </p:nvGraphicFramePr>
        <p:xfrm>
          <a:off x="1658475" y="1276075"/>
          <a:ext cx="3000000" cy="3000000"/>
        </p:xfrm>
        <a:graphic>
          <a:graphicData uri="http://schemas.openxmlformats.org/drawingml/2006/table">
            <a:tbl>
              <a:tblPr>
                <a:noFill/>
                <a:tableStyleId>{957864FB-F13B-47A7-8E84-AD749BB4CD27}</a:tableStyleId>
              </a:tblPr>
              <a:tblGrid>
                <a:gridCol w="5710300"/>
                <a:gridCol w="1049750"/>
                <a:gridCol w="1014750"/>
                <a:gridCol w="1100225"/>
              </a:tblGrid>
              <a:tr h="320000">
                <a:tc rowSpan="2">
                  <a:txBody>
                    <a:bodyPr/>
                    <a:lstStyle/>
                    <a:p>
                      <a:pPr indent="0" lvl="0" marL="0" rtl="0" algn="ctr">
                        <a:spcBef>
                          <a:spcPts val="0"/>
                        </a:spcBef>
                        <a:spcAft>
                          <a:spcPts val="0"/>
                        </a:spcAft>
                        <a:buNone/>
                      </a:pPr>
                      <a:r>
                        <a:rPr b="1" lang="es-ES"/>
                        <a:t>Estimación</a:t>
                      </a:r>
                      <a:r>
                        <a:rPr b="1" lang="es-ES"/>
                        <a:t> de tiempos de calidad por ambiente</a:t>
                      </a:r>
                      <a:endParaRPr b="1"/>
                    </a:p>
                  </a:txBody>
                  <a:tcPr marT="91425" marB="91425" marR="91425" marL="91425" anchor="ctr">
                    <a:lnB cap="flat" cmpd="sng" w="9525">
                      <a:solidFill>
                        <a:srgbClr val="D9D9D9"/>
                      </a:solidFill>
                      <a:prstDash val="solid"/>
                      <a:round/>
                      <a:headEnd len="sm" w="sm" type="none"/>
                      <a:tailEnd len="sm" w="sm" type="none"/>
                    </a:lnB>
                  </a:tcPr>
                </a:tc>
                <a:tc gridSpan="3">
                  <a:txBody>
                    <a:bodyPr/>
                    <a:lstStyle/>
                    <a:p>
                      <a:pPr indent="0" lvl="0" marL="0" rtl="0" algn="ctr">
                        <a:spcBef>
                          <a:spcPts val="0"/>
                        </a:spcBef>
                        <a:spcAft>
                          <a:spcPts val="0"/>
                        </a:spcAft>
                        <a:buNone/>
                      </a:pPr>
                      <a:r>
                        <a:rPr b="1" lang="es-ES"/>
                        <a:t>Estimación</a:t>
                      </a:r>
                      <a:r>
                        <a:rPr b="1" lang="es-ES"/>
                        <a:t> de tiempo (Horas)</a:t>
                      </a:r>
                      <a:endParaRPr b="1"/>
                    </a:p>
                  </a:txBody>
                  <a:tcPr marT="91425" marB="91425" marR="91425" marL="91425"/>
                </a:tc>
                <a:tc hMerge="1"/>
                <a:tc hMerge="1"/>
              </a:tr>
              <a:tr h="353125">
                <a:tc vMerge="1"/>
                <a:tc>
                  <a:txBody>
                    <a:bodyPr/>
                    <a:lstStyle/>
                    <a:p>
                      <a:pPr indent="0" lvl="0" marL="0" rtl="0" algn="ctr">
                        <a:spcBef>
                          <a:spcPts val="0"/>
                        </a:spcBef>
                        <a:spcAft>
                          <a:spcPts val="0"/>
                        </a:spcAft>
                        <a:buNone/>
                      </a:pPr>
                      <a:r>
                        <a:rPr b="1" lang="es-ES"/>
                        <a:t>optimista</a:t>
                      </a:r>
                      <a:endParaRPr b="1"/>
                    </a:p>
                  </a:txBody>
                  <a:tcPr marT="91425" marB="91425" marR="91425" marL="91425">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b="1" lang="es-ES"/>
                        <a:t>Realista</a:t>
                      </a:r>
                      <a:endParaRPr b="1"/>
                    </a:p>
                  </a:txBody>
                  <a:tcPr marT="91425" marB="91425" marR="91425" marL="91425">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b="1" lang="es-ES"/>
                        <a:t>Pesimista</a:t>
                      </a:r>
                      <a:endParaRPr b="1"/>
                    </a:p>
                  </a:txBody>
                  <a:tcPr marT="91425" marB="91425" marR="91425" marL="91425">
                    <a:lnB cap="flat" cmpd="sng" w="9525">
                      <a:solidFill>
                        <a:srgbClr val="D9D9D9"/>
                      </a:solidFill>
                      <a:prstDash val="solid"/>
                      <a:round/>
                      <a:headEnd len="sm" w="sm" type="none"/>
                      <a:tailEnd len="sm" w="sm" type="none"/>
                    </a:lnB>
                  </a:tcPr>
                </a:tc>
              </a:tr>
              <a:tr h="353125">
                <a:tc>
                  <a:txBody>
                    <a:bodyPr/>
                    <a:lstStyle/>
                    <a:p>
                      <a:pPr indent="0" lvl="0" marL="0" rtl="0" algn="l">
                        <a:spcBef>
                          <a:spcPts val="0"/>
                        </a:spcBef>
                        <a:spcAft>
                          <a:spcPts val="0"/>
                        </a:spcAft>
                        <a:buNone/>
                      </a:pPr>
                      <a:r>
                        <a:rPr b="1" lang="es-ES"/>
                        <a:t>Ambiente </a:t>
                      </a:r>
                      <a:r>
                        <a:rPr b="1" lang="es-ES"/>
                        <a:t>de pruebas </a:t>
                      </a:r>
                      <a:endParaRPr b="1"/>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3D85C6"/>
                    </a:solidFill>
                  </a:tcPr>
                </a:tc>
                <a:tc gridSpan="3">
                  <a:txBody>
                    <a:bodyPr/>
                    <a:lstStyle/>
                    <a:p>
                      <a:pPr indent="0" lvl="0" marL="0" rtl="0" algn="ctr">
                        <a:spcBef>
                          <a:spcPts val="0"/>
                        </a:spcBef>
                        <a:spcAft>
                          <a:spcPts val="0"/>
                        </a:spcAft>
                        <a:buNone/>
                      </a:pPr>
                      <a:r>
                        <a:t/>
                      </a:r>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3D85C6"/>
                    </a:solidFill>
                  </a:tcPr>
                </a:tc>
                <a:tc hMerge="1"/>
                <a:tc hMerge="1"/>
              </a:tr>
              <a:tr h="353125">
                <a:tc>
                  <a:txBody>
                    <a:bodyPr/>
                    <a:lstStyle/>
                    <a:p>
                      <a:pPr indent="0" lvl="0" marL="0" rtl="0" algn="l">
                        <a:spcBef>
                          <a:spcPts val="0"/>
                        </a:spcBef>
                        <a:spcAft>
                          <a:spcPts val="0"/>
                        </a:spcAft>
                        <a:buNone/>
                      </a:pPr>
                      <a:r>
                        <a:rPr lang="es-ES"/>
                        <a:t>Contextualizaciòn</a:t>
                      </a:r>
                      <a:endParaRPr/>
                    </a:p>
                  </a:txBody>
                  <a:tcPr marT="91425" marB="91425" marR="91425" marL="91425">
                    <a:lnT cap="flat" cmpd="sng" w="9525">
                      <a:solidFill>
                        <a:srgbClr val="D9D9D9"/>
                      </a:solidFill>
                      <a:prstDash val="solid"/>
                      <a:round/>
                      <a:headEnd len="sm" w="sm" type="none"/>
                      <a:tailEnd len="sm" w="sm" type="none"/>
                    </a:lnT>
                  </a:tcPr>
                </a:tc>
                <a:tc>
                  <a:txBody>
                    <a:bodyPr/>
                    <a:lstStyle/>
                    <a:p>
                      <a:pPr indent="0" lvl="0" marL="0" rtl="0" algn="ctr">
                        <a:spcBef>
                          <a:spcPts val="0"/>
                        </a:spcBef>
                        <a:spcAft>
                          <a:spcPts val="0"/>
                        </a:spcAft>
                        <a:buNone/>
                      </a:pPr>
                      <a:r>
                        <a:t/>
                      </a:r>
                      <a:endParaRPr/>
                    </a:p>
                  </a:txBody>
                  <a:tcPr marT="91425" marB="91425" marR="91425" marL="91425">
                    <a:lnT cap="flat" cmpd="sng" w="9525">
                      <a:solidFill>
                        <a:srgbClr val="D9D9D9"/>
                      </a:solidFill>
                      <a:prstDash val="solid"/>
                      <a:round/>
                      <a:headEnd len="sm" w="sm" type="none"/>
                      <a:tailEnd len="sm" w="sm" type="none"/>
                    </a:lnT>
                  </a:tcPr>
                </a:tc>
                <a:tc>
                  <a:txBody>
                    <a:bodyPr/>
                    <a:lstStyle/>
                    <a:p>
                      <a:pPr indent="0" lvl="0" marL="0" rtl="0" algn="ctr">
                        <a:spcBef>
                          <a:spcPts val="0"/>
                        </a:spcBef>
                        <a:spcAft>
                          <a:spcPts val="0"/>
                        </a:spcAft>
                        <a:buNone/>
                      </a:pPr>
                      <a:r>
                        <a:t/>
                      </a:r>
                      <a:endParaRPr/>
                    </a:p>
                  </a:txBody>
                  <a:tcPr marT="91425" marB="91425" marR="91425" marL="91425">
                    <a:lnT cap="flat" cmpd="sng" w="9525">
                      <a:solidFill>
                        <a:srgbClr val="D9D9D9"/>
                      </a:solidFill>
                      <a:prstDash val="solid"/>
                      <a:round/>
                      <a:headEnd len="sm" w="sm" type="none"/>
                      <a:tailEnd len="sm" w="sm" type="none"/>
                    </a:lnT>
                  </a:tcPr>
                </a:tc>
                <a:tc>
                  <a:txBody>
                    <a:bodyPr/>
                    <a:lstStyle/>
                    <a:p>
                      <a:pPr indent="0" lvl="0" marL="0" rtl="0" algn="ctr">
                        <a:spcBef>
                          <a:spcPts val="0"/>
                        </a:spcBef>
                        <a:spcAft>
                          <a:spcPts val="0"/>
                        </a:spcAft>
                        <a:buNone/>
                      </a:pPr>
                      <a:r>
                        <a:t/>
                      </a:r>
                      <a:endParaRPr/>
                    </a:p>
                  </a:txBody>
                  <a:tcPr marT="91425" marB="91425" marR="91425" marL="91425">
                    <a:lnT cap="flat" cmpd="sng" w="9525">
                      <a:solidFill>
                        <a:srgbClr val="D9D9D9"/>
                      </a:solidFill>
                      <a:prstDash val="solid"/>
                      <a:round/>
                      <a:headEnd len="sm" w="sm" type="none"/>
                      <a:tailEnd len="sm" w="sm" type="none"/>
                    </a:lnT>
                  </a:tcPr>
                </a:tc>
              </a:tr>
              <a:tr h="353125">
                <a:tc>
                  <a:txBody>
                    <a:bodyPr/>
                    <a:lstStyle/>
                    <a:p>
                      <a:pPr indent="0" lvl="0" marL="0" rtl="0" algn="l">
                        <a:spcBef>
                          <a:spcPts val="0"/>
                        </a:spcBef>
                        <a:spcAft>
                          <a:spcPts val="0"/>
                        </a:spcAft>
                        <a:buNone/>
                      </a:pPr>
                      <a:r>
                        <a:rPr lang="es-ES"/>
                        <a:t>Diseño de CPs</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r h="353125">
                <a:tc>
                  <a:txBody>
                    <a:bodyPr/>
                    <a:lstStyle/>
                    <a:p>
                      <a:pPr indent="0" lvl="0" marL="0" rtl="0" algn="l">
                        <a:spcBef>
                          <a:spcPts val="0"/>
                        </a:spcBef>
                        <a:spcAft>
                          <a:spcPts val="0"/>
                        </a:spcAft>
                        <a:buNone/>
                      </a:pPr>
                      <a:r>
                        <a:rPr lang="es-ES"/>
                        <a:t>Preparación</a:t>
                      </a:r>
                      <a:r>
                        <a:rPr lang="es-ES"/>
                        <a:t> de ambiente</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r h="353125">
                <a:tc>
                  <a:txBody>
                    <a:bodyPr/>
                    <a:lstStyle/>
                    <a:p>
                      <a:pPr indent="0" lvl="0" marL="0" rtl="0" algn="l">
                        <a:spcBef>
                          <a:spcPts val="0"/>
                        </a:spcBef>
                        <a:spcAft>
                          <a:spcPts val="0"/>
                        </a:spcAft>
                        <a:buNone/>
                      </a:pPr>
                      <a:r>
                        <a:rPr lang="es-ES"/>
                        <a:t>E</a:t>
                      </a:r>
                      <a:r>
                        <a:rPr lang="es-ES"/>
                        <a:t>jecución</a:t>
                      </a:r>
                      <a:r>
                        <a:rPr lang="es-ES"/>
                        <a:t>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r h="353125">
                <a:tc>
                  <a:txBody>
                    <a:bodyPr/>
                    <a:lstStyle/>
                    <a:p>
                      <a:pPr indent="0" lvl="0" marL="0" rtl="0" algn="l">
                        <a:spcBef>
                          <a:spcPts val="0"/>
                        </a:spcBef>
                        <a:spcAft>
                          <a:spcPts val="0"/>
                        </a:spcAft>
                        <a:buNone/>
                      </a:pPr>
                      <a:r>
                        <a:rPr lang="es-ES"/>
                        <a:t>Certificación</a:t>
                      </a:r>
                      <a:r>
                        <a:rPr lang="es-ES"/>
                        <a:t>  </a:t>
                      </a:r>
                      <a:endParaRPr/>
                    </a:p>
                  </a:txBody>
                  <a:tcPr marT="91425" marB="91425" marR="91425" marL="91425">
                    <a:lnB cap="flat" cmpd="sng" w="9525">
                      <a:solidFill>
                        <a:srgbClr val="0B5394"/>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B cap="flat" cmpd="sng" w="9525">
                      <a:solidFill>
                        <a:srgbClr val="0B5394"/>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B cap="flat" cmpd="sng" w="9525">
                      <a:solidFill>
                        <a:srgbClr val="0B5394"/>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B cap="flat" cmpd="sng" w="9525">
                      <a:solidFill>
                        <a:srgbClr val="0B5394"/>
                      </a:solidFill>
                      <a:prstDash val="solid"/>
                      <a:round/>
                      <a:headEnd len="sm" w="sm" type="none"/>
                      <a:tailEnd len="sm" w="sm" type="none"/>
                    </a:lnB>
                  </a:tcPr>
                </a:tc>
              </a:tr>
              <a:tr h="353125">
                <a:tc>
                  <a:txBody>
                    <a:bodyPr/>
                    <a:lstStyle/>
                    <a:p>
                      <a:pPr indent="0" lvl="0" marL="0" rtl="0" algn="l">
                        <a:spcBef>
                          <a:spcPts val="0"/>
                        </a:spcBef>
                        <a:spcAft>
                          <a:spcPts val="0"/>
                        </a:spcAft>
                        <a:buNone/>
                      </a:pPr>
                      <a:r>
                        <a:rPr b="1" lang="es-ES"/>
                        <a:t>Ambiente de Pre-P</a:t>
                      </a:r>
                      <a:r>
                        <a:rPr b="1" lang="es-ES"/>
                        <a:t>roducción</a:t>
                      </a:r>
                      <a:endParaRPr b="1"/>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solidFill>
                      <a:srgbClr val="3D85C6"/>
                    </a:solidFill>
                  </a:tcPr>
                </a:tc>
                <a:tc gridSpan="3">
                  <a:txBody>
                    <a:bodyPr/>
                    <a:lstStyle/>
                    <a:p>
                      <a:pPr indent="0" lvl="0" marL="0" rtl="0" algn="ctr">
                        <a:spcBef>
                          <a:spcPts val="0"/>
                        </a:spcBef>
                        <a:spcAft>
                          <a:spcPts val="0"/>
                        </a:spcAft>
                        <a:buNone/>
                      </a:pPr>
                      <a:r>
                        <a:t/>
                      </a:r>
                      <a:endParaRPr/>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solidFill>
                      <a:srgbClr val="3D85C6"/>
                    </a:solidFill>
                  </a:tcPr>
                </a:tc>
                <a:tc hMerge="1"/>
                <a:tc hMerge="1"/>
              </a:tr>
              <a:tr h="353125">
                <a:tc>
                  <a:txBody>
                    <a:bodyPr/>
                    <a:lstStyle/>
                    <a:p>
                      <a:pPr indent="0" lvl="0" marL="0" rtl="0" algn="l">
                        <a:spcBef>
                          <a:spcPts val="0"/>
                        </a:spcBef>
                        <a:spcAft>
                          <a:spcPts val="0"/>
                        </a:spcAft>
                        <a:buNone/>
                      </a:pPr>
                      <a:r>
                        <a:rPr lang="es-ES"/>
                        <a:t>Preparación de ambiente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0B5394"/>
                      </a:solidFill>
                      <a:prstDash val="solid"/>
                      <a:round/>
                      <a:headEnd len="sm" w="sm" type="none"/>
                      <a:tailEnd len="sm" w="sm" type="none"/>
                    </a:lnT>
                  </a:tcPr>
                </a:tc>
                <a:tc>
                  <a:txBody>
                    <a:bodyPr/>
                    <a:lstStyle/>
                    <a:p>
                      <a:pPr indent="0" lvl="0" marL="0" rtl="0" algn="ctr">
                        <a:spcBef>
                          <a:spcPts val="0"/>
                        </a:spcBef>
                        <a:spcAft>
                          <a:spcPts val="0"/>
                        </a:spcAft>
                        <a:buNone/>
                      </a:pPr>
                      <a:r>
                        <a:t/>
                      </a:r>
                      <a:endParaRPr/>
                    </a:p>
                  </a:txBody>
                  <a:tcPr marT="91425" marB="91425" marR="91425" marL="91425">
                    <a:lnT cap="flat" cmpd="sng" w="9525">
                      <a:solidFill>
                        <a:srgbClr val="0B5394"/>
                      </a:solidFill>
                      <a:prstDash val="solid"/>
                      <a:round/>
                      <a:headEnd len="sm" w="sm" type="none"/>
                      <a:tailEnd len="sm" w="sm" type="none"/>
                    </a:lnT>
                  </a:tcPr>
                </a:tc>
                <a:tc>
                  <a:txBody>
                    <a:bodyPr/>
                    <a:lstStyle/>
                    <a:p>
                      <a:pPr indent="0" lvl="0" marL="0" rtl="0" algn="ctr">
                        <a:spcBef>
                          <a:spcPts val="0"/>
                        </a:spcBef>
                        <a:spcAft>
                          <a:spcPts val="0"/>
                        </a:spcAft>
                        <a:buNone/>
                      </a:pPr>
                      <a:r>
                        <a:t/>
                      </a:r>
                      <a:endParaRPr/>
                    </a:p>
                  </a:txBody>
                  <a:tcPr marT="91425" marB="91425" marR="91425" marL="91425">
                    <a:lnT cap="flat" cmpd="sng" w="9525">
                      <a:solidFill>
                        <a:srgbClr val="0B5394"/>
                      </a:solidFill>
                      <a:prstDash val="solid"/>
                      <a:round/>
                      <a:headEnd len="sm" w="sm" type="none"/>
                      <a:tailEnd len="sm" w="sm" type="none"/>
                    </a:lnT>
                  </a:tcPr>
                </a:tc>
              </a:tr>
              <a:tr h="353125">
                <a:tc>
                  <a:txBody>
                    <a:bodyPr/>
                    <a:lstStyle/>
                    <a:p>
                      <a:pPr indent="0" lvl="0" marL="0" rtl="0" algn="l">
                        <a:spcBef>
                          <a:spcPts val="0"/>
                        </a:spcBef>
                        <a:spcAft>
                          <a:spcPts val="0"/>
                        </a:spcAft>
                        <a:buNone/>
                      </a:pPr>
                      <a:r>
                        <a:rPr lang="es-ES"/>
                        <a:t>Ejecución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r h="353125">
                <a:tc>
                  <a:txBody>
                    <a:bodyPr/>
                    <a:lstStyle/>
                    <a:p>
                      <a:pPr indent="0" lvl="0" marL="0" rtl="0" algn="l">
                        <a:spcBef>
                          <a:spcPts val="0"/>
                        </a:spcBef>
                        <a:spcAft>
                          <a:spcPts val="0"/>
                        </a:spcAft>
                        <a:buNone/>
                      </a:pPr>
                      <a:r>
                        <a:rPr lang="es-ES"/>
                        <a:t>Certificación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r h="353125">
                <a:tc>
                  <a:txBody>
                    <a:bodyPr/>
                    <a:lstStyle/>
                    <a:p>
                      <a:pPr indent="0" lvl="0" marL="0" rtl="0" algn="l">
                        <a:spcBef>
                          <a:spcPts val="0"/>
                        </a:spcBef>
                        <a:spcAft>
                          <a:spcPts val="0"/>
                        </a:spcAft>
                        <a:buNone/>
                      </a:pPr>
                      <a:r>
                        <a:rPr b="1" lang="es-ES"/>
                        <a:t>Total de horas</a:t>
                      </a:r>
                      <a:endParaRPr b="1"/>
                    </a:p>
                  </a:txBody>
                  <a:tcPr marT="91425" marB="91425" marR="91425" marL="91425">
                    <a:lnT cap="flat" cmpd="sng" w="9525">
                      <a:solidFill>
                        <a:srgbClr val="9E9E9E"/>
                      </a:solidFill>
                      <a:prstDash val="solid"/>
                      <a:round/>
                      <a:headEnd len="sm" w="sm" type="none"/>
                      <a:tailEnd len="sm" w="sm" type="none"/>
                    </a:lnT>
                    <a:solidFill>
                      <a:srgbClr val="3D85C6"/>
                    </a:solidFill>
                  </a:tcPr>
                </a:tc>
                <a:tc>
                  <a:txBody>
                    <a:bodyPr/>
                    <a:lstStyle/>
                    <a:p>
                      <a:pPr indent="0" lvl="0" marL="0" rtl="0" algn="ctr">
                        <a:spcBef>
                          <a:spcPts val="0"/>
                        </a:spcBef>
                        <a:spcAft>
                          <a:spcPts val="0"/>
                        </a:spcAft>
                        <a:buNone/>
                      </a:pPr>
                      <a:r>
                        <a:t/>
                      </a:r>
                      <a:endParaRPr/>
                    </a:p>
                  </a:txBody>
                  <a:tcPr marT="91425" marB="91425" marR="91425" marL="91425">
                    <a:solidFill>
                      <a:srgbClr val="3D85C6"/>
                    </a:solidFill>
                  </a:tcPr>
                </a:tc>
                <a:tc>
                  <a:txBody>
                    <a:bodyPr/>
                    <a:lstStyle/>
                    <a:p>
                      <a:pPr indent="0" lvl="0" marL="0" rtl="0" algn="ctr">
                        <a:spcBef>
                          <a:spcPts val="0"/>
                        </a:spcBef>
                        <a:spcAft>
                          <a:spcPts val="0"/>
                        </a:spcAft>
                        <a:buNone/>
                      </a:pPr>
                      <a:r>
                        <a:t/>
                      </a:r>
                      <a:endParaRPr/>
                    </a:p>
                  </a:txBody>
                  <a:tcPr marT="91425" marB="91425" marR="91425" marL="91425">
                    <a:solidFill>
                      <a:srgbClr val="3D85C6"/>
                    </a:solidFill>
                  </a:tcPr>
                </a:tc>
                <a:tc>
                  <a:txBody>
                    <a:bodyPr/>
                    <a:lstStyle/>
                    <a:p>
                      <a:pPr indent="0" lvl="0" marL="0" rtl="0" algn="ctr">
                        <a:spcBef>
                          <a:spcPts val="0"/>
                        </a:spcBef>
                        <a:spcAft>
                          <a:spcPts val="0"/>
                        </a:spcAft>
                        <a:buNone/>
                      </a:pPr>
                      <a:r>
                        <a:t/>
                      </a:r>
                      <a:endParaRPr/>
                    </a:p>
                  </a:txBody>
                  <a:tcPr marT="91425" marB="91425" marR="91425" marL="91425">
                    <a:solidFill>
                      <a:srgbClr val="3D85C6"/>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5" name="Shape 165"/>
        <p:cNvGrpSpPr/>
        <p:nvPr/>
      </p:nvGrpSpPr>
      <p:grpSpPr>
        <a:xfrm>
          <a:off x="0" y="0"/>
          <a:ext cx="0" cy="0"/>
          <a:chOff x="0" y="0"/>
          <a:chExt cx="0" cy="0"/>
        </a:xfrm>
      </p:grpSpPr>
      <p:sp>
        <p:nvSpPr>
          <p:cNvPr id="166" name="Google Shape;166;g1e7f2a70413_0_16"/>
          <p:cNvSpPr txBox="1"/>
          <p:nvPr/>
        </p:nvSpPr>
        <p:spPr>
          <a:xfrm>
            <a:off x="850948" y="512416"/>
            <a:ext cx="10490100" cy="6309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1200"/>
              </a:spcBef>
              <a:spcAft>
                <a:spcPts val="1200"/>
              </a:spcAft>
              <a:buClr>
                <a:schemeClr val="dk1"/>
              </a:buClr>
              <a:buSzPts val="1100"/>
              <a:buFont typeface="Arial"/>
              <a:buNone/>
            </a:pPr>
            <a:r>
              <a:rPr b="1" lang="es-ES" sz="3500">
                <a:solidFill>
                  <a:schemeClr val="dk1"/>
                </a:solidFill>
              </a:rPr>
              <a:t>Criterios</a:t>
            </a:r>
            <a:endParaRPr b="1" sz="3500">
              <a:solidFill>
                <a:schemeClr val="dk1"/>
              </a:solidFill>
            </a:endParaRPr>
          </a:p>
        </p:txBody>
      </p:sp>
      <p:graphicFrame>
        <p:nvGraphicFramePr>
          <p:cNvPr id="167" name="Google Shape;167;g1e7f2a70413_0_16"/>
          <p:cNvGraphicFramePr/>
          <p:nvPr/>
        </p:nvGraphicFramePr>
        <p:xfrm>
          <a:off x="1422575" y="1826688"/>
          <a:ext cx="3000000" cy="3000000"/>
        </p:xfrm>
        <a:graphic>
          <a:graphicData uri="http://schemas.openxmlformats.org/drawingml/2006/table">
            <a:tbl>
              <a:tblPr>
                <a:noFill/>
                <a:tableStyleId>{957864FB-F13B-47A7-8E84-AD749BB4CD27}</a:tableStyleId>
              </a:tblPr>
              <a:tblGrid>
                <a:gridCol w="2117125"/>
                <a:gridCol w="7229700"/>
              </a:tblGrid>
              <a:tr h="836275">
                <a:tc>
                  <a:txBody>
                    <a:bodyPr/>
                    <a:lstStyle/>
                    <a:p>
                      <a:pPr indent="0" lvl="0" marL="0" rtl="0" algn="l">
                        <a:spcBef>
                          <a:spcPts val="0"/>
                        </a:spcBef>
                        <a:spcAft>
                          <a:spcPts val="0"/>
                        </a:spcAft>
                        <a:buNone/>
                      </a:pPr>
                      <a:r>
                        <a:rPr b="1" lang="es-ES"/>
                        <a:t>Criterio de </a:t>
                      </a:r>
                      <a:r>
                        <a:rPr b="1" lang="es-ES"/>
                        <a:t>finalización</a:t>
                      </a:r>
                      <a:endParaRPr b="1"/>
                    </a:p>
                  </a:txBody>
                  <a:tcPr marT="91425" marB="91425" marR="91425" marL="91425"/>
                </a:tc>
                <a:tc>
                  <a:txBody>
                    <a:bodyPr/>
                    <a:lstStyle/>
                    <a:p>
                      <a:pPr indent="0" lvl="0" marL="0" rtl="0" algn="l">
                        <a:spcBef>
                          <a:spcPts val="0"/>
                        </a:spcBef>
                        <a:spcAft>
                          <a:spcPts val="0"/>
                        </a:spcAft>
                        <a:buNone/>
                      </a:pPr>
                      <a:r>
                        <a:rPr lang="es-ES"/>
                        <a:t>Se han ejecutado todos las pruebas planeadas y se ha dado </a:t>
                      </a:r>
                      <a:r>
                        <a:rPr lang="es-ES"/>
                        <a:t>gestión</a:t>
                      </a:r>
                      <a:r>
                        <a:rPr lang="es-ES"/>
                        <a:t> a los hallazgos encontrados.</a:t>
                      </a:r>
                      <a:endParaRPr/>
                    </a:p>
                  </a:txBody>
                  <a:tcPr marT="91425" marB="91425" marR="91425" marL="91425"/>
                </a:tc>
              </a:tr>
              <a:tr h="1129025">
                <a:tc>
                  <a:txBody>
                    <a:bodyPr/>
                    <a:lstStyle/>
                    <a:p>
                      <a:pPr indent="0" lvl="0" marL="0" rtl="0" algn="l">
                        <a:spcBef>
                          <a:spcPts val="0"/>
                        </a:spcBef>
                        <a:spcAft>
                          <a:spcPts val="0"/>
                        </a:spcAft>
                        <a:buNone/>
                      </a:pPr>
                      <a:r>
                        <a:rPr b="1" lang="es-ES"/>
                        <a:t>Criterio de </a:t>
                      </a:r>
                      <a:r>
                        <a:rPr b="1" lang="es-ES"/>
                        <a:t>devolución</a:t>
                      </a:r>
                      <a:endParaRPr b="1"/>
                    </a:p>
                  </a:txBody>
                  <a:tcPr marT="91425" marB="91425" marR="91425" marL="91425"/>
                </a:tc>
                <a:tc>
                  <a:txBody>
                    <a:bodyPr/>
                    <a:lstStyle/>
                    <a:p>
                      <a:pPr indent="0" lvl="0" marL="0" rtl="0" algn="l">
                        <a:spcBef>
                          <a:spcPts val="0"/>
                        </a:spcBef>
                        <a:spcAft>
                          <a:spcPts val="0"/>
                        </a:spcAft>
                        <a:buNone/>
                      </a:pPr>
                      <a:r>
                        <a:rPr lang="es-ES"/>
                        <a:t>El resultado de las pruebas de humo en la entrega de ambiente por parte del equipo de desarrollo no ha superado el 60% de aprobaciòn, se detecta inestabilidad en el ambiente.</a:t>
                      </a:r>
                      <a:endParaRPr/>
                    </a:p>
                  </a:txBody>
                  <a:tcPr marT="91425" marB="91425" marR="91425" marL="91425"/>
                </a:tc>
              </a:tr>
              <a:tr h="836275">
                <a:tc>
                  <a:txBody>
                    <a:bodyPr/>
                    <a:lstStyle/>
                    <a:p>
                      <a:pPr indent="0" lvl="0" marL="0" rtl="0" algn="l">
                        <a:spcBef>
                          <a:spcPts val="0"/>
                        </a:spcBef>
                        <a:spcAft>
                          <a:spcPts val="0"/>
                        </a:spcAft>
                        <a:buNone/>
                      </a:pPr>
                      <a:r>
                        <a:rPr b="1" lang="es-ES"/>
                        <a:t>Criterio de </a:t>
                      </a:r>
                      <a:r>
                        <a:rPr b="1" lang="es-ES"/>
                        <a:t>detención</a:t>
                      </a:r>
                      <a:endParaRPr b="1"/>
                    </a:p>
                  </a:txBody>
                  <a:tcPr marT="91425" marB="91425" marR="91425" marL="91425"/>
                </a:tc>
                <a:tc>
                  <a:txBody>
                    <a:bodyPr/>
                    <a:lstStyle/>
                    <a:p>
                      <a:pPr indent="0" lvl="0" marL="0" rtl="0" algn="l">
                        <a:spcBef>
                          <a:spcPts val="0"/>
                        </a:spcBef>
                        <a:spcAft>
                          <a:spcPts val="0"/>
                        </a:spcAft>
                        <a:buNone/>
                      </a:pPr>
                      <a:r>
                        <a:rPr lang="es-ES"/>
                        <a:t>Si durante la ejecuciòn se presentan errores bloqueantes que impiden el flujo o ejecuciòn de los </a:t>
                      </a:r>
                      <a:r>
                        <a:rPr lang="es-ES"/>
                        <a:t>demás</a:t>
                      </a:r>
                      <a:r>
                        <a:rPr lang="es-ES"/>
                        <a:t> escenarios.</a:t>
                      </a:r>
                      <a:endParaRPr/>
                    </a:p>
                  </a:txBody>
                  <a:tcPr marT="91425" marB="91425" marR="91425" marL="91425"/>
                </a:tc>
              </a:tr>
              <a:tr h="836275">
                <a:tc>
                  <a:txBody>
                    <a:bodyPr/>
                    <a:lstStyle/>
                    <a:p>
                      <a:pPr indent="0" lvl="0" marL="0" rtl="0" algn="l">
                        <a:spcBef>
                          <a:spcPts val="0"/>
                        </a:spcBef>
                        <a:spcAft>
                          <a:spcPts val="0"/>
                        </a:spcAft>
                        <a:buNone/>
                      </a:pPr>
                      <a:r>
                        <a:rPr b="1" lang="es-ES"/>
                        <a:t>Criterio de </a:t>
                      </a:r>
                      <a:r>
                        <a:rPr b="1" lang="es-ES"/>
                        <a:t>reactivación</a:t>
                      </a:r>
                      <a:endParaRPr b="1"/>
                    </a:p>
                  </a:txBody>
                  <a:tcPr marT="91425" marB="91425" marR="91425" marL="91425"/>
                </a:tc>
                <a:tc>
                  <a:txBody>
                    <a:bodyPr/>
                    <a:lstStyle/>
                    <a:p>
                      <a:pPr indent="0" lvl="0" marL="0" rtl="0" algn="l">
                        <a:spcBef>
                          <a:spcPts val="0"/>
                        </a:spcBef>
                        <a:spcAft>
                          <a:spcPts val="0"/>
                        </a:spcAft>
                        <a:buNone/>
                      </a:pPr>
                      <a:r>
                        <a:rPr lang="es-ES"/>
                        <a:t>Se reactiva el proceso cuando se garantice la estabilidad del ambiente y la </a:t>
                      </a:r>
                      <a:r>
                        <a:rPr lang="es-ES"/>
                        <a:t>solución</a:t>
                      </a:r>
                      <a:r>
                        <a:rPr lang="es-ES"/>
                        <a:t> de los errores bloqueantes.</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1" name="Shape 171"/>
        <p:cNvGrpSpPr/>
        <p:nvPr/>
      </p:nvGrpSpPr>
      <p:grpSpPr>
        <a:xfrm>
          <a:off x="0" y="0"/>
          <a:ext cx="0" cy="0"/>
          <a:chOff x="0" y="0"/>
          <a:chExt cx="0" cy="0"/>
        </a:xfrm>
      </p:grpSpPr>
      <p:sp>
        <p:nvSpPr>
          <p:cNvPr id="172" name="Google Shape;172;g281f11008d9_0_27"/>
          <p:cNvSpPr txBox="1"/>
          <p:nvPr/>
        </p:nvSpPr>
        <p:spPr>
          <a:xfrm>
            <a:off x="850948" y="360016"/>
            <a:ext cx="10490100" cy="6309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1200"/>
              </a:spcBef>
              <a:spcAft>
                <a:spcPts val="1200"/>
              </a:spcAft>
              <a:buClr>
                <a:schemeClr val="dk1"/>
              </a:buClr>
              <a:buSzPts val="1100"/>
              <a:buFont typeface="Arial"/>
              <a:buNone/>
            </a:pPr>
            <a:r>
              <a:rPr b="1" lang="es-ES" sz="3500">
                <a:solidFill>
                  <a:schemeClr val="dk1"/>
                </a:solidFill>
              </a:rPr>
              <a:t>Riesgos</a:t>
            </a:r>
            <a:endParaRPr b="1" sz="3500">
              <a:solidFill>
                <a:schemeClr val="dk1"/>
              </a:solidFill>
            </a:endParaRPr>
          </a:p>
        </p:txBody>
      </p:sp>
      <p:graphicFrame>
        <p:nvGraphicFramePr>
          <p:cNvPr id="173" name="Google Shape;173;g281f11008d9_0_27"/>
          <p:cNvGraphicFramePr/>
          <p:nvPr/>
        </p:nvGraphicFramePr>
        <p:xfrm>
          <a:off x="578525" y="990925"/>
          <a:ext cx="3000000" cy="3000000"/>
        </p:xfrm>
        <a:graphic>
          <a:graphicData uri="http://schemas.openxmlformats.org/drawingml/2006/table">
            <a:tbl>
              <a:tblPr>
                <a:noFill/>
                <a:tableStyleId>{957864FB-F13B-47A7-8E84-AD749BB4CD27}</a:tableStyleId>
              </a:tblPr>
              <a:tblGrid>
                <a:gridCol w="3870400"/>
                <a:gridCol w="7271250"/>
              </a:tblGrid>
              <a:tr h="381000">
                <a:tc>
                  <a:txBody>
                    <a:bodyPr/>
                    <a:lstStyle/>
                    <a:p>
                      <a:pPr indent="0" lvl="0" marL="0" rtl="0" algn="ctr">
                        <a:spcBef>
                          <a:spcPts val="0"/>
                        </a:spcBef>
                        <a:spcAft>
                          <a:spcPts val="0"/>
                        </a:spcAft>
                        <a:buNone/>
                      </a:pPr>
                      <a:r>
                        <a:rPr b="1" lang="es-ES" sz="1800"/>
                        <a:t>Riesgos</a:t>
                      </a:r>
                      <a:endParaRPr b="1" sz="1800"/>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s-ES" sz="1800"/>
                        <a:t>Plan de </a:t>
                      </a:r>
                      <a:r>
                        <a:rPr b="1" lang="es-ES" sz="1800"/>
                        <a:t>mitigación</a:t>
                      </a:r>
                      <a:endParaRPr b="1" sz="1800"/>
                    </a:p>
                  </a:txBody>
                  <a:tcPr marT="91425" marB="91425" marR="91425" marL="91425" anchor="ctr">
                    <a:lnB cap="flat" cmpd="sng" w="9525">
                      <a:solidFill>
                        <a:srgbClr val="9E9E9E"/>
                      </a:solidFill>
                      <a:prstDash val="solid"/>
                      <a:round/>
                      <a:headEnd len="sm" w="sm" type="none"/>
                      <a:tailEnd len="sm" w="sm" type="none"/>
                    </a:lnB>
                  </a:tcPr>
                </a:tc>
              </a:tr>
              <a:tr h="381000">
                <a:tc>
                  <a:txBody>
                    <a:bodyPr/>
                    <a:lstStyle/>
                    <a:p>
                      <a:pPr indent="0" lvl="0" marL="0" rtl="0" algn="just">
                        <a:lnSpc>
                          <a:spcPct val="106000"/>
                        </a:lnSpc>
                        <a:spcBef>
                          <a:spcPts val="0"/>
                        </a:spcBef>
                        <a:spcAft>
                          <a:spcPts val="0"/>
                        </a:spcAft>
                        <a:buNone/>
                      </a:pPr>
                      <a:r>
                        <a:rPr lang="es-ES"/>
                        <a:t>Inestabilidad en el ambiente de pruebas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17500" lvl="0" marL="457200" rtl="0" algn="just">
                        <a:spcBef>
                          <a:spcPts val="0"/>
                        </a:spcBef>
                        <a:spcAft>
                          <a:spcPts val="0"/>
                        </a:spcAft>
                        <a:buSzPts val="1400"/>
                        <a:buChar char="●"/>
                      </a:pPr>
                      <a:r>
                        <a:rPr lang="es-ES"/>
                        <a:t>Contar con un ambiente de pruebas </a:t>
                      </a:r>
                      <a:r>
                        <a:rPr lang="es-ES"/>
                        <a:t>secundario, si se llegara a presentar inestabilidad.  </a:t>
                      </a:r>
                      <a:r>
                        <a:rPr lang="es-ES"/>
                        <a:t>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just">
                        <a:spcBef>
                          <a:spcPts val="0"/>
                        </a:spcBef>
                        <a:spcAft>
                          <a:spcPts val="0"/>
                        </a:spcAft>
                        <a:buNone/>
                      </a:pPr>
                      <a:r>
                        <a:rPr lang="es-ES"/>
                        <a:t>Entregas tardías de características o de hallazgos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17500" lvl="0" marL="457200" rtl="0" algn="just">
                        <a:spcBef>
                          <a:spcPts val="0"/>
                        </a:spcBef>
                        <a:spcAft>
                          <a:spcPts val="0"/>
                        </a:spcAft>
                        <a:buSzPts val="1400"/>
                        <a:buChar char="●"/>
                      </a:pPr>
                      <a:r>
                        <a:rPr lang="es-ES"/>
                        <a:t>Constante </a:t>
                      </a:r>
                      <a:r>
                        <a:rPr lang="es-ES"/>
                        <a:t>retroalimentación con el equipo sobre las entregas con el fin de mitigar las demoras.</a:t>
                      </a:r>
                      <a:r>
                        <a:rPr lang="es-ES"/>
                        <a:t>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just">
                        <a:spcBef>
                          <a:spcPts val="0"/>
                        </a:spcBef>
                        <a:spcAft>
                          <a:spcPts val="0"/>
                        </a:spcAft>
                        <a:buNone/>
                      </a:pPr>
                      <a:r>
                        <a:rPr lang="es-ES"/>
                        <a:t>Inexactitud  de los datos de pruebas, permisos y accesos.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17500" lvl="0" marL="457200" rtl="0" algn="just">
                        <a:spcBef>
                          <a:spcPts val="0"/>
                        </a:spcBef>
                        <a:spcAft>
                          <a:spcPts val="0"/>
                        </a:spcAft>
                        <a:buSzPts val="1400"/>
                        <a:buChar char="●"/>
                      </a:pPr>
                      <a:r>
                        <a:rPr lang="es-ES"/>
                        <a:t>Apoyo necesario por parte del equipo para evitar demoras y </a:t>
                      </a:r>
                      <a:r>
                        <a:rPr lang="es-ES"/>
                        <a:t>reprocesos</a:t>
                      </a:r>
                      <a:r>
                        <a:rPr lang="es-ES"/>
                        <a:t> en las pruebas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just">
                        <a:spcBef>
                          <a:spcPts val="0"/>
                        </a:spcBef>
                        <a:spcAft>
                          <a:spcPts val="0"/>
                        </a:spcAft>
                        <a:buNone/>
                      </a:pPr>
                      <a:r>
                        <a:rPr lang="es-ES"/>
                        <a:t>Errores continuos que afectan el marco de tiempo.</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17500" lvl="0" marL="457200" rtl="0" algn="just">
                        <a:spcBef>
                          <a:spcPts val="0"/>
                        </a:spcBef>
                        <a:spcAft>
                          <a:spcPts val="0"/>
                        </a:spcAft>
                        <a:buSzPts val="1400"/>
                        <a:buChar char="●"/>
                      </a:pPr>
                      <a:r>
                        <a:rPr lang="es-ES"/>
                        <a:t>Seguimiento</a:t>
                      </a:r>
                      <a:r>
                        <a:rPr lang="es-ES"/>
                        <a:t> y monitoreo continuo de las tareas para detectar problemas de manera temprana.</a:t>
                      </a:r>
                      <a:endParaRPr/>
                    </a:p>
                    <a:p>
                      <a:pPr indent="-317500" lvl="0" marL="457200" rtl="0" algn="just">
                        <a:spcBef>
                          <a:spcPts val="0"/>
                        </a:spcBef>
                        <a:spcAft>
                          <a:spcPts val="0"/>
                        </a:spcAft>
                        <a:buSzPts val="1400"/>
                        <a:buChar char="●"/>
                      </a:pPr>
                      <a:r>
                        <a:rPr lang="es-ES"/>
                        <a:t>I</a:t>
                      </a:r>
                      <a:r>
                        <a:rPr lang="es-ES"/>
                        <a:t>nvestigar</a:t>
                      </a:r>
                      <a:r>
                        <a:rPr lang="es-ES"/>
                        <a:t> las causas subyacentes de los errores que afectan el marco de tiempo.</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just">
                        <a:spcBef>
                          <a:spcPts val="0"/>
                        </a:spcBef>
                        <a:spcAft>
                          <a:spcPts val="0"/>
                        </a:spcAft>
                        <a:buNone/>
                      </a:pPr>
                      <a:r>
                        <a:rPr lang="es-ES"/>
                        <a:t>Cambio de alcance.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17500" lvl="0" marL="457200" rtl="0" algn="just">
                        <a:spcBef>
                          <a:spcPts val="0"/>
                        </a:spcBef>
                        <a:spcAft>
                          <a:spcPts val="0"/>
                        </a:spcAft>
                        <a:buSzPts val="1400"/>
                        <a:buChar char="●"/>
                      </a:pPr>
                      <a:r>
                        <a:rPr lang="es-ES"/>
                        <a:t>C</a:t>
                      </a:r>
                      <a:r>
                        <a:rPr lang="es-ES"/>
                        <a:t>omunicación</a:t>
                      </a:r>
                      <a:r>
                        <a:rPr lang="es-ES"/>
                        <a:t> abierta con las partes interesadas para que se informen de los posibles cambios.</a:t>
                      </a:r>
                      <a:endParaRPr/>
                    </a:p>
                    <a:p>
                      <a:pPr indent="-317500" lvl="0" marL="457200" rtl="0" algn="just">
                        <a:spcBef>
                          <a:spcPts val="0"/>
                        </a:spcBef>
                        <a:spcAft>
                          <a:spcPts val="0"/>
                        </a:spcAft>
                        <a:buSzPts val="1400"/>
                        <a:buChar char="●"/>
                      </a:pPr>
                      <a:r>
                        <a:rPr lang="es-ES"/>
                        <a:t>Proceso de priorizacion y aprobacion de cambios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just">
                        <a:spcBef>
                          <a:spcPts val="0"/>
                        </a:spcBef>
                        <a:spcAft>
                          <a:spcPts val="0"/>
                        </a:spcAft>
                        <a:buNone/>
                      </a:pPr>
                      <a:r>
                        <a:rPr lang="es-ES"/>
                        <a:t>Falta de conocimiento del  proyectos.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17500" lvl="0" marL="457200" rtl="0" algn="just">
                        <a:spcBef>
                          <a:spcPts val="0"/>
                        </a:spcBef>
                        <a:spcAft>
                          <a:spcPts val="0"/>
                        </a:spcAft>
                        <a:buSzPts val="1400"/>
                        <a:buChar char="●"/>
                      </a:pPr>
                      <a:r>
                        <a:rPr lang="es-ES"/>
                        <a:t>Evaluación</a:t>
                      </a:r>
                      <a:r>
                        <a:rPr lang="es-ES"/>
                        <a:t> exhaustiva del proyecto.</a:t>
                      </a:r>
                      <a:endParaRPr/>
                    </a:p>
                    <a:p>
                      <a:pPr indent="-317500" lvl="0" marL="457200" rtl="0" algn="just">
                        <a:spcBef>
                          <a:spcPts val="0"/>
                        </a:spcBef>
                        <a:spcAft>
                          <a:spcPts val="0"/>
                        </a:spcAft>
                        <a:buSzPts val="1400"/>
                        <a:buChar char="●"/>
                      </a:pPr>
                      <a:r>
                        <a:rPr lang="es-ES"/>
                        <a:t>Documentación</a:t>
                      </a:r>
                      <a:r>
                        <a:rPr lang="es-ES"/>
                        <a:t> clara</a:t>
                      </a:r>
                      <a:endParaRPr/>
                    </a:p>
                    <a:p>
                      <a:pPr indent="-317500" lvl="0" marL="457200" rtl="0" algn="just">
                        <a:spcBef>
                          <a:spcPts val="0"/>
                        </a:spcBef>
                        <a:spcAft>
                          <a:spcPts val="0"/>
                        </a:spcAft>
                        <a:buSzPts val="1400"/>
                        <a:buChar char="●"/>
                      </a:pPr>
                      <a:r>
                        <a:rPr lang="es-ES"/>
                        <a:t>Revisión</a:t>
                      </a:r>
                      <a:r>
                        <a:rPr lang="es-ES"/>
                        <a:t> y </a:t>
                      </a:r>
                      <a:r>
                        <a:rPr lang="es-ES"/>
                        <a:t>retroalimentación</a:t>
                      </a:r>
                      <a:r>
                        <a:rPr lang="es-ES"/>
                        <a:t> continua.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0800">
                <a:tc>
                  <a:txBody>
                    <a:bodyPr/>
                    <a:lstStyle/>
                    <a:p>
                      <a:pPr indent="0" lvl="0" marL="0" rtl="0" algn="just">
                        <a:spcBef>
                          <a:spcPts val="0"/>
                        </a:spcBef>
                        <a:spcAft>
                          <a:spcPts val="0"/>
                        </a:spcAft>
                        <a:buNone/>
                      </a:pPr>
                      <a:r>
                        <a:rPr lang="es-ES"/>
                        <a:t>Baja calidad en entrega del desarrollo.</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17500" lvl="0" marL="457200" rtl="0" algn="just">
                        <a:spcBef>
                          <a:spcPts val="0"/>
                        </a:spcBef>
                        <a:spcAft>
                          <a:spcPts val="0"/>
                        </a:spcAft>
                        <a:buSzPts val="1400"/>
                        <a:buChar char="●"/>
                      </a:pPr>
                      <a:r>
                        <a:rPr lang="es-ES"/>
                        <a:t>Establecer </a:t>
                      </a:r>
                      <a:r>
                        <a:rPr lang="es-ES"/>
                        <a:t>estándares</a:t>
                      </a:r>
                      <a:r>
                        <a:rPr lang="es-ES"/>
                        <a:t> de calidad claros y precisos</a:t>
                      </a:r>
                      <a:endParaRPr/>
                    </a:p>
                    <a:p>
                      <a:pPr indent="-317500" lvl="0" marL="457200" rtl="0" algn="just">
                        <a:spcBef>
                          <a:spcPts val="0"/>
                        </a:spcBef>
                        <a:spcAft>
                          <a:spcPts val="0"/>
                        </a:spcAft>
                        <a:buSzPts val="1400"/>
                        <a:buChar char="●"/>
                      </a:pPr>
                      <a:r>
                        <a:rPr lang="es-ES"/>
                        <a:t>Revisión</a:t>
                      </a:r>
                      <a:r>
                        <a:rPr lang="es-ES"/>
                        <a:t> de requisitos</a:t>
                      </a:r>
                      <a:endParaRPr/>
                    </a:p>
                    <a:p>
                      <a:pPr indent="-317500" lvl="0" marL="457200" rtl="0" algn="just">
                        <a:spcBef>
                          <a:spcPts val="0"/>
                        </a:spcBef>
                        <a:spcAft>
                          <a:spcPts val="0"/>
                        </a:spcAft>
                        <a:buSzPts val="1400"/>
                        <a:buChar char="●"/>
                      </a:pPr>
                      <a:r>
                        <a:rPr lang="es-ES"/>
                        <a:t>Pruebas rigurosas</a:t>
                      </a:r>
                      <a:endParaRPr/>
                    </a:p>
                    <a:p>
                      <a:pPr indent="-317500" lvl="0" marL="457200" rtl="0" algn="just">
                        <a:spcBef>
                          <a:spcPts val="0"/>
                        </a:spcBef>
                        <a:spcAft>
                          <a:spcPts val="0"/>
                        </a:spcAft>
                        <a:buSzPts val="1400"/>
                        <a:buChar char="●"/>
                      </a:pPr>
                      <a:r>
                        <a:rPr lang="es-ES"/>
                        <a:t>Revisión</a:t>
                      </a:r>
                      <a:r>
                        <a:rPr lang="es-ES"/>
                        <a:t> de </a:t>
                      </a:r>
                      <a:r>
                        <a:rPr lang="es-ES"/>
                        <a:t>códigos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7" name="Shape 177"/>
        <p:cNvGrpSpPr/>
        <p:nvPr/>
      </p:nvGrpSpPr>
      <p:grpSpPr>
        <a:xfrm>
          <a:off x="0" y="0"/>
          <a:ext cx="0" cy="0"/>
          <a:chOff x="0" y="0"/>
          <a:chExt cx="0" cy="0"/>
        </a:xfrm>
      </p:grpSpPr>
      <p:sp>
        <p:nvSpPr>
          <p:cNvPr id="178" name="Google Shape;178;g281f11008d9_0_32"/>
          <p:cNvSpPr txBox="1"/>
          <p:nvPr/>
        </p:nvSpPr>
        <p:spPr>
          <a:xfrm>
            <a:off x="850948" y="512416"/>
            <a:ext cx="10490100" cy="6309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1200"/>
              </a:spcBef>
              <a:spcAft>
                <a:spcPts val="1200"/>
              </a:spcAft>
              <a:buClr>
                <a:schemeClr val="dk1"/>
              </a:buClr>
              <a:buSzPts val="1100"/>
              <a:buFont typeface="Arial"/>
              <a:buNone/>
            </a:pPr>
            <a:r>
              <a:rPr b="1" lang="es-ES" sz="3500">
                <a:solidFill>
                  <a:schemeClr val="dk1"/>
                </a:solidFill>
              </a:rPr>
              <a:t>Entregables</a:t>
            </a:r>
            <a:endParaRPr b="1" sz="3500">
              <a:solidFill>
                <a:schemeClr val="dk1"/>
              </a:solidFill>
            </a:endParaRPr>
          </a:p>
        </p:txBody>
      </p:sp>
      <p:sp>
        <p:nvSpPr>
          <p:cNvPr id="179" name="Google Shape;179;g281f11008d9_0_32"/>
          <p:cNvSpPr txBox="1"/>
          <p:nvPr/>
        </p:nvSpPr>
        <p:spPr>
          <a:xfrm>
            <a:off x="2743500" y="1681925"/>
            <a:ext cx="6705000" cy="2060700"/>
          </a:xfrm>
          <a:prstGeom prst="rect">
            <a:avLst/>
          </a:prstGeom>
          <a:noFill/>
          <a:ln>
            <a:noFill/>
          </a:ln>
        </p:spPr>
        <p:txBody>
          <a:bodyPr anchorCtr="0" anchor="t" bIns="45700" lIns="91425" spcFirstLastPara="1" rIns="91425" wrap="square" tIns="45700">
            <a:spAutoFit/>
          </a:bodyPr>
          <a:lstStyle/>
          <a:p>
            <a:pPr indent="-387350" lvl="0" marL="457200" rtl="0" algn="just">
              <a:lnSpc>
                <a:spcPct val="106000"/>
              </a:lnSpc>
              <a:spcBef>
                <a:spcPts val="0"/>
              </a:spcBef>
              <a:spcAft>
                <a:spcPts val="0"/>
              </a:spcAft>
              <a:buClr>
                <a:schemeClr val="dk1"/>
              </a:buClr>
              <a:buSzPts val="2500"/>
              <a:buChar char="●"/>
            </a:pPr>
            <a:r>
              <a:rPr lang="es-ES" sz="2400">
                <a:solidFill>
                  <a:schemeClr val="dk1"/>
                </a:solidFill>
                <a:highlight>
                  <a:schemeClr val="lt1"/>
                </a:highlight>
                <a:latin typeface="Roboto"/>
                <a:ea typeface="Roboto"/>
                <a:cs typeface="Roboto"/>
                <a:sym typeface="Roboto"/>
              </a:rPr>
              <a:t>Plan de calidad y </a:t>
            </a:r>
            <a:r>
              <a:rPr lang="es-ES" sz="2400">
                <a:solidFill>
                  <a:schemeClr val="dk1"/>
                </a:solidFill>
                <a:highlight>
                  <a:schemeClr val="lt1"/>
                </a:highlight>
                <a:latin typeface="Roboto"/>
                <a:ea typeface="Roboto"/>
                <a:cs typeface="Roboto"/>
                <a:sym typeface="Roboto"/>
              </a:rPr>
              <a:t>Estimación</a:t>
            </a:r>
            <a:r>
              <a:rPr lang="es-ES" sz="2400">
                <a:solidFill>
                  <a:schemeClr val="dk1"/>
                </a:solidFill>
                <a:highlight>
                  <a:schemeClr val="lt1"/>
                </a:highlight>
                <a:latin typeface="Roboto"/>
                <a:ea typeface="Roboto"/>
                <a:cs typeface="Roboto"/>
                <a:sym typeface="Roboto"/>
              </a:rPr>
              <a:t> de tiempos.</a:t>
            </a:r>
            <a:endParaRPr sz="2400">
              <a:highlight>
                <a:schemeClr val="lt1"/>
              </a:highlight>
              <a:latin typeface="Roboto"/>
              <a:ea typeface="Roboto"/>
              <a:cs typeface="Roboto"/>
              <a:sym typeface="Roboto"/>
            </a:endParaRPr>
          </a:p>
          <a:p>
            <a:pPr indent="-387350" lvl="0" marL="457200" marR="0" rtl="0" algn="just">
              <a:lnSpc>
                <a:spcPct val="106000"/>
              </a:lnSpc>
              <a:spcBef>
                <a:spcPts val="0"/>
              </a:spcBef>
              <a:spcAft>
                <a:spcPts val="0"/>
              </a:spcAft>
              <a:buSzPts val="2500"/>
              <a:buChar char="●"/>
            </a:pPr>
            <a:r>
              <a:rPr lang="es-ES" sz="2400">
                <a:highlight>
                  <a:schemeClr val="lt1"/>
                </a:highlight>
                <a:latin typeface="Roboto"/>
                <a:ea typeface="Roboto"/>
                <a:cs typeface="Roboto"/>
                <a:sym typeface="Roboto"/>
              </a:rPr>
              <a:t>Casos de pruebas.</a:t>
            </a:r>
            <a:endParaRPr sz="2400">
              <a:highlight>
                <a:schemeClr val="lt1"/>
              </a:highlight>
              <a:latin typeface="Roboto"/>
              <a:ea typeface="Roboto"/>
              <a:cs typeface="Roboto"/>
              <a:sym typeface="Roboto"/>
            </a:endParaRPr>
          </a:p>
          <a:p>
            <a:pPr indent="-381000" lvl="0" marL="457200" marR="0" rtl="0" algn="just">
              <a:lnSpc>
                <a:spcPct val="106000"/>
              </a:lnSpc>
              <a:spcBef>
                <a:spcPts val="0"/>
              </a:spcBef>
              <a:spcAft>
                <a:spcPts val="0"/>
              </a:spcAft>
              <a:buSzPts val="2400"/>
              <a:buFont typeface="Roboto"/>
              <a:buChar char="●"/>
            </a:pPr>
            <a:r>
              <a:rPr lang="es-ES" sz="2400">
                <a:highlight>
                  <a:schemeClr val="lt1"/>
                </a:highlight>
                <a:latin typeface="Roboto"/>
                <a:ea typeface="Roboto"/>
                <a:cs typeface="Roboto"/>
                <a:sym typeface="Roboto"/>
              </a:rPr>
              <a:t>Lista de chequeos.</a:t>
            </a:r>
            <a:endParaRPr sz="2400">
              <a:highlight>
                <a:schemeClr val="lt1"/>
              </a:highlight>
              <a:latin typeface="Roboto"/>
              <a:ea typeface="Roboto"/>
              <a:cs typeface="Roboto"/>
              <a:sym typeface="Roboto"/>
            </a:endParaRPr>
          </a:p>
          <a:p>
            <a:pPr indent="-381000" lvl="0" marL="457200" marR="0" rtl="0" algn="just">
              <a:lnSpc>
                <a:spcPct val="106000"/>
              </a:lnSpc>
              <a:spcBef>
                <a:spcPts val="0"/>
              </a:spcBef>
              <a:spcAft>
                <a:spcPts val="0"/>
              </a:spcAft>
              <a:buSzPts val="2400"/>
              <a:buFont typeface="Roboto"/>
              <a:buChar char="●"/>
            </a:pPr>
            <a:r>
              <a:rPr lang="es-ES" sz="2400">
                <a:highlight>
                  <a:schemeClr val="lt1"/>
                </a:highlight>
                <a:latin typeface="Roboto"/>
                <a:ea typeface="Roboto"/>
                <a:cs typeface="Roboto"/>
                <a:sym typeface="Roboto"/>
              </a:rPr>
              <a:t>Reporte de defectos.</a:t>
            </a:r>
            <a:endParaRPr sz="2400">
              <a:highlight>
                <a:schemeClr val="lt1"/>
              </a:highlight>
              <a:latin typeface="Roboto"/>
              <a:ea typeface="Roboto"/>
              <a:cs typeface="Roboto"/>
              <a:sym typeface="Roboto"/>
            </a:endParaRPr>
          </a:p>
          <a:p>
            <a:pPr indent="-381000" lvl="0" marL="457200" marR="0" rtl="0" algn="just">
              <a:lnSpc>
                <a:spcPct val="106000"/>
              </a:lnSpc>
              <a:spcBef>
                <a:spcPts val="0"/>
              </a:spcBef>
              <a:spcAft>
                <a:spcPts val="0"/>
              </a:spcAft>
              <a:buSzPts val="2400"/>
              <a:buFont typeface="Roboto"/>
              <a:buChar char="●"/>
            </a:pPr>
            <a:r>
              <a:rPr lang="es-ES" sz="2400">
                <a:highlight>
                  <a:schemeClr val="lt1"/>
                </a:highlight>
                <a:latin typeface="Roboto"/>
                <a:ea typeface="Roboto"/>
                <a:cs typeface="Roboto"/>
                <a:sym typeface="Roboto"/>
              </a:rPr>
              <a:t>Informe de resumen pruebas.</a:t>
            </a:r>
            <a:endParaRPr sz="2400">
              <a:highlight>
                <a:schemeClr val="lt1"/>
              </a:highlight>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3" name="Shape 183"/>
        <p:cNvGrpSpPr/>
        <p:nvPr/>
      </p:nvGrpSpPr>
      <p:grpSpPr>
        <a:xfrm>
          <a:off x="0" y="0"/>
          <a:ext cx="0" cy="0"/>
          <a:chOff x="0" y="0"/>
          <a:chExt cx="0" cy="0"/>
        </a:xfrm>
      </p:grpSpPr>
      <p:sp>
        <p:nvSpPr>
          <p:cNvPr id="184" name="Google Shape;184;g281f11008d9_0_20"/>
          <p:cNvSpPr txBox="1"/>
          <p:nvPr/>
        </p:nvSpPr>
        <p:spPr>
          <a:xfrm>
            <a:off x="850948" y="512416"/>
            <a:ext cx="10490100" cy="630900"/>
          </a:xfrm>
          <a:prstGeom prst="rect">
            <a:avLst/>
          </a:prstGeom>
          <a:noFill/>
          <a:ln>
            <a:noFill/>
          </a:ln>
        </p:spPr>
        <p:txBody>
          <a:bodyPr anchorCtr="0" anchor="t" bIns="45700" lIns="91425" spcFirstLastPara="1" rIns="91425" wrap="square" tIns="45700">
            <a:spAutoFit/>
          </a:bodyPr>
          <a:lstStyle/>
          <a:p>
            <a:pPr indent="0" lvl="0" marL="0" marR="0" rtl="0" algn="ctr">
              <a:lnSpc>
                <a:spcPct val="106000"/>
              </a:lnSpc>
              <a:spcBef>
                <a:spcPts val="0"/>
              </a:spcBef>
              <a:spcAft>
                <a:spcPts val="0"/>
              </a:spcAft>
              <a:buClr>
                <a:srgbClr val="000000"/>
              </a:buClr>
              <a:buSzPts val="3500"/>
              <a:buFont typeface="Arial"/>
              <a:buNone/>
            </a:pPr>
            <a:r>
              <a:rPr b="1" lang="es-ES" sz="3500">
                <a:solidFill>
                  <a:schemeClr val="dk1"/>
                </a:solidFill>
              </a:rPr>
              <a:t>Ambientes de pruebas</a:t>
            </a:r>
            <a:endParaRPr b="0" i="0" sz="3500" u="none" cap="none" strike="noStrike">
              <a:solidFill>
                <a:schemeClr val="dk1"/>
              </a:solidFill>
              <a:latin typeface="Calibri"/>
              <a:ea typeface="Calibri"/>
              <a:cs typeface="Calibri"/>
              <a:sym typeface="Calibri"/>
            </a:endParaRPr>
          </a:p>
        </p:txBody>
      </p:sp>
      <p:sp>
        <p:nvSpPr>
          <p:cNvPr id="185" name="Google Shape;185;g281f11008d9_0_20"/>
          <p:cNvSpPr txBox="1"/>
          <p:nvPr/>
        </p:nvSpPr>
        <p:spPr>
          <a:xfrm>
            <a:off x="2230200" y="1883175"/>
            <a:ext cx="7731600" cy="2028000"/>
          </a:xfrm>
          <a:prstGeom prst="rect">
            <a:avLst/>
          </a:prstGeom>
          <a:noFill/>
          <a:ln>
            <a:noFill/>
          </a:ln>
        </p:spPr>
        <p:txBody>
          <a:bodyPr anchorCtr="0" anchor="t" bIns="45700" lIns="91425" spcFirstLastPara="1" rIns="91425" wrap="square" tIns="45700">
            <a:spAutoFit/>
          </a:bodyPr>
          <a:lstStyle/>
          <a:p>
            <a:pPr indent="-381000" lvl="0" marL="457200" marR="0" rtl="0" algn="just">
              <a:lnSpc>
                <a:spcPct val="106000"/>
              </a:lnSpc>
              <a:spcBef>
                <a:spcPts val="0"/>
              </a:spcBef>
              <a:spcAft>
                <a:spcPts val="0"/>
              </a:spcAft>
              <a:buSzPts val="2400"/>
              <a:buFont typeface="Roboto"/>
              <a:buChar char="●"/>
            </a:pPr>
            <a:r>
              <a:rPr lang="es-ES" sz="2400">
                <a:highlight>
                  <a:schemeClr val="lt1"/>
                </a:highlight>
                <a:latin typeface="Roboto"/>
                <a:ea typeface="Roboto"/>
                <a:cs typeface="Roboto"/>
                <a:sym typeface="Roboto"/>
              </a:rPr>
              <a:t>Sistema </a:t>
            </a:r>
            <a:r>
              <a:rPr lang="es-ES" sz="2400">
                <a:highlight>
                  <a:schemeClr val="lt1"/>
                </a:highlight>
                <a:latin typeface="Roboto"/>
                <a:ea typeface="Roboto"/>
                <a:cs typeface="Roboto"/>
                <a:sym typeface="Roboto"/>
              </a:rPr>
              <a:t>operativo: Windows 10</a:t>
            </a:r>
            <a:r>
              <a:rPr lang="es-ES" sz="2400">
                <a:highlight>
                  <a:schemeClr val="lt1"/>
                </a:highlight>
                <a:latin typeface="Roboto"/>
                <a:ea typeface="Roboto"/>
                <a:cs typeface="Roboto"/>
                <a:sym typeface="Roboto"/>
              </a:rPr>
              <a:t> o </a:t>
            </a:r>
            <a:r>
              <a:rPr lang="es-ES" sz="2400">
                <a:solidFill>
                  <a:schemeClr val="dk1"/>
                </a:solidFill>
                <a:highlight>
                  <a:schemeClr val="lt1"/>
                </a:highlight>
                <a:latin typeface="Roboto"/>
                <a:ea typeface="Roboto"/>
                <a:cs typeface="Roboto"/>
                <a:sym typeface="Roboto"/>
              </a:rPr>
              <a:t>Windows 11.</a:t>
            </a:r>
            <a:endParaRPr sz="2400">
              <a:solidFill>
                <a:schemeClr val="dk1"/>
              </a:solidFill>
              <a:highlight>
                <a:schemeClr val="lt1"/>
              </a:highlight>
              <a:latin typeface="Roboto"/>
              <a:ea typeface="Roboto"/>
              <a:cs typeface="Roboto"/>
              <a:sym typeface="Roboto"/>
            </a:endParaRPr>
          </a:p>
          <a:p>
            <a:pPr indent="-381000" lvl="0" marL="457200" marR="0" rtl="0" algn="just">
              <a:lnSpc>
                <a:spcPct val="106000"/>
              </a:lnSpc>
              <a:spcBef>
                <a:spcPts val="0"/>
              </a:spcBef>
              <a:spcAft>
                <a:spcPts val="0"/>
              </a:spcAft>
              <a:buClr>
                <a:schemeClr val="dk1"/>
              </a:buClr>
              <a:buSzPts val="2400"/>
              <a:buFont typeface="Roboto"/>
              <a:buChar char="●"/>
            </a:pPr>
            <a:r>
              <a:rPr lang="es-ES" sz="2400">
                <a:solidFill>
                  <a:schemeClr val="dk1"/>
                </a:solidFill>
                <a:highlight>
                  <a:schemeClr val="lt1"/>
                </a:highlight>
                <a:latin typeface="Roboto"/>
                <a:ea typeface="Roboto"/>
                <a:cs typeface="Roboto"/>
                <a:sym typeface="Roboto"/>
              </a:rPr>
              <a:t>Browser: Google chrome - Brave últimas versiones.</a:t>
            </a:r>
            <a:endParaRPr sz="2400">
              <a:solidFill>
                <a:schemeClr val="dk1"/>
              </a:solidFill>
              <a:highlight>
                <a:schemeClr val="lt1"/>
              </a:highlight>
              <a:latin typeface="Roboto"/>
              <a:ea typeface="Roboto"/>
              <a:cs typeface="Roboto"/>
              <a:sym typeface="Roboto"/>
            </a:endParaRPr>
          </a:p>
          <a:p>
            <a:pPr indent="-381000" lvl="0" marL="457200" marR="0" rtl="0" algn="just">
              <a:lnSpc>
                <a:spcPct val="106000"/>
              </a:lnSpc>
              <a:spcBef>
                <a:spcPts val="0"/>
              </a:spcBef>
              <a:spcAft>
                <a:spcPts val="0"/>
              </a:spcAft>
              <a:buClr>
                <a:schemeClr val="dk1"/>
              </a:buClr>
              <a:buSzPts val="2400"/>
              <a:buFont typeface="Roboto"/>
              <a:buChar char="●"/>
            </a:pPr>
            <a:r>
              <a:rPr lang="es-ES" sz="2400">
                <a:solidFill>
                  <a:schemeClr val="dk1"/>
                </a:solidFill>
                <a:highlight>
                  <a:schemeClr val="lt1"/>
                </a:highlight>
                <a:latin typeface="Roboto"/>
                <a:ea typeface="Roboto"/>
                <a:cs typeface="Roboto"/>
                <a:sym typeface="Roboto"/>
              </a:rPr>
              <a:t>Red: Wifi.</a:t>
            </a:r>
            <a:endParaRPr sz="2400">
              <a:solidFill>
                <a:schemeClr val="dk1"/>
              </a:solidFill>
              <a:highlight>
                <a:schemeClr val="lt1"/>
              </a:highlight>
              <a:latin typeface="Roboto"/>
              <a:ea typeface="Roboto"/>
              <a:cs typeface="Roboto"/>
              <a:sym typeface="Roboto"/>
            </a:endParaRPr>
          </a:p>
          <a:p>
            <a:pPr indent="-381000" lvl="0" marL="457200" marR="0" rtl="0" algn="just">
              <a:lnSpc>
                <a:spcPct val="106000"/>
              </a:lnSpc>
              <a:spcBef>
                <a:spcPts val="0"/>
              </a:spcBef>
              <a:spcAft>
                <a:spcPts val="0"/>
              </a:spcAft>
              <a:buClr>
                <a:schemeClr val="dk1"/>
              </a:buClr>
              <a:buSzPts val="2400"/>
              <a:buFont typeface="Roboto"/>
              <a:buChar char="●"/>
            </a:pPr>
            <a:r>
              <a:rPr lang="es-ES" sz="2400">
                <a:solidFill>
                  <a:schemeClr val="dk1"/>
                </a:solidFill>
                <a:highlight>
                  <a:schemeClr val="lt1"/>
                </a:highlight>
                <a:latin typeface="Roboto"/>
                <a:ea typeface="Roboto"/>
                <a:cs typeface="Roboto"/>
                <a:sym typeface="Roboto"/>
              </a:rPr>
              <a:t>Base de datos de prueba.</a:t>
            </a:r>
            <a:endParaRPr sz="2400">
              <a:solidFill>
                <a:schemeClr val="dk1"/>
              </a:solidFill>
              <a:highlight>
                <a:srgbClr val="FFFF00"/>
              </a:highlight>
              <a:latin typeface="Roboto"/>
              <a:ea typeface="Roboto"/>
              <a:cs typeface="Roboto"/>
              <a:sym typeface="Roboto"/>
            </a:endParaRPr>
          </a:p>
          <a:p>
            <a:pPr indent="0" lvl="0" marL="0" marR="0" rtl="0" algn="just">
              <a:lnSpc>
                <a:spcPct val="106000"/>
              </a:lnSpc>
              <a:spcBef>
                <a:spcPts val="0"/>
              </a:spcBef>
              <a:spcAft>
                <a:spcPts val="0"/>
              </a:spcAft>
              <a:buClr>
                <a:srgbClr val="000000"/>
              </a:buClr>
              <a:buSzPts val="3500"/>
              <a:buFont typeface="Arial"/>
              <a:buNone/>
            </a:pPr>
            <a:r>
              <a:t/>
            </a:r>
            <a:endParaRPr sz="2400">
              <a:solidFill>
                <a:schemeClr val="dk1"/>
              </a:solidFill>
              <a:highlight>
                <a:srgbClr val="F7F7F8"/>
              </a:highlight>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9" name="Shape 189"/>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Google Shape;92;p2"/>
          <p:cNvSpPr txBox="1"/>
          <p:nvPr/>
        </p:nvSpPr>
        <p:spPr>
          <a:xfrm>
            <a:off x="850948" y="1881241"/>
            <a:ext cx="10490100" cy="1422300"/>
          </a:xfrm>
          <a:prstGeom prst="rect">
            <a:avLst/>
          </a:prstGeom>
          <a:noFill/>
          <a:ln>
            <a:noFill/>
          </a:ln>
        </p:spPr>
        <p:txBody>
          <a:bodyPr anchorCtr="0" anchor="t" bIns="45700" lIns="91425" spcFirstLastPara="1" rIns="91425" wrap="square" tIns="45700">
            <a:spAutoFit/>
          </a:bodyPr>
          <a:lstStyle/>
          <a:p>
            <a:pPr indent="0" lvl="0" marL="0" rtl="0" algn="ctr">
              <a:lnSpc>
                <a:spcPct val="90000"/>
              </a:lnSpc>
              <a:spcBef>
                <a:spcPts val="0"/>
              </a:spcBef>
              <a:spcAft>
                <a:spcPts val="0"/>
              </a:spcAft>
              <a:buClr>
                <a:schemeClr val="dk1"/>
              </a:buClr>
              <a:buSzPts val="4800"/>
              <a:buFont typeface="Arial"/>
              <a:buNone/>
            </a:pPr>
            <a:r>
              <a:rPr b="1" lang="es-ES" sz="4800">
                <a:solidFill>
                  <a:schemeClr val="dk1"/>
                </a:solidFill>
                <a:highlight>
                  <a:schemeClr val="lt1"/>
                </a:highlight>
              </a:rPr>
              <a:t>Sistema de Gestión GPcredit para los servicios financieros</a:t>
            </a:r>
            <a:endParaRPr b="0" i="0" sz="3500" u="none" cap="none" strike="noStrike">
              <a:solidFill>
                <a:schemeClr val="dk1"/>
              </a:solidFill>
              <a:latin typeface="Calibri"/>
              <a:ea typeface="Calibri"/>
              <a:cs typeface="Calibri"/>
              <a:sym typeface="Calibri"/>
            </a:endParaRPr>
          </a:p>
        </p:txBody>
      </p:sp>
      <p:sp>
        <p:nvSpPr>
          <p:cNvPr id="93" name="Google Shape;93;p2"/>
          <p:cNvSpPr txBox="1"/>
          <p:nvPr/>
        </p:nvSpPr>
        <p:spPr>
          <a:xfrm>
            <a:off x="4387799" y="4229100"/>
            <a:ext cx="3416400" cy="1686900"/>
          </a:xfrm>
          <a:prstGeom prst="rect">
            <a:avLst/>
          </a:prstGeom>
          <a:noFill/>
          <a:ln>
            <a:noFill/>
          </a:ln>
        </p:spPr>
        <p:txBody>
          <a:bodyPr anchorCtr="0" anchor="t" bIns="45700" lIns="91425" spcFirstLastPara="1" rIns="91425" wrap="square" tIns="45700">
            <a:spAutoFit/>
          </a:bodyPr>
          <a:lstStyle/>
          <a:p>
            <a:pPr indent="0" lvl="0" marL="0" marR="0" rtl="0" algn="ctr">
              <a:lnSpc>
                <a:spcPct val="106000"/>
              </a:lnSpc>
              <a:spcBef>
                <a:spcPts val="0"/>
              </a:spcBef>
              <a:spcAft>
                <a:spcPts val="0"/>
              </a:spcAft>
              <a:buClr>
                <a:srgbClr val="000000"/>
              </a:buClr>
              <a:buSzPts val="1800"/>
              <a:buFont typeface="Arial"/>
              <a:buNone/>
            </a:pPr>
            <a:r>
              <a:rPr b="1" i="0" lang="es-ES" sz="2000" u="none" cap="none" strike="noStrike">
                <a:solidFill>
                  <a:schemeClr val="dk1"/>
                </a:solidFill>
                <a:latin typeface="Arial"/>
                <a:ea typeface="Arial"/>
                <a:cs typeface="Arial"/>
                <a:sym typeface="Arial"/>
              </a:rPr>
              <a:t>Hernando José Rumbo</a:t>
            </a:r>
            <a:endParaRPr b="0" i="0" sz="2000" u="none" cap="none" strike="noStrike">
              <a:solidFill>
                <a:schemeClr val="dk1"/>
              </a:solidFill>
              <a:latin typeface="Arial"/>
              <a:ea typeface="Arial"/>
              <a:cs typeface="Arial"/>
              <a:sym typeface="Arial"/>
            </a:endParaRPr>
          </a:p>
          <a:p>
            <a:pPr indent="0" lvl="0" marL="0" marR="0" rtl="0" algn="ctr">
              <a:lnSpc>
                <a:spcPct val="106000"/>
              </a:lnSpc>
              <a:spcBef>
                <a:spcPts val="800"/>
              </a:spcBef>
              <a:spcAft>
                <a:spcPts val="0"/>
              </a:spcAft>
              <a:buClr>
                <a:srgbClr val="000000"/>
              </a:buClr>
              <a:buSzPts val="1800"/>
              <a:buFont typeface="Arial"/>
              <a:buNone/>
            </a:pPr>
            <a:r>
              <a:rPr b="1" i="0" lang="es-ES" sz="2000" u="none" cap="none" strike="noStrike">
                <a:solidFill>
                  <a:schemeClr val="dk1"/>
                </a:solidFill>
                <a:latin typeface="Arial"/>
                <a:ea typeface="Arial"/>
                <a:cs typeface="Arial"/>
                <a:sym typeface="Arial"/>
              </a:rPr>
              <a:t>Karen Yuleima Parrao</a:t>
            </a:r>
            <a:endParaRPr b="0" i="0" sz="1600" u="none" cap="none" strike="noStrike">
              <a:solidFill>
                <a:srgbClr val="000000"/>
              </a:solidFill>
              <a:latin typeface="Arial"/>
              <a:ea typeface="Arial"/>
              <a:cs typeface="Arial"/>
              <a:sym typeface="Arial"/>
            </a:endParaRPr>
          </a:p>
          <a:p>
            <a:pPr indent="0" lvl="0" marL="0" marR="0" rtl="0" algn="ctr">
              <a:lnSpc>
                <a:spcPct val="106000"/>
              </a:lnSpc>
              <a:spcBef>
                <a:spcPts val="800"/>
              </a:spcBef>
              <a:spcAft>
                <a:spcPts val="0"/>
              </a:spcAft>
              <a:buClr>
                <a:srgbClr val="000000"/>
              </a:buClr>
              <a:buSzPts val="1800"/>
              <a:buFont typeface="Arial"/>
              <a:buNone/>
            </a:pPr>
            <a:r>
              <a:rPr b="1" i="0" lang="es-ES" sz="2000" u="none" cap="none" strike="noStrike">
                <a:solidFill>
                  <a:schemeClr val="dk1"/>
                </a:solidFill>
                <a:latin typeface="Arial"/>
                <a:ea typeface="Arial"/>
                <a:cs typeface="Arial"/>
                <a:sym typeface="Arial"/>
              </a:rPr>
              <a:t>Michael Catalán Gaviria</a:t>
            </a:r>
            <a:endParaRPr b="0" i="0" sz="2000" u="none" cap="none" strike="noStrike">
              <a:solidFill>
                <a:schemeClr val="dk1"/>
              </a:solidFill>
              <a:latin typeface="Arial"/>
              <a:ea typeface="Arial"/>
              <a:cs typeface="Arial"/>
              <a:sym typeface="Arial"/>
            </a:endParaRPr>
          </a:p>
          <a:p>
            <a:pPr indent="0" lvl="0" marL="0" marR="0" rtl="0" algn="ctr">
              <a:lnSpc>
                <a:spcPct val="106000"/>
              </a:lnSpc>
              <a:spcBef>
                <a:spcPts val="800"/>
              </a:spcBef>
              <a:spcAft>
                <a:spcPts val="0"/>
              </a:spcAft>
              <a:buClr>
                <a:srgbClr val="000000"/>
              </a:buClr>
              <a:buSzPts val="1800"/>
              <a:buFont typeface="Arial"/>
              <a:buNone/>
            </a:pPr>
            <a:r>
              <a:rPr b="1" i="0" lang="es-ES" sz="2000" u="none" cap="none" strike="noStrike">
                <a:solidFill>
                  <a:schemeClr val="dk1"/>
                </a:solidFill>
                <a:latin typeface="Arial"/>
                <a:ea typeface="Arial"/>
                <a:cs typeface="Arial"/>
                <a:sym typeface="Arial"/>
              </a:rPr>
              <a:t>Juan David Herrera</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7" name="Shape 97"/>
        <p:cNvGrpSpPr/>
        <p:nvPr/>
      </p:nvGrpSpPr>
      <p:grpSpPr>
        <a:xfrm>
          <a:off x="0" y="0"/>
          <a:ext cx="0" cy="0"/>
          <a:chOff x="0" y="0"/>
          <a:chExt cx="0" cy="0"/>
        </a:xfrm>
      </p:grpSpPr>
      <p:sp>
        <p:nvSpPr>
          <p:cNvPr id="98" name="Google Shape;98;g281f11008d9_0_0"/>
          <p:cNvSpPr txBox="1"/>
          <p:nvPr/>
        </p:nvSpPr>
        <p:spPr>
          <a:xfrm>
            <a:off x="850948" y="574266"/>
            <a:ext cx="10490100" cy="630900"/>
          </a:xfrm>
          <a:prstGeom prst="rect">
            <a:avLst/>
          </a:prstGeom>
          <a:noFill/>
          <a:ln>
            <a:noFill/>
          </a:ln>
        </p:spPr>
        <p:txBody>
          <a:bodyPr anchorCtr="0" anchor="t" bIns="45700" lIns="91425" spcFirstLastPara="1" rIns="91425" wrap="square" tIns="45700">
            <a:spAutoFit/>
          </a:bodyPr>
          <a:lstStyle/>
          <a:p>
            <a:pPr indent="0" lvl="0" marL="0" marR="0" rtl="0" algn="ctr">
              <a:lnSpc>
                <a:spcPct val="106000"/>
              </a:lnSpc>
              <a:spcBef>
                <a:spcPts val="0"/>
              </a:spcBef>
              <a:spcAft>
                <a:spcPts val="0"/>
              </a:spcAft>
              <a:buClr>
                <a:srgbClr val="000000"/>
              </a:buClr>
              <a:buSzPts val="3500"/>
              <a:buFont typeface="Arial"/>
              <a:buNone/>
            </a:pPr>
            <a:r>
              <a:rPr b="1" lang="es-ES" sz="3500">
                <a:solidFill>
                  <a:schemeClr val="dk1"/>
                </a:solidFill>
              </a:rPr>
              <a:t>Descripción</a:t>
            </a:r>
            <a:endParaRPr b="0" i="0" sz="3500" u="none" cap="none" strike="noStrike">
              <a:solidFill>
                <a:schemeClr val="dk1"/>
              </a:solidFill>
              <a:latin typeface="Calibri"/>
              <a:ea typeface="Calibri"/>
              <a:cs typeface="Calibri"/>
              <a:sym typeface="Calibri"/>
            </a:endParaRPr>
          </a:p>
        </p:txBody>
      </p:sp>
      <p:sp>
        <p:nvSpPr>
          <p:cNvPr id="99" name="Google Shape;99;g281f11008d9_0_0"/>
          <p:cNvSpPr txBox="1"/>
          <p:nvPr/>
        </p:nvSpPr>
        <p:spPr>
          <a:xfrm>
            <a:off x="648550" y="1363000"/>
            <a:ext cx="11086500" cy="477000"/>
          </a:xfrm>
          <a:prstGeom prst="rect">
            <a:avLst/>
          </a:prstGeom>
          <a:noFill/>
          <a:ln>
            <a:noFill/>
          </a:ln>
        </p:spPr>
        <p:txBody>
          <a:bodyPr anchorCtr="0" anchor="t" bIns="45700" lIns="91425" spcFirstLastPara="1" rIns="91425" wrap="square" tIns="45700">
            <a:spAutoFit/>
          </a:bodyPr>
          <a:lstStyle/>
          <a:p>
            <a:pPr indent="0" lvl="0" marL="0" marR="0" rtl="0" algn="just">
              <a:lnSpc>
                <a:spcPct val="106000"/>
              </a:lnSpc>
              <a:spcBef>
                <a:spcPts val="0"/>
              </a:spcBef>
              <a:spcAft>
                <a:spcPts val="0"/>
              </a:spcAft>
              <a:buClr>
                <a:srgbClr val="000000"/>
              </a:buClr>
              <a:buSzPts val="3500"/>
              <a:buFont typeface="Arial"/>
              <a:buNone/>
            </a:pPr>
            <a:r>
              <a:t/>
            </a:r>
            <a:endParaRPr b="1" sz="2500">
              <a:highlight>
                <a:schemeClr val="lt1"/>
              </a:highlight>
            </a:endParaRPr>
          </a:p>
        </p:txBody>
      </p:sp>
      <p:sp>
        <p:nvSpPr>
          <p:cNvPr id="100" name="Google Shape;100;g281f11008d9_0_0"/>
          <p:cNvSpPr txBox="1"/>
          <p:nvPr/>
        </p:nvSpPr>
        <p:spPr>
          <a:xfrm>
            <a:off x="1285050" y="2241150"/>
            <a:ext cx="9621900" cy="2179500"/>
          </a:xfrm>
          <a:prstGeom prst="rect">
            <a:avLst/>
          </a:prstGeom>
          <a:noFill/>
          <a:ln>
            <a:noFill/>
          </a:ln>
        </p:spPr>
        <p:txBody>
          <a:bodyPr anchorCtr="0" anchor="t" bIns="91425" lIns="91425" spcFirstLastPara="1" rIns="91425" wrap="square" tIns="91425">
            <a:spAutoFit/>
          </a:bodyPr>
          <a:lstStyle/>
          <a:p>
            <a:pPr indent="0" lvl="0" marL="0" rtl="0" algn="just">
              <a:lnSpc>
                <a:spcPct val="90000"/>
              </a:lnSpc>
              <a:spcBef>
                <a:spcPts val="0"/>
              </a:spcBef>
              <a:spcAft>
                <a:spcPts val="0"/>
              </a:spcAft>
              <a:buClr>
                <a:schemeClr val="dk1"/>
              </a:buClr>
              <a:buSzPts val="2100"/>
              <a:buFont typeface="Arial"/>
              <a:buNone/>
            </a:pPr>
            <a:r>
              <a:rPr lang="es-ES" sz="2400">
                <a:solidFill>
                  <a:schemeClr val="dk1"/>
                </a:solidFill>
                <a:highlight>
                  <a:schemeClr val="lt1"/>
                </a:highlight>
              </a:rPr>
              <a:t>Sistema de software web que automatice los procesos asociados al préstamo de dinero tales como: gestión de los pagos, prestamos, clientes, reportes, y empleados. Lo anterior, con el objetivo de agilizar y mejorar la administración de los recursos financieros de la empresa GP credit y obtener una mayor transparencia al momento de otorgar los créditos a sus clientes.</a:t>
            </a:r>
            <a:endParaRPr sz="2400">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Google Shape;105;g1e7f796b241_0_0"/>
          <p:cNvSpPr txBox="1"/>
          <p:nvPr/>
        </p:nvSpPr>
        <p:spPr>
          <a:xfrm>
            <a:off x="850948" y="512416"/>
            <a:ext cx="10490100" cy="630900"/>
          </a:xfrm>
          <a:prstGeom prst="rect">
            <a:avLst/>
          </a:prstGeom>
          <a:noFill/>
          <a:ln>
            <a:noFill/>
          </a:ln>
        </p:spPr>
        <p:txBody>
          <a:bodyPr anchorCtr="0" anchor="t" bIns="45700" lIns="91425" spcFirstLastPara="1" rIns="91425" wrap="square" tIns="45700">
            <a:spAutoFit/>
          </a:bodyPr>
          <a:lstStyle/>
          <a:p>
            <a:pPr indent="0" lvl="0" marL="0" marR="0" rtl="0" algn="ctr">
              <a:lnSpc>
                <a:spcPct val="106000"/>
              </a:lnSpc>
              <a:spcBef>
                <a:spcPts val="0"/>
              </a:spcBef>
              <a:spcAft>
                <a:spcPts val="0"/>
              </a:spcAft>
              <a:buClr>
                <a:srgbClr val="000000"/>
              </a:buClr>
              <a:buSzPts val="3500"/>
              <a:buFont typeface="Arial"/>
              <a:buNone/>
            </a:pPr>
            <a:r>
              <a:rPr b="1" lang="es-ES" sz="3500">
                <a:solidFill>
                  <a:schemeClr val="dk1"/>
                </a:solidFill>
              </a:rPr>
              <a:t>Objetivo</a:t>
            </a:r>
            <a:endParaRPr b="0" i="0" sz="3500" u="none" cap="none" strike="noStrike">
              <a:solidFill>
                <a:schemeClr val="dk1"/>
              </a:solidFill>
              <a:latin typeface="Calibri"/>
              <a:ea typeface="Calibri"/>
              <a:cs typeface="Calibri"/>
              <a:sym typeface="Calibri"/>
            </a:endParaRPr>
          </a:p>
        </p:txBody>
      </p:sp>
      <p:sp>
        <p:nvSpPr>
          <p:cNvPr id="106" name="Google Shape;106;g1e7f796b241_0_0"/>
          <p:cNvSpPr txBox="1"/>
          <p:nvPr/>
        </p:nvSpPr>
        <p:spPr>
          <a:xfrm>
            <a:off x="740475" y="1445750"/>
            <a:ext cx="11086500" cy="2811300"/>
          </a:xfrm>
          <a:prstGeom prst="rect">
            <a:avLst/>
          </a:prstGeom>
          <a:noFill/>
          <a:ln>
            <a:noFill/>
          </a:ln>
        </p:spPr>
        <p:txBody>
          <a:bodyPr anchorCtr="0" anchor="t" bIns="45700" lIns="91425" spcFirstLastPara="1" rIns="91425" wrap="square" tIns="45700">
            <a:spAutoFit/>
          </a:bodyPr>
          <a:lstStyle/>
          <a:p>
            <a:pPr indent="0" lvl="0" marL="0" marR="0" rtl="0" algn="just">
              <a:lnSpc>
                <a:spcPct val="106000"/>
              </a:lnSpc>
              <a:spcBef>
                <a:spcPts val="0"/>
              </a:spcBef>
              <a:spcAft>
                <a:spcPts val="0"/>
              </a:spcAft>
              <a:buClr>
                <a:srgbClr val="000000"/>
              </a:buClr>
              <a:buSzPts val="3500"/>
              <a:buFont typeface="Arial"/>
              <a:buNone/>
            </a:pPr>
            <a:r>
              <a:rPr lang="es-ES" sz="2400">
                <a:highlight>
                  <a:schemeClr val="lt1"/>
                </a:highlight>
                <a:latin typeface="Roboto"/>
                <a:ea typeface="Roboto"/>
                <a:cs typeface="Roboto"/>
                <a:sym typeface="Roboto"/>
              </a:rPr>
              <a:t>El plan de calidad tiene como objetivo el </a:t>
            </a:r>
            <a:r>
              <a:rPr lang="es-ES" sz="2400">
                <a:highlight>
                  <a:schemeClr val="lt1"/>
                </a:highlight>
                <a:latin typeface="Roboto"/>
                <a:ea typeface="Roboto"/>
                <a:cs typeface="Roboto"/>
                <a:sym typeface="Roboto"/>
              </a:rPr>
              <a:t>planteamiento</a:t>
            </a:r>
            <a:r>
              <a:rPr lang="es-ES" sz="2400">
                <a:highlight>
                  <a:schemeClr val="lt1"/>
                </a:highlight>
                <a:latin typeface="Roboto"/>
                <a:ea typeface="Roboto"/>
                <a:cs typeface="Roboto"/>
                <a:sym typeface="Roboto"/>
              </a:rPr>
              <a:t> de las </a:t>
            </a:r>
            <a:r>
              <a:rPr lang="es-ES" sz="2400">
                <a:highlight>
                  <a:schemeClr val="lt1"/>
                </a:highlight>
                <a:latin typeface="Roboto"/>
                <a:ea typeface="Roboto"/>
                <a:cs typeface="Roboto"/>
                <a:sym typeface="Roboto"/>
              </a:rPr>
              <a:t>actividades y estrategias</a:t>
            </a:r>
            <a:r>
              <a:rPr lang="es-ES" sz="2400">
                <a:highlight>
                  <a:schemeClr val="lt1"/>
                </a:highlight>
                <a:latin typeface="Roboto"/>
                <a:ea typeface="Roboto"/>
                <a:cs typeface="Roboto"/>
                <a:sym typeface="Roboto"/>
              </a:rPr>
              <a:t> necesarias para el aseguramiento de la calidad del software de </a:t>
            </a:r>
            <a:r>
              <a:rPr lang="es-ES" sz="2400">
                <a:highlight>
                  <a:schemeClr val="lt1"/>
                </a:highlight>
                <a:latin typeface="Roboto"/>
                <a:ea typeface="Roboto"/>
                <a:cs typeface="Roboto"/>
                <a:sym typeface="Roboto"/>
              </a:rPr>
              <a:t>gestión</a:t>
            </a:r>
            <a:r>
              <a:rPr lang="es-ES" sz="2400">
                <a:highlight>
                  <a:schemeClr val="lt1"/>
                </a:highlight>
                <a:latin typeface="Roboto"/>
                <a:ea typeface="Roboto"/>
                <a:cs typeface="Roboto"/>
                <a:sym typeface="Roboto"/>
              </a:rPr>
              <a:t> GPCredit. </a:t>
            </a:r>
            <a:endParaRPr sz="2400">
              <a:highlight>
                <a:schemeClr val="lt1"/>
              </a:highlight>
              <a:latin typeface="Roboto"/>
              <a:ea typeface="Roboto"/>
              <a:cs typeface="Roboto"/>
              <a:sym typeface="Roboto"/>
            </a:endParaRPr>
          </a:p>
          <a:p>
            <a:pPr indent="0" lvl="0" marL="0" marR="0" rtl="0" algn="just">
              <a:lnSpc>
                <a:spcPct val="106000"/>
              </a:lnSpc>
              <a:spcBef>
                <a:spcPts val="0"/>
              </a:spcBef>
              <a:spcAft>
                <a:spcPts val="0"/>
              </a:spcAft>
              <a:buClr>
                <a:srgbClr val="000000"/>
              </a:buClr>
              <a:buSzPts val="3500"/>
              <a:buFont typeface="Arial"/>
              <a:buNone/>
            </a:pPr>
            <a:r>
              <a:t/>
            </a:r>
            <a:endParaRPr sz="2400">
              <a:highlight>
                <a:schemeClr val="lt1"/>
              </a:highlight>
              <a:latin typeface="Roboto"/>
              <a:ea typeface="Roboto"/>
              <a:cs typeface="Roboto"/>
              <a:sym typeface="Roboto"/>
            </a:endParaRPr>
          </a:p>
          <a:p>
            <a:pPr indent="0" lvl="0" marL="0" marR="0" rtl="0" algn="just">
              <a:lnSpc>
                <a:spcPct val="106000"/>
              </a:lnSpc>
              <a:spcBef>
                <a:spcPts val="0"/>
              </a:spcBef>
              <a:spcAft>
                <a:spcPts val="0"/>
              </a:spcAft>
              <a:buClr>
                <a:srgbClr val="000000"/>
              </a:buClr>
              <a:buSzPts val="3500"/>
              <a:buFont typeface="Arial"/>
              <a:buNone/>
            </a:pPr>
            <a:r>
              <a:rPr lang="es-ES" sz="2400">
                <a:highlight>
                  <a:schemeClr val="lt1"/>
                </a:highlight>
                <a:latin typeface="Roboto"/>
                <a:ea typeface="Roboto"/>
                <a:cs typeface="Roboto"/>
                <a:sym typeface="Roboto"/>
              </a:rPr>
              <a:t>Con este plan de calidad se pretende certificar el producto de software a </a:t>
            </a:r>
            <a:r>
              <a:rPr lang="es-ES" sz="2400">
                <a:highlight>
                  <a:schemeClr val="lt1"/>
                </a:highlight>
                <a:latin typeface="Roboto"/>
                <a:ea typeface="Roboto"/>
                <a:cs typeface="Roboto"/>
                <a:sym typeface="Roboto"/>
              </a:rPr>
              <a:t>través</a:t>
            </a:r>
            <a:r>
              <a:rPr lang="es-ES" sz="2400">
                <a:highlight>
                  <a:schemeClr val="lt1"/>
                </a:highlight>
                <a:latin typeface="Roboto"/>
                <a:ea typeface="Roboto"/>
                <a:cs typeface="Roboto"/>
                <a:sym typeface="Roboto"/>
              </a:rPr>
              <a:t> de una estrategia de pruebas </a:t>
            </a:r>
            <a:r>
              <a:rPr lang="es-ES" sz="2400">
                <a:highlight>
                  <a:schemeClr val="lt1"/>
                </a:highlight>
                <a:latin typeface="Roboto"/>
                <a:ea typeface="Roboto"/>
                <a:cs typeface="Roboto"/>
                <a:sym typeface="Roboto"/>
              </a:rPr>
              <a:t>continúas</a:t>
            </a:r>
            <a:r>
              <a:rPr lang="es-ES" sz="2400">
                <a:highlight>
                  <a:schemeClr val="lt1"/>
                </a:highlight>
                <a:latin typeface="Roboto"/>
                <a:ea typeface="Roboto"/>
                <a:cs typeface="Roboto"/>
                <a:sym typeface="Roboto"/>
              </a:rPr>
              <a:t> con el fin de dar cumplimiento a los objetivos del </a:t>
            </a:r>
            <a:r>
              <a:rPr lang="es-ES" sz="2400">
                <a:highlight>
                  <a:schemeClr val="lt1"/>
                </a:highlight>
                <a:latin typeface="Roboto"/>
                <a:ea typeface="Roboto"/>
                <a:cs typeface="Roboto"/>
                <a:sym typeface="Roboto"/>
              </a:rPr>
              <a:t>proyecto</a:t>
            </a:r>
            <a:r>
              <a:rPr lang="es-ES" sz="2400">
                <a:highlight>
                  <a:schemeClr val="lt1"/>
                </a:highlight>
                <a:latin typeface="Roboto"/>
                <a:ea typeface="Roboto"/>
                <a:cs typeface="Roboto"/>
                <a:sym typeface="Roboto"/>
              </a:rPr>
              <a:t> y a las expectativas de los interesados. </a:t>
            </a:r>
            <a:endParaRPr sz="2400">
              <a:highlight>
                <a:schemeClr val="lt1"/>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g1e7ed8ee2b5_1_9"/>
          <p:cNvSpPr txBox="1"/>
          <p:nvPr/>
        </p:nvSpPr>
        <p:spPr>
          <a:xfrm>
            <a:off x="850948" y="512416"/>
            <a:ext cx="10490100" cy="630900"/>
          </a:xfrm>
          <a:prstGeom prst="rect">
            <a:avLst/>
          </a:prstGeom>
          <a:noFill/>
          <a:ln>
            <a:noFill/>
          </a:ln>
        </p:spPr>
        <p:txBody>
          <a:bodyPr anchorCtr="0" anchor="t" bIns="45700" lIns="91425" spcFirstLastPara="1" rIns="91425" wrap="square" tIns="45700">
            <a:spAutoFit/>
          </a:bodyPr>
          <a:lstStyle/>
          <a:p>
            <a:pPr indent="0" lvl="0" marL="0" marR="0" rtl="0" algn="ctr">
              <a:lnSpc>
                <a:spcPct val="106000"/>
              </a:lnSpc>
              <a:spcBef>
                <a:spcPts val="0"/>
              </a:spcBef>
              <a:spcAft>
                <a:spcPts val="0"/>
              </a:spcAft>
              <a:buClr>
                <a:srgbClr val="000000"/>
              </a:buClr>
              <a:buSzPts val="3500"/>
              <a:buFont typeface="Arial"/>
              <a:buNone/>
            </a:pPr>
            <a:r>
              <a:rPr b="1" lang="es-ES" sz="3500">
                <a:solidFill>
                  <a:schemeClr val="dk1"/>
                </a:solidFill>
              </a:rPr>
              <a:t>Alcance</a:t>
            </a:r>
            <a:endParaRPr b="0" i="0" sz="3500" u="none" cap="none" strike="noStrike">
              <a:solidFill>
                <a:schemeClr val="dk1"/>
              </a:solidFill>
              <a:latin typeface="Calibri"/>
              <a:ea typeface="Calibri"/>
              <a:cs typeface="Calibri"/>
              <a:sym typeface="Calibri"/>
            </a:endParaRPr>
          </a:p>
        </p:txBody>
      </p:sp>
      <p:sp>
        <p:nvSpPr>
          <p:cNvPr id="112" name="Google Shape;112;g1e7ed8ee2b5_1_9"/>
          <p:cNvSpPr txBox="1"/>
          <p:nvPr/>
        </p:nvSpPr>
        <p:spPr>
          <a:xfrm>
            <a:off x="648550" y="1363000"/>
            <a:ext cx="11086500" cy="1700700"/>
          </a:xfrm>
          <a:prstGeom prst="rect">
            <a:avLst/>
          </a:prstGeom>
          <a:noFill/>
          <a:ln>
            <a:noFill/>
          </a:ln>
        </p:spPr>
        <p:txBody>
          <a:bodyPr anchorCtr="0" anchor="t" bIns="45700" lIns="91425" spcFirstLastPara="1" rIns="91425" wrap="square" tIns="45700">
            <a:spAutoFit/>
          </a:bodyPr>
          <a:lstStyle/>
          <a:p>
            <a:pPr indent="0" lvl="0" marL="0" marR="0" rtl="0" algn="just">
              <a:lnSpc>
                <a:spcPct val="106000"/>
              </a:lnSpc>
              <a:spcBef>
                <a:spcPts val="0"/>
              </a:spcBef>
              <a:spcAft>
                <a:spcPts val="0"/>
              </a:spcAft>
              <a:buClr>
                <a:srgbClr val="000000"/>
              </a:buClr>
              <a:buSzPts val="3500"/>
              <a:buFont typeface="Arial"/>
              <a:buNone/>
            </a:pPr>
            <a:r>
              <a:rPr lang="es-ES" sz="2500">
                <a:highlight>
                  <a:schemeClr val="lt1"/>
                </a:highlight>
              </a:rPr>
              <a:t>El plan de calidad será aplicado a los módulos definidos en el alcance del proyecto. Haciendo uso de un enfoque ágil, las pruebas propuestas en este plan de calidad serán realizadas en todas las iteraciones necesarias para dar cumplimiento a los objetivos del proyecto.</a:t>
            </a:r>
            <a:endParaRPr sz="2500">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6" name="Shape 116"/>
        <p:cNvGrpSpPr/>
        <p:nvPr/>
      </p:nvGrpSpPr>
      <p:grpSpPr>
        <a:xfrm>
          <a:off x="0" y="0"/>
          <a:ext cx="0" cy="0"/>
          <a:chOff x="0" y="0"/>
          <a:chExt cx="0" cy="0"/>
        </a:xfrm>
      </p:grpSpPr>
      <p:sp>
        <p:nvSpPr>
          <p:cNvPr id="117" name="Google Shape;117;g282596b95f8_0_30"/>
          <p:cNvSpPr txBox="1"/>
          <p:nvPr/>
        </p:nvSpPr>
        <p:spPr>
          <a:xfrm>
            <a:off x="850960" y="365366"/>
            <a:ext cx="10490100" cy="6309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1200"/>
              </a:spcBef>
              <a:spcAft>
                <a:spcPts val="1200"/>
              </a:spcAft>
              <a:buClr>
                <a:schemeClr val="dk1"/>
              </a:buClr>
              <a:buSzPts val="1100"/>
              <a:buFont typeface="Arial"/>
              <a:buNone/>
            </a:pPr>
            <a:r>
              <a:rPr b="1" lang="es-ES" sz="3500">
                <a:solidFill>
                  <a:schemeClr val="dk1"/>
                </a:solidFill>
              </a:rPr>
              <a:t>Alcance</a:t>
            </a:r>
            <a:endParaRPr b="1" sz="3500">
              <a:solidFill>
                <a:schemeClr val="dk1"/>
              </a:solidFill>
            </a:endParaRPr>
          </a:p>
        </p:txBody>
      </p:sp>
      <p:graphicFrame>
        <p:nvGraphicFramePr>
          <p:cNvPr id="118" name="Google Shape;118;g282596b95f8_0_30"/>
          <p:cNvGraphicFramePr/>
          <p:nvPr/>
        </p:nvGraphicFramePr>
        <p:xfrm>
          <a:off x="1681538" y="1326000"/>
          <a:ext cx="3000000" cy="3000000"/>
        </p:xfrm>
        <a:graphic>
          <a:graphicData uri="http://schemas.openxmlformats.org/drawingml/2006/table">
            <a:tbl>
              <a:tblPr>
                <a:noFill/>
                <a:tableStyleId>{F49EBC86-D9FF-4FB2-9C2E-ED95E83E71F5}</a:tableStyleId>
              </a:tblPr>
              <a:tblGrid>
                <a:gridCol w="3669775"/>
                <a:gridCol w="5159150"/>
              </a:tblGrid>
              <a:tr h="813625">
                <a:tc>
                  <a:txBody>
                    <a:bodyPr/>
                    <a:lstStyle/>
                    <a:p>
                      <a:pPr indent="0" lvl="0" marL="0" rtl="0" algn="ctr">
                        <a:lnSpc>
                          <a:spcPct val="115000"/>
                        </a:lnSpc>
                        <a:spcBef>
                          <a:spcPts val="1200"/>
                        </a:spcBef>
                        <a:spcAft>
                          <a:spcPts val="0"/>
                        </a:spcAft>
                        <a:buNone/>
                      </a:pPr>
                      <a:r>
                        <a:rPr b="1" lang="es-ES" sz="2000">
                          <a:solidFill>
                            <a:srgbClr val="FFFFFF"/>
                          </a:solidFill>
                        </a:rPr>
                        <a:t>Módulos a ser probados</a:t>
                      </a:r>
                      <a:endParaRPr b="1" sz="2000">
                        <a:solidFill>
                          <a:srgbClr val="FFFFFF"/>
                        </a:solidFill>
                      </a:endParaRPr>
                    </a:p>
                  </a:txBody>
                  <a:tcPr marT="91425" marB="91425" marR="68575" marL="68575">
                    <a:lnL cap="flat" cmpd="sng" w="9525">
                      <a:solidFill>
                        <a:srgbClr val="5B9BD5"/>
                      </a:solidFill>
                      <a:prstDash val="solid"/>
                      <a:round/>
                      <a:headEnd len="sm" w="sm" type="none"/>
                      <a:tailEnd len="sm" w="sm" type="none"/>
                    </a:lnL>
                    <a:lnT cap="flat" cmpd="sng" w="9525">
                      <a:solidFill>
                        <a:srgbClr val="5B9BD5"/>
                      </a:solidFill>
                      <a:prstDash val="solid"/>
                      <a:round/>
                      <a:headEnd len="sm" w="sm" type="none"/>
                      <a:tailEnd len="sm" w="sm" type="none"/>
                    </a:lnT>
                    <a:lnB cap="flat" cmpd="sng" w="9525">
                      <a:solidFill>
                        <a:srgbClr val="5B9BD5"/>
                      </a:solidFill>
                      <a:prstDash val="solid"/>
                      <a:round/>
                      <a:headEnd len="sm" w="sm" type="none"/>
                      <a:tailEnd len="sm" w="sm" type="none"/>
                    </a:lnB>
                    <a:solidFill>
                      <a:srgbClr val="5B9BD5"/>
                    </a:solidFill>
                  </a:tcPr>
                </a:tc>
                <a:tc>
                  <a:txBody>
                    <a:bodyPr/>
                    <a:lstStyle/>
                    <a:p>
                      <a:pPr indent="0" lvl="0" marL="0" rtl="0" algn="ctr">
                        <a:lnSpc>
                          <a:spcPct val="115000"/>
                        </a:lnSpc>
                        <a:spcBef>
                          <a:spcPts val="1200"/>
                        </a:spcBef>
                        <a:spcAft>
                          <a:spcPts val="0"/>
                        </a:spcAft>
                        <a:buNone/>
                      </a:pPr>
                      <a:r>
                        <a:rPr b="1" lang="es-ES" sz="2000">
                          <a:solidFill>
                            <a:srgbClr val="FFFFFF"/>
                          </a:solidFill>
                        </a:rPr>
                        <a:t>Objetivo de las pruebas</a:t>
                      </a:r>
                      <a:endParaRPr b="1" sz="2000">
                        <a:solidFill>
                          <a:srgbClr val="FFFFFF"/>
                        </a:solidFill>
                      </a:endParaRPr>
                    </a:p>
                  </a:txBody>
                  <a:tcPr marT="91425" marB="91425" marR="68575" marL="68575">
                    <a:lnR cap="flat" cmpd="sng" w="9525">
                      <a:solidFill>
                        <a:srgbClr val="5B9BD5"/>
                      </a:solidFill>
                      <a:prstDash val="solid"/>
                      <a:round/>
                      <a:headEnd len="sm" w="sm" type="none"/>
                      <a:tailEnd len="sm" w="sm" type="none"/>
                    </a:lnR>
                    <a:lnT cap="flat" cmpd="sng" w="9525">
                      <a:solidFill>
                        <a:srgbClr val="5B9BD5"/>
                      </a:solidFill>
                      <a:prstDash val="solid"/>
                      <a:round/>
                      <a:headEnd len="sm" w="sm" type="none"/>
                      <a:tailEnd len="sm" w="sm" type="none"/>
                    </a:lnT>
                    <a:lnB cap="flat" cmpd="sng" w="9525">
                      <a:solidFill>
                        <a:srgbClr val="5B9BD5"/>
                      </a:solidFill>
                      <a:prstDash val="solid"/>
                      <a:round/>
                      <a:headEnd len="sm" w="sm" type="none"/>
                      <a:tailEnd len="sm" w="sm" type="none"/>
                    </a:lnB>
                    <a:solidFill>
                      <a:srgbClr val="5B9BD5"/>
                    </a:solidFill>
                  </a:tcPr>
                </a:tc>
              </a:tr>
              <a:tr h="1766725">
                <a:tc>
                  <a:txBody>
                    <a:bodyPr/>
                    <a:lstStyle/>
                    <a:p>
                      <a:pPr indent="0" lvl="0" marL="0" rtl="0" algn="ctr">
                        <a:lnSpc>
                          <a:spcPct val="115000"/>
                        </a:lnSpc>
                        <a:spcBef>
                          <a:spcPts val="1200"/>
                        </a:spcBef>
                        <a:spcAft>
                          <a:spcPts val="0"/>
                        </a:spcAft>
                        <a:buNone/>
                      </a:pPr>
                      <a:r>
                        <a:rPr b="1" lang="es-ES" sz="2000"/>
                        <a:t>Gestión de autenticación</a:t>
                      </a:r>
                      <a:endParaRPr b="1" sz="2000"/>
                    </a:p>
                  </a:txBody>
                  <a:tcPr marT="91425" marB="91425" marR="68575" marL="68575">
                    <a:lnL cap="flat" cmpd="sng" w="9525">
                      <a:solidFill>
                        <a:srgbClr val="9CC2E5"/>
                      </a:solidFill>
                      <a:prstDash val="solid"/>
                      <a:round/>
                      <a:headEnd len="sm" w="sm" type="none"/>
                      <a:tailEnd len="sm" w="sm" type="none"/>
                    </a:lnL>
                    <a:lnR cap="flat" cmpd="sng" w="9525">
                      <a:solidFill>
                        <a:srgbClr val="9CC2E5"/>
                      </a:solidFill>
                      <a:prstDash val="solid"/>
                      <a:round/>
                      <a:headEnd len="sm" w="sm" type="none"/>
                      <a:tailEnd len="sm" w="sm" type="none"/>
                    </a:lnR>
                    <a:lnT cap="flat" cmpd="sng" w="9525">
                      <a:solidFill>
                        <a:srgbClr val="5B9BD5"/>
                      </a:solidFill>
                      <a:prstDash val="solid"/>
                      <a:round/>
                      <a:headEnd len="sm" w="sm" type="none"/>
                      <a:tailEnd len="sm" w="sm" type="none"/>
                    </a:lnT>
                    <a:lnB cap="flat" cmpd="sng" w="9525">
                      <a:solidFill>
                        <a:srgbClr val="9CC2E5"/>
                      </a:solidFill>
                      <a:prstDash val="solid"/>
                      <a:round/>
                      <a:headEnd len="sm" w="sm" type="none"/>
                      <a:tailEnd len="sm" w="sm" type="none"/>
                    </a:lnB>
                    <a:solidFill>
                      <a:srgbClr val="DEEAF6"/>
                    </a:solidFill>
                  </a:tcPr>
                </a:tc>
                <a:tc>
                  <a:txBody>
                    <a:bodyPr/>
                    <a:lstStyle/>
                    <a:p>
                      <a:pPr indent="-317500" lvl="0" marL="457200" rtl="0" algn="l">
                        <a:lnSpc>
                          <a:spcPct val="107000"/>
                        </a:lnSpc>
                        <a:spcBef>
                          <a:spcPts val="1200"/>
                        </a:spcBef>
                        <a:spcAft>
                          <a:spcPts val="0"/>
                        </a:spcAft>
                        <a:buSzPts val="1400"/>
                        <a:buChar char="●"/>
                      </a:pPr>
                      <a:r>
                        <a:rPr lang="es-ES"/>
                        <a:t>El módulo garantiza la confidencialidad e integridad de los datos.</a:t>
                      </a:r>
                      <a:endParaRPr/>
                    </a:p>
                    <a:p>
                      <a:pPr indent="-317500" lvl="0" marL="457200" rtl="0" algn="l">
                        <a:lnSpc>
                          <a:spcPct val="107000"/>
                        </a:lnSpc>
                        <a:spcBef>
                          <a:spcPts val="0"/>
                        </a:spcBef>
                        <a:spcAft>
                          <a:spcPts val="0"/>
                        </a:spcAft>
                        <a:buSzPts val="1400"/>
                        <a:buChar char="●"/>
                      </a:pPr>
                      <a:r>
                        <a:rPr lang="es-ES"/>
                        <a:t>El módulo garantiza la autenticación y la autorización de los usuarios mediante la implementación de un token de seguridad.</a:t>
                      </a:r>
                      <a:endParaRPr/>
                    </a:p>
                    <a:p>
                      <a:pPr indent="-317500" lvl="0" marL="457200" rtl="0" algn="l">
                        <a:lnSpc>
                          <a:spcPct val="107000"/>
                        </a:lnSpc>
                        <a:spcBef>
                          <a:spcPts val="0"/>
                        </a:spcBef>
                        <a:spcAft>
                          <a:spcPts val="0"/>
                        </a:spcAft>
                        <a:buSzPts val="1400"/>
                        <a:buChar char="●"/>
                      </a:pPr>
                      <a:r>
                        <a:rPr lang="es-ES"/>
                        <a:t>El módulo implementa un cifrado de los datos sensibles.</a:t>
                      </a:r>
                      <a:endParaRPr/>
                    </a:p>
                  </a:txBody>
                  <a:tcPr marT="91425" marB="91425" marR="68575" marL="68575">
                    <a:lnL cap="flat" cmpd="sng" w="9525">
                      <a:solidFill>
                        <a:srgbClr val="9CC2E5"/>
                      </a:solidFill>
                      <a:prstDash val="solid"/>
                      <a:round/>
                      <a:headEnd len="sm" w="sm" type="none"/>
                      <a:tailEnd len="sm" w="sm" type="none"/>
                    </a:lnL>
                    <a:lnR cap="flat" cmpd="sng" w="9525">
                      <a:solidFill>
                        <a:srgbClr val="9CC2E5"/>
                      </a:solidFill>
                      <a:prstDash val="solid"/>
                      <a:round/>
                      <a:headEnd len="sm" w="sm" type="none"/>
                      <a:tailEnd len="sm" w="sm" type="none"/>
                    </a:lnR>
                    <a:lnT cap="flat" cmpd="sng" w="9525">
                      <a:solidFill>
                        <a:srgbClr val="5B9BD5"/>
                      </a:solidFill>
                      <a:prstDash val="solid"/>
                      <a:round/>
                      <a:headEnd len="sm" w="sm" type="none"/>
                      <a:tailEnd len="sm" w="sm" type="none"/>
                    </a:lnT>
                    <a:lnB cap="flat" cmpd="sng" w="9525">
                      <a:solidFill>
                        <a:srgbClr val="9CC2E5"/>
                      </a:solidFill>
                      <a:prstDash val="solid"/>
                      <a:round/>
                      <a:headEnd len="sm" w="sm" type="none"/>
                      <a:tailEnd len="sm" w="sm" type="none"/>
                    </a:lnB>
                    <a:solidFill>
                      <a:srgbClr val="DEEAF6"/>
                    </a:solidFill>
                  </a:tcPr>
                </a:tc>
              </a:tr>
              <a:tr h="1382100">
                <a:tc>
                  <a:txBody>
                    <a:bodyPr/>
                    <a:lstStyle/>
                    <a:p>
                      <a:pPr indent="0" lvl="0" marL="0" rtl="0" algn="ctr">
                        <a:lnSpc>
                          <a:spcPct val="115000"/>
                        </a:lnSpc>
                        <a:spcBef>
                          <a:spcPts val="1200"/>
                        </a:spcBef>
                        <a:spcAft>
                          <a:spcPts val="0"/>
                        </a:spcAft>
                        <a:buNone/>
                      </a:pPr>
                      <a:r>
                        <a:rPr b="1" lang="es-ES" sz="2000"/>
                        <a:t>Gestión de </a:t>
                      </a:r>
                      <a:r>
                        <a:rPr b="1" lang="es-ES" sz="2000"/>
                        <a:t>préstamos</a:t>
                      </a:r>
                      <a:endParaRPr b="1" sz="2000"/>
                    </a:p>
                  </a:txBody>
                  <a:tcPr marT="91425" marB="91425" marR="68575" marL="68575">
                    <a:lnL cap="flat" cmpd="sng" w="9525">
                      <a:solidFill>
                        <a:srgbClr val="9CC2E5"/>
                      </a:solidFill>
                      <a:prstDash val="solid"/>
                      <a:round/>
                      <a:headEnd len="sm" w="sm" type="none"/>
                      <a:tailEnd len="sm" w="sm" type="none"/>
                    </a:lnL>
                    <a:lnR cap="flat" cmpd="sng" w="9525">
                      <a:solidFill>
                        <a:srgbClr val="9CC2E5"/>
                      </a:solidFill>
                      <a:prstDash val="solid"/>
                      <a:round/>
                      <a:headEnd len="sm" w="sm" type="none"/>
                      <a:tailEnd len="sm" w="sm" type="none"/>
                    </a:lnR>
                    <a:lnT cap="flat" cmpd="sng" w="9525">
                      <a:solidFill>
                        <a:srgbClr val="9CC2E5"/>
                      </a:solidFill>
                      <a:prstDash val="solid"/>
                      <a:round/>
                      <a:headEnd len="sm" w="sm" type="none"/>
                      <a:tailEnd len="sm" w="sm" type="none"/>
                    </a:lnT>
                    <a:lnB cap="flat" cmpd="sng" w="9525">
                      <a:solidFill>
                        <a:srgbClr val="9CC2E5"/>
                      </a:solidFill>
                      <a:prstDash val="solid"/>
                      <a:round/>
                      <a:headEnd len="sm" w="sm" type="none"/>
                      <a:tailEnd len="sm" w="sm" type="none"/>
                    </a:lnB>
                  </a:tcPr>
                </a:tc>
                <a:tc>
                  <a:txBody>
                    <a:bodyPr/>
                    <a:lstStyle/>
                    <a:p>
                      <a:pPr indent="-317500" lvl="0" marL="457200" rtl="0" algn="l">
                        <a:lnSpc>
                          <a:spcPct val="115000"/>
                        </a:lnSpc>
                        <a:spcBef>
                          <a:spcPts val="1200"/>
                        </a:spcBef>
                        <a:spcAft>
                          <a:spcPts val="0"/>
                        </a:spcAft>
                        <a:buSzPts val="1400"/>
                        <a:buChar char="●"/>
                      </a:pPr>
                      <a:r>
                        <a:rPr lang="es-ES"/>
                        <a:t>Se almacena la información de los préstamos de manera segura, </a:t>
                      </a:r>
                      <a:r>
                        <a:rPr lang="es-ES"/>
                        <a:t>íntegra</a:t>
                      </a:r>
                      <a:r>
                        <a:rPr lang="es-ES"/>
                        <a:t> y confidencial.</a:t>
                      </a:r>
                      <a:endParaRPr/>
                    </a:p>
                    <a:p>
                      <a:pPr indent="-317500" lvl="0" marL="457200" rtl="0" algn="l">
                        <a:lnSpc>
                          <a:spcPct val="115000"/>
                        </a:lnSpc>
                        <a:spcBef>
                          <a:spcPts val="0"/>
                        </a:spcBef>
                        <a:spcAft>
                          <a:spcPts val="0"/>
                        </a:spcAft>
                        <a:buSzPts val="1400"/>
                        <a:buChar char="●"/>
                      </a:pPr>
                      <a:r>
                        <a:rPr lang="es-ES"/>
                        <a:t>Se realizan de manera correcta las validaciones para la aprobación de las solicitudes.</a:t>
                      </a:r>
                      <a:endParaRPr/>
                    </a:p>
                  </a:txBody>
                  <a:tcPr marT="91425" marB="91425" marR="68575" marL="68575">
                    <a:lnL cap="flat" cmpd="sng" w="9525">
                      <a:solidFill>
                        <a:srgbClr val="9CC2E5"/>
                      </a:solidFill>
                      <a:prstDash val="solid"/>
                      <a:round/>
                      <a:headEnd len="sm" w="sm" type="none"/>
                      <a:tailEnd len="sm" w="sm" type="none"/>
                    </a:lnL>
                    <a:lnR cap="flat" cmpd="sng" w="9525">
                      <a:solidFill>
                        <a:srgbClr val="9CC2E5"/>
                      </a:solidFill>
                      <a:prstDash val="solid"/>
                      <a:round/>
                      <a:headEnd len="sm" w="sm" type="none"/>
                      <a:tailEnd len="sm" w="sm" type="none"/>
                    </a:lnR>
                    <a:lnT cap="flat" cmpd="sng" w="9525">
                      <a:solidFill>
                        <a:srgbClr val="9CC2E5"/>
                      </a:solidFill>
                      <a:prstDash val="solid"/>
                      <a:round/>
                      <a:headEnd len="sm" w="sm" type="none"/>
                      <a:tailEnd len="sm" w="sm" type="none"/>
                    </a:lnT>
                    <a:lnB cap="flat" cmpd="sng" w="9525">
                      <a:solidFill>
                        <a:srgbClr val="9CC2E5"/>
                      </a:solidFill>
                      <a:prstDash val="solid"/>
                      <a:round/>
                      <a:headEnd len="sm" w="sm" type="none"/>
                      <a:tailEnd len="sm" w="sm" type="none"/>
                    </a:lnB>
                  </a:tcPr>
                </a:tc>
              </a:tr>
              <a:tr h="1015825">
                <a:tc>
                  <a:txBody>
                    <a:bodyPr/>
                    <a:lstStyle/>
                    <a:p>
                      <a:pPr indent="0" lvl="0" marL="0" rtl="0" algn="ctr">
                        <a:lnSpc>
                          <a:spcPct val="115000"/>
                        </a:lnSpc>
                        <a:spcBef>
                          <a:spcPts val="1200"/>
                        </a:spcBef>
                        <a:spcAft>
                          <a:spcPts val="0"/>
                        </a:spcAft>
                        <a:buNone/>
                      </a:pPr>
                      <a:r>
                        <a:rPr b="1" lang="es-ES" sz="2000"/>
                        <a:t>Gestión de clientes</a:t>
                      </a:r>
                      <a:endParaRPr b="1" sz="2000"/>
                    </a:p>
                  </a:txBody>
                  <a:tcPr marT="91425" marB="91425" marR="68575" marL="68575">
                    <a:lnL cap="flat" cmpd="sng" w="9525">
                      <a:solidFill>
                        <a:srgbClr val="9CC2E5"/>
                      </a:solidFill>
                      <a:prstDash val="solid"/>
                      <a:round/>
                      <a:headEnd len="sm" w="sm" type="none"/>
                      <a:tailEnd len="sm" w="sm" type="none"/>
                    </a:lnL>
                    <a:lnR cap="flat" cmpd="sng" w="9525">
                      <a:solidFill>
                        <a:srgbClr val="9CC2E5"/>
                      </a:solidFill>
                      <a:prstDash val="solid"/>
                      <a:round/>
                      <a:headEnd len="sm" w="sm" type="none"/>
                      <a:tailEnd len="sm" w="sm" type="none"/>
                    </a:lnR>
                    <a:lnT cap="flat" cmpd="sng" w="9525">
                      <a:solidFill>
                        <a:srgbClr val="9CC2E5"/>
                      </a:solidFill>
                      <a:prstDash val="solid"/>
                      <a:round/>
                      <a:headEnd len="sm" w="sm" type="none"/>
                      <a:tailEnd len="sm" w="sm" type="none"/>
                    </a:lnT>
                    <a:lnB cap="flat" cmpd="sng" w="9525">
                      <a:solidFill>
                        <a:srgbClr val="9CC2E5"/>
                      </a:solidFill>
                      <a:prstDash val="solid"/>
                      <a:round/>
                      <a:headEnd len="sm" w="sm" type="none"/>
                      <a:tailEnd len="sm" w="sm" type="none"/>
                    </a:lnB>
                    <a:solidFill>
                      <a:srgbClr val="DEEAF6"/>
                    </a:solidFill>
                  </a:tcPr>
                </a:tc>
                <a:tc>
                  <a:txBody>
                    <a:bodyPr/>
                    <a:lstStyle/>
                    <a:p>
                      <a:pPr indent="-317500" lvl="0" marL="457200" rtl="0" algn="l">
                        <a:lnSpc>
                          <a:spcPct val="107000"/>
                        </a:lnSpc>
                        <a:spcBef>
                          <a:spcPts val="1200"/>
                        </a:spcBef>
                        <a:spcAft>
                          <a:spcPts val="0"/>
                        </a:spcAft>
                        <a:buSzPts val="1400"/>
                        <a:buChar char="●"/>
                      </a:pPr>
                      <a:r>
                        <a:rPr lang="es-ES"/>
                        <a:t>Se almacena la información de manera segura, </a:t>
                      </a:r>
                      <a:r>
                        <a:rPr lang="es-ES"/>
                        <a:t>íntegra</a:t>
                      </a:r>
                      <a:r>
                        <a:rPr lang="es-ES"/>
                        <a:t> y confidencial.</a:t>
                      </a:r>
                      <a:endParaRPr/>
                    </a:p>
                  </a:txBody>
                  <a:tcPr marT="91425" marB="91425" marR="68575" marL="68575">
                    <a:lnL cap="flat" cmpd="sng" w="9525">
                      <a:solidFill>
                        <a:srgbClr val="9CC2E5"/>
                      </a:solidFill>
                      <a:prstDash val="solid"/>
                      <a:round/>
                      <a:headEnd len="sm" w="sm" type="none"/>
                      <a:tailEnd len="sm" w="sm" type="none"/>
                    </a:lnL>
                    <a:lnR cap="flat" cmpd="sng" w="9525">
                      <a:solidFill>
                        <a:srgbClr val="9CC2E5"/>
                      </a:solidFill>
                      <a:prstDash val="solid"/>
                      <a:round/>
                      <a:headEnd len="sm" w="sm" type="none"/>
                      <a:tailEnd len="sm" w="sm" type="none"/>
                    </a:lnR>
                    <a:lnT cap="flat" cmpd="sng" w="9525">
                      <a:solidFill>
                        <a:srgbClr val="9CC2E5"/>
                      </a:solidFill>
                      <a:prstDash val="solid"/>
                      <a:round/>
                      <a:headEnd len="sm" w="sm" type="none"/>
                      <a:tailEnd len="sm" w="sm" type="none"/>
                    </a:lnT>
                    <a:lnB cap="flat" cmpd="sng" w="9525">
                      <a:solidFill>
                        <a:srgbClr val="9CC2E5"/>
                      </a:solidFill>
                      <a:prstDash val="solid"/>
                      <a:round/>
                      <a:headEnd len="sm" w="sm" type="none"/>
                      <a:tailEnd len="sm" w="sm" type="none"/>
                    </a:lnB>
                    <a:solidFill>
                      <a:srgbClr val="DEEAF6"/>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2" name="Shape 122"/>
        <p:cNvGrpSpPr/>
        <p:nvPr/>
      </p:nvGrpSpPr>
      <p:grpSpPr>
        <a:xfrm>
          <a:off x="0" y="0"/>
          <a:ext cx="0" cy="0"/>
          <a:chOff x="0" y="0"/>
          <a:chExt cx="0" cy="0"/>
        </a:xfrm>
      </p:grpSpPr>
      <p:sp>
        <p:nvSpPr>
          <p:cNvPr id="123" name="Google Shape;123;g1e7f796b241_0_53"/>
          <p:cNvSpPr txBox="1"/>
          <p:nvPr/>
        </p:nvSpPr>
        <p:spPr>
          <a:xfrm>
            <a:off x="850960" y="365366"/>
            <a:ext cx="10490100" cy="6309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1200"/>
              </a:spcBef>
              <a:spcAft>
                <a:spcPts val="1200"/>
              </a:spcAft>
              <a:buClr>
                <a:schemeClr val="dk1"/>
              </a:buClr>
              <a:buSzPts val="1100"/>
              <a:buFont typeface="Arial"/>
              <a:buNone/>
            </a:pPr>
            <a:r>
              <a:rPr b="1" lang="es-ES" sz="3500">
                <a:solidFill>
                  <a:schemeClr val="dk1"/>
                </a:solidFill>
              </a:rPr>
              <a:t>Alcance</a:t>
            </a:r>
            <a:endParaRPr b="1" sz="3500">
              <a:solidFill>
                <a:schemeClr val="dk1"/>
              </a:solidFill>
            </a:endParaRPr>
          </a:p>
        </p:txBody>
      </p:sp>
      <p:graphicFrame>
        <p:nvGraphicFramePr>
          <p:cNvPr id="124" name="Google Shape;124;g1e7f796b241_0_53"/>
          <p:cNvGraphicFramePr/>
          <p:nvPr/>
        </p:nvGraphicFramePr>
        <p:xfrm>
          <a:off x="1617425" y="1086600"/>
          <a:ext cx="3000000" cy="3000000"/>
        </p:xfrm>
        <a:graphic>
          <a:graphicData uri="http://schemas.openxmlformats.org/drawingml/2006/table">
            <a:tbl>
              <a:tblPr>
                <a:noFill/>
                <a:tableStyleId>{F49EBC86-D9FF-4FB2-9C2E-ED95E83E71F5}</a:tableStyleId>
              </a:tblPr>
              <a:tblGrid>
                <a:gridCol w="3723075"/>
                <a:gridCol w="5234075"/>
              </a:tblGrid>
              <a:tr h="589350">
                <a:tc>
                  <a:txBody>
                    <a:bodyPr/>
                    <a:lstStyle/>
                    <a:p>
                      <a:pPr indent="0" lvl="0" marL="0" rtl="0" algn="ctr">
                        <a:lnSpc>
                          <a:spcPct val="115000"/>
                        </a:lnSpc>
                        <a:spcBef>
                          <a:spcPts val="1200"/>
                        </a:spcBef>
                        <a:spcAft>
                          <a:spcPts val="0"/>
                        </a:spcAft>
                        <a:buNone/>
                      </a:pPr>
                      <a:r>
                        <a:rPr b="1" lang="es-ES" sz="2000">
                          <a:solidFill>
                            <a:srgbClr val="FFFFFF"/>
                          </a:solidFill>
                        </a:rPr>
                        <a:t>Módulos a ser probados</a:t>
                      </a:r>
                      <a:endParaRPr b="1" sz="2000">
                        <a:solidFill>
                          <a:srgbClr val="FFFFFF"/>
                        </a:solidFill>
                      </a:endParaRPr>
                    </a:p>
                  </a:txBody>
                  <a:tcPr marT="91425" marB="91425" marR="68575" marL="68575">
                    <a:lnL cap="flat" cmpd="sng" w="9525">
                      <a:solidFill>
                        <a:srgbClr val="5B9BD5"/>
                      </a:solidFill>
                      <a:prstDash val="solid"/>
                      <a:round/>
                      <a:headEnd len="sm" w="sm" type="none"/>
                      <a:tailEnd len="sm" w="sm" type="none"/>
                    </a:lnL>
                    <a:lnT cap="flat" cmpd="sng" w="9525">
                      <a:solidFill>
                        <a:srgbClr val="5B9BD5"/>
                      </a:solidFill>
                      <a:prstDash val="solid"/>
                      <a:round/>
                      <a:headEnd len="sm" w="sm" type="none"/>
                      <a:tailEnd len="sm" w="sm" type="none"/>
                    </a:lnT>
                    <a:lnB cap="flat" cmpd="sng" w="9525">
                      <a:solidFill>
                        <a:srgbClr val="5B9BD5"/>
                      </a:solidFill>
                      <a:prstDash val="solid"/>
                      <a:round/>
                      <a:headEnd len="sm" w="sm" type="none"/>
                      <a:tailEnd len="sm" w="sm" type="none"/>
                    </a:lnB>
                    <a:solidFill>
                      <a:srgbClr val="5B9BD5"/>
                    </a:solidFill>
                  </a:tcPr>
                </a:tc>
                <a:tc>
                  <a:txBody>
                    <a:bodyPr/>
                    <a:lstStyle/>
                    <a:p>
                      <a:pPr indent="0" lvl="0" marL="0" rtl="0" algn="ctr">
                        <a:lnSpc>
                          <a:spcPct val="115000"/>
                        </a:lnSpc>
                        <a:spcBef>
                          <a:spcPts val="1200"/>
                        </a:spcBef>
                        <a:spcAft>
                          <a:spcPts val="0"/>
                        </a:spcAft>
                        <a:buNone/>
                      </a:pPr>
                      <a:r>
                        <a:rPr b="1" lang="es-ES" sz="2000">
                          <a:solidFill>
                            <a:srgbClr val="FFFFFF"/>
                          </a:solidFill>
                        </a:rPr>
                        <a:t>Objetivo de las pruebas</a:t>
                      </a:r>
                      <a:endParaRPr b="1" sz="2000">
                        <a:solidFill>
                          <a:srgbClr val="FFFFFF"/>
                        </a:solidFill>
                      </a:endParaRPr>
                    </a:p>
                  </a:txBody>
                  <a:tcPr marT="91425" marB="91425" marR="68575" marL="68575">
                    <a:lnR cap="flat" cmpd="sng" w="9525">
                      <a:solidFill>
                        <a:srgbClr val="5B9BD5"/>
                      </a:solidFill>
                      <a:prstDash val="solid"/>
                      <a:round/>
                      <a:headEnd len="sm" w="sm" type="none"/>
                      <a:tailEnd len="sm" w="sm" type="none"/>
                    </a:lnR>
                    <a:lnT cap="flat" cmpd="sng" w="9525">
                      <a:solidFill>
                        <a:srgbClr val="5B9BD5"/>
                      </a:solidFill>
                      <a:prstDash val="solid"/>
                      <a:round/>
                      <a:headEnd len="sm" w="sm" type="none"/>
                      <a:tailEnd len="sm" w="sm" type="none"/>
                    </a:lnT>
                    <a:lnB cap="flat" cmpd="sng" w="9525">
                      <a:solidFill>
                        <a:srgbClr val="5B9BD5"/>
                      </a:solidFill>
                      <a:prstDash val="solid"/>
                      <a:round/>
                      <a:headEnd len="sm" w="sm" type="none"/>
                      <a:tailEnd len="sm" w="sm" type="none"/>
                    </a:lnB>
                    <a:solidFill>
                      <a:srgbClr val="5B9BD5"/>
                    </a:solidFill>
                  </a:tcPr>
                </a:tc>
              </a:tr>
              <a:tr h="802850">
                <a:tc>
                  <a:txBody>
                    <a:bodyPr/>
                    <a:lstStyle/>
                    <a:p>
                      <a:pPr indent="0" lvl="0" marL="0" rtl="0" algn="ctr">
                        <a:lnSpc>
                          <a:spcPct val="115000"/>
                        </a:lnSpc>
                        <a:spcBef>
                          <a:spcPts val="1200"/>
                        </a:spcBef>
                        <a:spcAft>
                          <a:spcPts val="0"/>
                        </a:spcAft>
                        <a:buNone/>
                      </a:pPr>
                      <a:r>
                        <a:rPr b="1" lang="es-ES" sz="2000"/>
                        <a:t>Gestión de empleados</a:t>
                      </a:r>
                      <a:endParaRPr b="1" sz="2000"/>
                    </a:p>
                  </a:txBody>
                  <a:tcPr marT="91425" marB="91425" marR="68575" marL="68575">
                    <a:lnL cap="flat" cmpd="sng" w="9525">
                      <a:solidFill>
                        <a:srgbClr val="9CC2E5"/>
                      </a:solidFill>
                      <a:prstDash val="solid"/>
                      <a:round/>
                      <a:headEnd len="sm" w="sm" type="none"/>
                      <a:tailEnd len="sm" w="sm" type="none"/>
                    </a:lnL>
                    <a:lnR cap="flat" cmpd="sng" w="9525">
                      <a:solidFill>
                        <a:srgbClr val="9CC2E5"/>
                      </a:solidFill>
                      <a:prstDash val="solid"/>
                      <a:round/>
                      <a:headEnd len="sm" w="sm" type="none"/>
                      <a:tailEnd len="sm" w="sm" type="none"/>
                    </a:lnR>
                    <a:lnT cap="flat" cmpd="sng" w="9525">
                      <a:solidFill>
                        <a:srgbClr val="5B9BD5"/>
                      </a:solidFill>
                      <a:prstDash val="solid"/>
                      <a:round/>
                      <a:headEnd len="sm" w="sm" type="none"/>
                      <a:tailEnd len="sm" w="sm" type="none"/>
                    </a:lnT>
                    <a:lnB cap="flat" cmpd="sng" w="9525">
                      <a:solidFill>
                        <a:srgbClr val="9CC2E5"/>
                      </a:solidFill>
                      <a:prstDash val="solid"/>
                      <a:round/>
                      <a:headEnd len="sm" w="sm" type="none"/>
                      <a:tailEnd len="sm" w="sm" type="none"/>
                    </a:lnB>
                  </a:tcPr>
                </a:tc>
                <a:tc>
                  <a:txBody>
                    <a:bodyPr/>
                    <a:lstStyle/>
                    <a:p>
                      <a:pPr indent="-317500" lvl="0" marL="457200" rtl="0" algn="l">
                        <a:lnSpc>
                          <a:spcPct val="115000"/>
                        </a:lnSpc>
                        <a:spcBef>
                          <a:spcPts val="1200"/>
                        </a:spcBef>
                        <a:spcAft>
                          <a:spcPts val="0"/>
                        </a:spcAft>
                        <a:buSzPts val="1400"/>
                        <a:buChar char="●"/>
                      </a:pPr>
                      <a:r>
                        <a:rPr lang="es-ES"/>
                        <a:t>Se almacena la información de manera segura, </a:t>
                      </a:r>
                      <a:r>
                        <a:rPr lang="es-ES"/>
                        <a:t>íntegra</a:t>
                      </a:r>
                      <a:r>
                        <a:rPr lang="es-ES"/>
                        <a:t> y confidencial.</a:t>
                      </a:r>
                      <a:endParaRPr/>
                    </a:p>
                  </a:txBody>
                  <a:tcPr marT="91425" marB="91425" marR="68575" marL="68575">
                    <a:lnL cap="flat" cmpd="sng" w="9525">
                      <a:solidFill>
                        <a:srgbClr val="9CC2E5"/>
                      </a:solidFill>
                      <a:prstDash val="solid"/>
                      <a:round/>
                      <a:headEnd len="sm" w="sm" type="none"/>
                      <a:tailEnd len="sm" w="sm" type="none"/>
                    </a:lnL>
                    <a:lnR cap="flat" cmpd="sng" w="9525">
                      <a:solidFill>
                        <a:srgbClr val="9CC2E5"/>
                      </a:solidFill>
                      <a:prstDash val="solid"/>
                      <a:round/>
                      <a:headEnd len="sm" w="sm" type="none"/>
                      <a:tailEnd len="sm" w="sm" type="none"/>
                    </a:lnR>
                    <a:lnT cap="flat" cmpd="sng" w="9525">
                      <a:solidFill>
                        <a:srgbClr val="5B9BD5"/>
                      </a:solidFill>
                      <a:prstDash val="solid"/>
                      <a:round/>
                      <a:headEnd len="sm" w="sm" type="none"/>
                      <a:tailEnd len="sm" w="sm" type="none"/>
                    </a:lnT>
                    <a:lnB cap="flat" cmpd="sng" w="9525">
                      <a:solidFill>
                        <a:srgbClr val="9CC2E5"/>
                      </a:solidFill>
                      <a:prstDash val="solid"/>
                      <a:round/>
                      <a:headEnd len="sm" w="sm" type="none"/>
                      <a:tailEnd len="sm" w="sm" type="none"/>
                    </a:lnB>
                  </a:tcPr>
                </a:tc>
              </a:tr>
              <a:tr h="2260600">
                <a:tc>
                  <a:txBody>
                    <a:bodyPr/>
                    <a:lstStyle/>
                    <a:p>
                      <a:pPr indent="0" lvl="0" marL="0" rtl="0" algn="ctr">
                        <a:lnSpc>
                          <a:spcPct val="115000"/>
                        </a:lnSpc>
                        <a:spcBef>
                          <a:spcPts val="1200"/>
                        </a:spcBef>
                        <a:spcAft>
                          <a:spcPts val="0"/>
                        </a:spcAft>
                        <a:buNone/>
                      </a:pPr>
                      <a:r>
                        <a:rPr b="1" lang="es-ES" sz="2000"/>
                        <a:t>Gestión de pagos</a:t>
                      </a:r>
                      <a:endParaRPr b="1" sz="2000"/>
                    </a:p>
                  </a:txBody>
                  <a:tcPr marT="91425" marB="91425" marR="68575" marL="68575">
                    <a:lnL cap="flat" cmpd="sng" w="9525">
                      <a:solidFill>
                        <a:srgbClr val="9CC2E5"/>
                      </a:solidFill>
                      <a:prstDash val="solid"/>
                      <a:round/>
                      <a:headEnd len="sm" w="sm" type="none"/>
                      <a:tailEnd len="sm" w="sm" type="none"/>
                    </a:lnL>
                    <a:lnR cap="flat" cmpd="sng" w="9525">
                      <a:solidFill>
                        <a:srgbClr val="9CC2E5"/>
                      </a:solidFill>
                      <a:prstDash val="solid"/>
                      <a:round/>
                      <a:headEnd len="sm" w="sm" type="none"/>
                      <a:tailEnd len="sm" w="sm" type="none"/>
                    </a:lnR>
                    <a:lnT cap="flat" cmpd="sng" w="9525">
                      <a:solidFill>
                        <a:srgbClr val="9CC2E5"/>
                      </a:solidFill>
                      <a:prstDash val="solid"/>
                      <a:round/>
                      <a:headEnd len="sm" w="sm" type="none"/>
                      <a:tailEnd len="sm" w="sm" type="none"/>
                    </a:lnT>
                    <a:lnB cap="flat" cmpd="sng" w="9525">
                      <a:solidFill>
                        <a:srgbClr val="9CC2E5"/>
                      </a:solidFill>
                      <a:prstDash val="solid"/>
                      <a:round/>
                      <a:headEnd len="sm" w="sm" type="none"/>
                      <a:tailEnd len="sm" w="sm" type="none"/>
                    </a:lnB>
                    <a:solidFill>
                      <a:srgbClr val="DEEAF6"/>
                    </a:solidFill>
                  </a:tcPr>
                </a:tc>
                <a:tc>
                  <a:txBody>
                    <a:bodyPr/>
                    <a:lstStyle/>
                    <a:p>
                      <a:pPr indent="-317500" lvl="0" marL="457200" rtl="0" algn="just">
                        <a:lnSpc>
                          <a:spcPct val="115000"/>
                        </a:lnSpc>
                        <a:spcBef>
                          <a:spcPts val="1200"/>
                        </a:spcBef>
                        <a:spcAft>
                          <a:spcPts val="0"/>
                        </a:spcAft>
                        <a:buSzPts val="1400"/>
                        <a:buChar char="●"/>
                      </a:pPr>
                      <a:r>
                        <a:rPr lang="es-ES"/>
                        <a:t>El módulo garantiza los pagos de manera segura.</a:t>
                      </a:r>
                      <a:endParaRPr/>
                    </a:p>
                    <a:p>
                      <a:pPr indent="-317500" lvl="0" marL="457200" rtl="0" algn="just">
                        <a:lnSpc>
                          <a:spcPct val="115000"/>
                        </a:lnSpc>
                        <a:spcBef>
                          <a:spcPts val="0"/>
                        </a:spcBef>
                        <a:spcAft>
                          <a:spcPts val="0"/>
                        </a:spcAft>
                        <a:buSzPts val="1400"/>
                        <a:buChar char="●"/>
                      </a:pPr>
                      <a:r>
                        <a:rPr lang="es-ES"/>
                        <a:t>Se garantiza el correcto cruce de información entre el sistema y el servicio de pagos en línea.  </a:t>
                      </a:r>
                      <a:endParaRPr/>
                    </a:p>
                    <a:p>
                      <a:pPr indent="-317500" lvl="0" marL="457200" rtl="0" algn="just">
                        <a:lnSpc>
                          <a:spcPct val="115000"/>
                        </a:lnSpc>
                        <a:spcBef>
                          <a:spcPts val="0"/>
                        </a:spcBef>
                        <a:spcAft>
                          <a:spcPts val="0"/>
                        </a:spcAft>
                        <a:buSzPts val="1400"/>
                        <a:buChar char="●"/>
                      </a:pPr>
                      <a:r>
                        <a:rPr lang="es-ES"/>
                        <a:t>Se garantiza la integración con lo proveedores de servicio de pago, permitiendo la autorización, captura y devoluciones de los pagos.</a:t>
                      </a:r>
                      <a:endParaRPr/>
                    </a:p>
                    <a:p>
                      <a:pPr indent="-317500" lvl="0" marL="457200" rtl="0" algn="just">
                        <a:lnSpc>
                          <a:spcPct val="115000"/>
                        </a:lnSpc>
                        <a:spcBef>
                          <a:spcPts val="0"/>
                        </a:spcBef>
                        <a:spcAft>
                          <a:spcPts val="0"/>
                        </a:spcAft>
                        <a:buSzPts val="1400"/>
                        <a:buChar char="●"/>
                      </a:pPr>
                      <a:r>
                        <a:rPr lang="es-ES"/>
                        <a:t>Los tiempos de respuestas del módulo son máximo de 2 a 5 segundos.</a:t>
                      </a:r>
                      <a:endParaRPr/>
                    </a:p>
                  </a:txBody>
                  <a:tcPr marT="91425" marB="91425" marR="68575" marL="68575">
                    <a:lnL cap="flat" cmpd="sng" w="9525">
                      <a:solidFill>
                        <a:srgbClr val="9CC2E5"/>
                      </a:solidFill>
                      <a:prstDash val="solid"/>
                      <a:round/>
                      <a:headEnd len="sm" w="sm" type="none"/>
                      <a:tailEnd len="sm" w="sm" type="none"/>
                    </a:lnL>
                    <a:lnR cap="flat" cmpd="sng" w="9525">
                      <a:solidFill>
                        <a:srgbClr val="9CC2E5"/>
                      </a:solidFill>
                      <a:prstDash val="solid"/>
                      <a:round/>
                      <a:headEnd len="sm" w="sm" type="none"/>
                      <a:tailEnd len="sm" w="sm" type="none"/>
                    </a:lnR>
                    <a:lnT cap="flat" cmpd="sng" w="9525">
                      <a:solidFill>
                        <a:srgbClr val="9CC2E5"/>
                      </a:solidFill>
                      <a:prstDash val="solid"/>
                      <a:round/>
                      <a:headEnd len="sm" w="sm" type="none"/>
                      <a:tailEnd len="sm" w="sm" type="none"/>
                    </a:lnT>
                    <a:lnB cap="flat" cmpd="sng" w="9525">
                      <a:solidFill>
                        <a:srgbClr val="9CC2E5"/>
                      </a:solidFill>
                      <a:prstDash val="solid"/>
                      <a:round/>
                      <a:headEnd len="sm" w="sm" type="none"/>
                      <a:tailEnd len="sm" w="sm" type="none"/>
                    </a:lnB>
                    <a:solidFill>
                      <a:srgbClr val="DEEAF6"/>
                    </a:solidFill>
                  </a:tcPr>
                </a:tc>
              </a:tr>
              <a:tr h="1400750">
                <a:tc>
                  <a:txBody>
                    <a:bodyPr/>
                    <a:lstStyle/>
                    <a:p>
                      <a:pPr indent="0" lvl="0" marL="0" rtl="0" algn="ctr">
                        <a:lnSpc>
                          <a:spcPct val="115000"/>
                        </a:lnSpc>
                        <a:spcBef>
                          <a:spcPts val="1200"/>
                        </a:spcBef>
                        <a:spcAft>
                          <a:spcPts val="0"/>
                        </a:spcAft>
                        <a:buNone/>
                      </a:pPr>
                      <a:r>
                        <a:rPr b="1" lang="es-ES" sz="2000"/>
                        <a:t>Gestión de reportes</a:t>
                      </a:r>
                      <a:endParaRPr b="1" sz="2000"/>
                    </a:p>
                  </a:txBody>
                  <a:tcPr marT="91425" marB="91425" marR="68575" marL="68575">
                    <a:lnL cap="flat" cmpd="sng" w="9525">
                      <a:solidFill>
                        <a:srgbClr val="9CC2E5"/>
                      </a:solidFill>
                      <a:prstDash val="solid"/>
                      <a:round/>
                      <a:headEnd len="sm" w="sm" type="none"/>
                      <a:tailEnd len="sm" w="sm" type="none"/>
                    </a:lnL>
                    <a:lnR cap="flat" cmpd="sng" w="9525">
                      <a:solidFill>
                        <a:srgbClr val="9CC2E5"/>
                      </a:solidFill>
                      <a:prstDash val="solid"/>
                      <a:round/>
                      <a:headEnd len="sm" w="sm" type="none"/>
                      <a:tailEnd len="sm" w="sm" type="none"/>
                    </a:lnR>
                    <a:lnT cap="flat" cmpd="sng" w="9525">
                      <a:solidFill>
                        <a:srgbClr val="9CC2E5"/>
                      </a:solidFill>
                      <a:prstDash val="solid"/>
                      <a:round/>
                      <a:headEnd len="sm" w="sm" type="none"/>
                      <a:tailEnd len="sm" w="sm" type="none"/>
                    </a:lnT>
                    <a:lnB cap="flat" cmpd="sng" w="9525">
                      <a:solidFill>
                        <a:srgbClr val="9CC2E5"/>
                      </a:solidFill>
                      <a:prstDash val="solid"/>
                      <a:round/>
                      <a:headEnd len="sm" w="sm" type="none"/>
                      <a:tailEnd len="sm" w="sm" type="none"/>
                    </a:lnB>
                  </a:tcPr>
                </a:tc>
                <a:tc>
                  <a:txBody>
                    <a:bodyPr/>
                    <a:lstStyle/>
                    <a:p>
                      <a:pPr indent="-317500" lvl="0" marL="457200" rtl="0" algn="l">
                        <a:lnSpc>
                          <a:spcPct val="115000"/>
                        </a:lnSpc>
                        <a:spcBef>
                          <a:spcPts val="1200"/>
                        </a:spcBef>
                        <a:spcAft>
                          <a:spcPts val="0"/>
                        </a:spcAft>
                        <a:buSzPts val="1400"/>
                        <a:buChar char="●"/>
                      </a:pPr>
                      <a:r>
                        <a:rPr lang="es-ES"/>
                        <a:t>La información utilizada en la generación de los reportes es integra.</a:t>
                      </a:r>
                      <a:endParaRPr/>
                    </a:p>
                    <a:p>
                      <a:pPr indent="-317500" lvl="0" marL="457200" rtl="0" algn="l">
                        <a:lnSpc>
                          <a:spcPct val="115000"/>
                        </a:lnSpc>
                        <a:spcBef>
                          <a:spcPts val="0"/>
                        </a:spcBef>
                        <a:spcAft>
                          <a:spcPts val="0"/>
                        </a:spcAft>
                        <a:buSzPts val="1400"/>
                        <a:buChar char="●"/>
                      </a:pPr>
                      <a:r>
                        <a:rPr lang="es-ES"/>
                        <a:t>Los resultados de los cálculos para los reportes son correctos.</a:t>
                      </a:r>
                      <a:endParaRPr/>
                    </a:p>
                  </a:txBody>
                  <a:tcPr marT="91425" marB="91425" marR="68575" marL="68575">
                    <a:lnL cap="flat" cmpd="sng" w="9525">
                      <a:solidFill>
                        <a:srgbClr val="9CC2E5"/>
                      </a:solidFill>
                      <a:prstDash val="solid"/>
                      <a:round/>
                      <a:headEnd len="sm" w="sm" type="none"/>
                      <a:tailEnd len="sm" w="sm" type="none"/>
                    </a:lnL>
                    <a:lnR cap="flat" cmpd="sng" w="9525">
                      <a:solidFill>
                        <a:srgbClr val="9CC2E5"/>
                      </a:solidFill>
                      <a:prstDash val="solid"/>
                      <a:round/>
                      <a:headEnd len="sm" w="sm" type="none"/>
                      <a:tailEnd len="sm" w="sm" type="none"/>
                    </a:lnR>
                    <a:lnT cap="flat" cmpd="sng" w="9525">
                      <a:solidFill>
                        <a:srgbClr val="9CC2E5"/>
                      </a:solidFill>
                      <a:prstDash val="solid"/>
                      <a:round/>
                      <a:headEnd len="sm" w="sm" type="none"/>
                      <a:tailEnd len="sm" w="sm" type="none"/>
                    </a:lnT>
                    <a:lnB cap="flat" cmpd="sng" w="9525">
                      <a:solidFill>
                        <a:srgbClr val="9CC2E5"/>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8" name="Shape 128"/>
        <p:cNvGrpSpPr/>
        <p:nvPr/>
      </p:nvGrpSpPr>
      <p:grpSpPr>
        <a:xfrm>
          <a:off x="0" y="0"/>
          <a:ext cx="0" cy="0"/>
          <a:chOff x="0" y="0"/>
          <a:chExt cx="0" cy="0"/>
        </a:xfrm>
      </p:grpSpPr>
      <p:sp>
        <p:nvSpPr>
          <p:cNvPr id="129" name="Google Shape;129;g1e7f796b241_0_6"/>
          <p:cNvSpPr txBox="1"/>
          <p:nvPr/>
        </p:nvSpPr>
        <p:spPr>
          <a:xfrm>
            <a:off x="850948" y="566866"/>
            <a:ext cx="10490100" cy="6309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1200"/>
              </a:spcBef>
              <a:spcAft>
                <a:spcPts val="1200"/>
              </a:spcAft>
              <a:buClr>
                <a:schemeClr val="dk1"/>
              </a:buClr>
              <a:buSzPts val="1100"/>
              <a:buFont typeface="Arial"/>
              <a:buNone/>
            </a:pPr>
            <a:r>
              <a:rPr b="1" lang="es-ES" sz="3500">
                <a:solidFill>
                  <a:schemeClr val="dk1"/>
                </a:solidFill>
              </a:rPr>
              <a:t>Calidad necesaria</a:t>
            </a:r>
            <a:endParaRPr b="1" sz="3500">
              <a:solidFill>
                <a:schemeClr val="dk1"/>
              </a:solidFill>
            </a:endParaRPr>
          </a:p>
        </p:txBody>
      </p:sp>
      <p:sp>
        <p:nvSpPr>
          <p:cNvPr id="130" name="Google Shape;130;g1e7f796b241_0_6"/>
          <p:cNvSpPr txBox="1"/>
          <p:nvPr/>
        </p:nvSpPr>
        <p:spPr>
          <a:xfrm>
            <a:off x="574425" y="1816650"/>
            <a:ext cx="6302100" cy="3224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None/>
            </a:pPr>
            <a:r>
              <a:rPr lang="es-ES" sz="2500">
                <a:solidFill>
                  <a:schemeClr val="dk1"/>
                </a:solidFill>
              </a:rPr>
              <a:t>El cliente requiere un producto de software que permita automatizar la gestión de los procesos de préstamos. El sistema debe ser seguro, ya que maneja datos sensibles de los clientes, además debe permitir realizar pagos en línea y debe estar disponible todo el tiempo. </a:t>
            </a:r>
            <a:endParaRPr sz="2500">
              <a:solidFill>
                <a:schemeClr val="dk1"/>
              </a:solidFill>
            </a:endParaRPr>
          </a:p>
        </p:txBody>
      </p:sp>
      <p:graphicFrame>
        <p:nvGraphicFramePr>
          <p:cNvPr id="131" name="Google Shape;131;g1e7f796b241_0_6"/>
          <p:cNvGraphicFramePr/>
          <p:nvPr/>
        </p:nvGraphicFramePr>
        <p:xfrm>
          <a:off x="7268500" y="1837125"/>
          <a:ext cx="3000000" cy="3000000"/>
        </p:xfrm>
        <a:graphic>
          <a:graphicData uri="http://schemas.openxmlformats.org/drawingml/2006/table">
            <a:tbl>
              <a:tblPr>
                <a:noFill/>
                <a:tableStyleId>{F49EBC86-D9FF-4FB2-9C2E-ED95E83E71F5}</a:tableStyleId>
              </a:tblPr>
              <a:tblGrid>
                <a:gridCol w="3796200"/>
              </a:tblGrid>
              <a:tr h="585825">
                <a:tc>
                  <a:txBody>
                    <a:bodyPr/>
                    <a:lstStyle/>
                    <a:p>
                      <a:pPr indent="0" lvl="0" marL="0" rtl="0" algn="ctr">
                        <a:lnSpc>
                          <a:spcPct val="115000"/>
                        </a:lnSpc>
                        <a:spcBef>
                          <a:spcPts val="1200"/>
                        </a:spcBef>
                        <a:spcAft>
                          <a:spcPts val="0"/>
                        </a:spcAft>
                        <a:buNone/>
                      </a:pPr>
                      <a:r>
                        <a:rPr b="1" lang="es-ES" sz="2000">
                          <a:solidFill>
                            <a:srgbClr val="FFFFFF"/>
                          </a:solidFill>
                        </a:rPr>
                        <a:t>Atributo de calidad</a:t>
                      </a:r>
                      <a:endParaRPr b="1" sz="2000">
                        <a:solidFill>
                          <a:srgbClr val="FFFFFF"/>
                        </a:solidFill>
                      </a:endParaRPr>
                    </a:p>
                  </a:txBody>
                  <a:tcPr marT="91425" marB="91425" marR="68575" marL="68575">
                    <a:lnL cap="flat" cmpd="sng" w="9525">
                      <a:solidFill>
                        <a:srgbClr val="5B9BD5"/>
                      </a:solidFill>
                      <a:prstDash val="solid"/>
                      <a:round/>
                      <a:headEnd len="sm" w="sm" type="none"/>
                      <a:tailEnd len="sm" w="sm" type="none"/>
                    </a:lnL>
                    <a:lnR cap="flat" cmpd="sng" w="9525">
                      <a:solidFill>
                        <a:srgbClr val="5B9BD5"/>
                      </a:solidFill>
                      <a:prstDash val="solid"/>
                      <a:round/>
                      <a:headEnd len="sm" w="sm" type="none"/>
                      <a:tailEnd len="sm" w="sm" type="none"/>
                    </a:lnR>
                    <a:lnT cap="flat" cmpd="sng" w="9525">
                      <a:solidFill>
                        <a:srgbClr val="5B9BD5"/>
                      </a:solidFill>
                      <a:prstDash val="solid"/>
                      <a:round/>
                      <a:headEnd len="sm" w="sm" type="none"/>
                      <a:tailEnd len="sm" w="sm" type="none"/>
                    </a:lnT>
                    <a:lnB cap="flat" cmpd="sng" w="9525">
                      <a:solidFill>
                        <a:srgbClr val="5B9BD5"/>
                      </a:solidFill>
                      <a:prstDash val="solid"/>
                      <a:round/>
                      <a:headEnd len="sm" w="sm" type="none"/>
                      <a:tailEnd len="sm" w="sm" type="none"/>
                    </a:lnB>
                    <a:solidFill>
                      <a:srgbClr val="5B9BD5"/>
                    </a:solidFill>
                  </a:tcPr>
                </a:tc>
              </a:tr>
              <a:tr h="649475">
                <a:tc>
                  <a:txBody>
                    <a:bodyPr/>
                    <a:lstStyle/>
                    <a:p>
                      <a:pPr indent="0" lvl="0" marL="0" rtl="0" algn="ctr">
                        <a:lnSpc>
                          <a:spcPct val="115000"/>
                        </a:lnSpc>
                        <a:spcBef>
                          <a:spcPts val="1200"/>
                        </a:spcBef>
                        <a:spcAft>
                          <a:spcPts val="0"/>
                        </a:spcAft>
                        <a:buNone/>
                      </a:pPr>
                      <a:r>
                        <a:rPr lang="es-ES" sz="2000"/>
                        <a:t>Idoneidad funcional</a:t>
                      </a:r>
                      <a:endParaRPr sz="2000"/>
                    </a:p>
                  </a:txBody>
                  <a:tcPr marT="91425" marB="91425" marR="68575" marL="68575">
                    <a:lnL cap="flat" cmpd="sng" w="9525">
                      <a:solidFill>
                        <a:srgbClr val="9CC2E5"/>
                      </a:solidFill>
                      <a:prstDash val="solid"/>
                      <a:round/>
                      <a:headEnd len="sm" w="sm" type="none"/>
                      <a:tailEnd len="sm" w="sm" type="none"/>
                    </a:lnL>
                    <a:lnR cap="flat" cmpd="sng" w="9525">
                      <a:solidFill>
                        <a:srgbClr val="9CC2E5"/>
                      </a:solidFill>
                      <a:prstDash val="solid"/>
                      <a:round/>
                      <a:headEnd len="sm" w="sm" type="none"/>
                      <a:tailEnd len="sm" w="sm" type="none"/>
                    </a:lnR>
                    <a:lnT cap="flat" cmpd="sng" w="9525">
                      <a:solidFill>
                        <a:srgbClr val="5B9BD5"/>
                      </a:solidFill>
                      <a:prstDash val="solid"/>
                      <a:round/>
                      <a:headEnd len="sm" w="sm" type="none"/>
                      <a:tailEnd len="sm" w="sm" type="none"/>
                    </a:lnT>
                    <a:lnB cap="flat" cmpd="sng" w="9525">
                      <a:solidFill>
                        <a:srgbClr val="9CC2E5"/>
                      </a:solidFill>
                      <a:prstDash val="solid"/>
                      <a:round/>
                      <a:headEnd len="sm" w="sm" type="none"/>
                      <a:tailEnd len="sm" w="sm" type="none"/>
                    </a:lnB>
                    <a:solidFill>
                      <a:srgbClr val="DEEAF6"/>
                    </a:solidFill>
                  </a:tcPr>
                </a:tc>
              </a:tr>
              <a:tr h="649475">
                <a:tc>
                  <a:txBody>
                    <a:bodyPr/>
                    <a:lstStyle/>
                    <a:p>
                      <a:pPr indent="0" lvl="0" marL="0" rtl="0" algn="ctr">
                        <a:lnSpc>
                          <a:spcPct val="115000"/>
                        </a:lnSpc>
                        <a:spcBef>
                          <a:spcPts val="1200"/>
                        </a:spcBef>
                        <a:spcAft>
                          <a:spcPts val="0"/>
                        </a:spcAft>
                        <a:buNone/>
                      </a:pPr>
                      <a:r>
                        <a:rPr lang="es-ES" sz="2000"/>
                        <a:t>Compatibilidad</a:t>
                      </a:r>
                      <a:endParaRPr sz="2000"/>
                    </a:p>
                  </a:txBody>
                  <a:tcPr marT="91425" marB="91425" marR="68575" marL="68575">
                    <a:lnL cap="flat" cmpd="sng" w="9525">
                      <a:solidFill>
                        <a:srgbClr val="9CC2E5"/>
                      </a:solidFill>
                      <a:prstDash val="solid"/>
                      <a:round/>
                      <a:headEnd len="sm" w="sm" type="none"/>
                      <a:tailEnd len="sm" w="sm" type="none"/>
                    </a:lnL>
                    <a:lnR cap="flat" cmpd="sng" w="9525">
                      <a:solidFill>
                        <a:srgbClr val="9CC2E5"/>
                      </a:solidFill>
                      <a:prstDash val="solid"/>
                      <a:round/>
                      <a:headEnd len="sm" w="sm" type="none"/>
                      <a:tailEnd len="sm" w="sm" type="none"/>
                    </a:lnR>
                    <a:lnT cap="flat" cmpd="sng" w="9525">
                      <a:solidFill>
                        <a:srgbClr val="9CC2E5"/>
                      </a:solidFill>
                      <a:prstDash val="solid"/>
                      <a:round/>
                      <a:headEnd len="sm" w="sm" type="none"/>
                      <a:tailEnd len="sm" w="sm" type="none"/>
                    </a:lnT>
                    <a:lnB cap="flat" cmpd="sng" w="9525">
                      <a:solidFill>
                        <a:srgbClr val="9CC2E5"/>
                      </a:solidFill>
                      <a:prstDash val="solid"/>
                      <a:round/>
                      <a:headEnd len="sm" w="sm" type="none"/>
                      <a:tailEnd len="sm" w="sm" type="none"/>
                    </a:lnB>
                  </a:tcPr>
                </a:tc>
              </a:tr>
              <a:tr h="649475">
                <a:tc>
                  <a:txBody>
                    <a:bodyPr/>
                    <a:lstStyle/>
                    <a:p>
                      <a:pPr indent="0" lvl="0" marL="0" rtl="0" algn="ctr">
                        <a:lnSpc>
                          <a:spcPct val="115000"/>
                        </a:lnSpc>
                        <a:spcBef>
                          <a:spcPts val="1200"/>
                        </a:spcBef>
                        <a:spcAft>
                          <a:spcPts val="0"/>
                        </a:spcAft>
                        <a:buNone/>
                      </a:pPr>
                      <a:r>
                        <a:rPr lang="es-ES" sz="2000"/>
                        <a:t>Seguridad.</a:t>
                      </a:r>
                      <a:endParaRPr sz="2000"/>
                    </a:p>
                  </a:txBody>
                  <a:tcPr marT="91425" marB="91425" marR="68575" marL="68575">
                    <a:lnL cap="flat" cmpd="sng" w="9525">
                      <a:solidFill>
                        <a:srgbClr val="9CC2E5"/>
                      </a:solidFill>
                      <a:prstDash val="solid"/>
                      <a:round/>
                      <a:headEnd len="sm" w="sm" type="none"/>
                      <a:tailEnd len="sm" w="sm" type="none"/>
                    </a:lnL>
                    <a:lnR cap="flat" cmpd="sng" w="9525">
                      <a:solidFill>
                        <a:srgbClr val="9CC2E5"/>
                      </a:solidFill>
                      <a:prstDash val="solid"/>
                      <a:round/>
                      <a:headEnd len="sm" w="sm" type="none"/>
                      <a:tailEnd len="sm" w="sm" type="none"/>
                    </a:lnR>
                    <a:lnT cap="flat" cmpd="sng" w="9525">
                      <a:solidFill>
                        <a:srgbClr val="9CC2E5"/>
                      </a:solidFill>
                      <a:prstDash val="solid"/>
                      <a:round/>
                      <a:headEnd len="sm" w="sm" type="none"/>
                      <a:tailEnd len="sm" w="sm" type="none"/>
                    </a:lnT>
                    <a:lnB cap="flat" cmpd="sng" w="9525">
                      <a:solidFill>
                        <a:srgbClr val="9CC2E5"/>
                      </a:solidFill>
                      <a:prstDash val="solid"/>
                      <a:round/>
                      <a:headEnd len="sm" w="sm" type="none"/>
                      <a:tailEnd len="sm" w="sm" type="none"/>
                    </a:lnB>
                    <a:solidFill>
                      <a:srgbClr val="DEEAF6"/>
                    </a:solidFill>
                  </a:tcPr>
                </a:tc>
              </a:tr>
              <a:tr h="649475">
                <a:tc>
                  <a:txBody>
                    <a:bodyPr/>
                    <a:lstStyle/>
                    <a:p>
                      <a:pPr indent="0" lvl="0" marL="0" rtl="0" algn="ctr">
                        <a:lnSpc>
                          <a:spcPct val="115000"/>
                        </a:lnSpc>
                        <a:spcBef>
                          <a:spcPts val="1200"/>
                        </a:spcBef>
                        <a:spcAft>
                          <a:spcPts val="0"/>
                        </a:spcAft>
                        <a:buNone/>
                      </a:pPr>
                      <a:r>
                        <a:rPr lang="es-ES" sz="2000"/>
                        <a:t>Fiabilidad</a:t>
                      </a:r>
                      <a:endParaRPr sz="2000"/>
                    </a:p>
                  </a:txBody>
                  <a:tcPr marT="91425" marB="91425" marR="68575" marL="68575">
                    <a:lnL cap="flat" cmpd="sng" w="9525">
                      <a:solidFill>
                        <a:srgbClr val="9CC2E5"/>
                      </a:solidFill>
                      <a:prstDash val="solid"/>
                      <a:round/>
                      <a:headEnd len="sm" w="sm" type="none"/>
                      <a:tailEnd len="sm" w="sm" type="none"/>
                    </a:lnL>
                    <a:lnR cap="flat" cmpd="sng" w="9525">
                      <a:solidFill>
                        <a:srgbClr val="9CC2E5"/>
                      </a:solidFill>
                      <a:prstDash val="solid"/>
                      <a:round/>
                      <a:headEnd len="sm" w="sm" type="none"/>
                      <a:tailEnd len="sm" w="sm" type="none"/>
                    </a:lnR>
                    <a:lnT cap="flat" cmpd="sng" w="9525">
                      <a:solidFill>
                        <a:srgbClr val="9CC2E5"/>
                      </a:solidFill>
                      <a:prstDash val="solid"/>
                      <a:round/>
                      <a:headEnd len="sm" w="sm" type="none"/>
                      <a:tailEnd len="sm" w="sm" type="none"/>
                    </a:lnT>
                    <a:lnB cap="flat" cmpd="sng" w="9525">
                      <a:solidFill>
                        <a:srgbClr val="9CC2E5"/>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5" name="Shape 135"/>
        <p:cNvGrpSpPr/>
        <p:nvPr/>
      </p:nvGrpSpPr>
      <p:grpSpPr>
        <a:xfrm>
          <a:off x="0" y="0"/>
          <a:ext cx="0" cy="0"/>
          <a:chOff x="0" y="0"/>
          <a:chExt cx="0" cy="0"/>
        </a:xfrm>
      </p:grpSpPr>
      <p:sp>
        <p:nvSpPr>
          <p:cNvPr id="136" name="Google Shape;136;g1e7f796b241_0_16"/>
          <p:cNvSpPr txBox="1"/>
          <p:nvPr/>
        </p:nvSpPr>
        <p:spPr>
          <a:xfrm>
            <a:off x="850948" y="566866"/>
            <a:ext cx="10490100" cy="6309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1200"/>
              </a:spcBef>
              <a:spcAft>
                <a:spcPts val="1200"/>
              </a:spcAft>
              <a:buClr>
                <a:schemeClr val="dk1"/>
              </a:buClr>
              <a:buSzPts val="1100"/>
              <a:buFont typeface="Arial"/>
              <a:buNone/>
            </a:pPr>
            <a:r>
              <a:rPr b="1" lang="es-ES" sz="3500">
                <a:solidFill>
                  <a:schemeClr val="dk1"/>
                </a:solidFill>
              </a:rPr>
              <a:t>Calidad planeada</a:t>
            </a:r>
            <a:endParaRPr b="1" sz="3500">
              <a:solidFill>
                <a:schemeClr val="dk1"/>
              </a:solidFill>
            </a:endParaRPr>
          </a:p>
        </p:txBody>
      </p:sp>
      <p:graphicFrame>
        <p:nvGraphicFramePr>
          <p:cNvPr id="137" name="Google Shape;137;g1e7f796b241_0_16"/>
          <p:cNvGraphicFramePr/>
          <p:nvPr/>
        </p:nvGraphicFramePr>
        <p:xfrm>
          <a:off x="1386738" y="1562975"/>
          <a:ext cx="3000000" cy="3000000"/>
        </p:xfrm>
        <a:graphic>
          <a:graphicData uri="http://schemas.openxmlformats.org/drawingml/2006/table">
            <a:tbl>
              <a:tblPr>
                <a:noFill/>
                <a:tableStyleId>{F49EBC86-D9FF-4FB2-9C2E-ED95E83E71F5}</a:tableStyleId>
              </a:tblPr>
              <a:tblGrid>
                <a:gridCol w="3411300"/>
                <a:gridCol w="6007225"/>
              </a:tblGrid>
              <a:tr h="784825">
                <a:tc>
                  <a:txBody>
                    <a:bodyPr/>
                    <a:lstStyle/>
                    <a:p>
                      <a:pPr indent="0" lvl="0" marL="0" rtl="0" algn="ctr">
                        <a:lnSpc>
                          <a:spcPct val="115000"/>
                        </a:lnSpc>
                        <a:spcBef>
                          <a:spcPts val="1200"/>
                        </a:spcBef>
                        <a:spcAft>
                          <a:spcPts val="0"/>
                        </a:spcAft>
                        <a:buNone/>
                      </a:pPr>
                      <a:r>
                        <a:rPr b="1" lang="es-ES" sz="2000">
                          <a:solidFill>
                            <a:srgbClr val="FFFFFF"/>
                          </a:solidFill>
                        </a:rPr>
                        <a:t>Atributos de calidad</a:t>
                      </a:r>
                      <a:endParaRPr b="1" sz="2000">
                        <a:solidFill>
                          <a:srgbClr val="FFFFFF"/>
                        </a:solidFill>
                      </a:endParaRPr>
                    </a:p>
                  </a:txBody>
                  <a:tcPr marT="91425" marB="91425" marR="68575" marL="68575">
                    <a:lnL cap="flat" cmpd="sng" w="9525">
                      <a:solidFill>
                        <a:srgbClr val="5B9BD5"/>
                      </a:solidFill>
                      <a:prstDash val="solid"/>
                      <a:round/>
                      <a:headEnd len="sm" w="sm" type="none"/>
                      <a:tailEnd len="sm" w="sm" type="none"/>
                    </a:lnL>
                    <a:lnT cap="flat" cmpd="sng" w="9525">
                      <a:solidFill>
                        <a:srgbClr val="5B9BD5"/>
                      </a:solidFill>
                      <a:prstDash val="solid"/>
                      <a:round/>
                      <a:headEnd len="sm" w="sm" type="none"/>
                      <a:tailEnd len="sm" w="sm" type="none"/>
                    </a:lnT>
                    <a:lnB cap="flat" cmpd="sng" w="9525">
                      <a:solidFill>
                        <a:srgbClr val="5B9BD5"/>
                      </a:solidFill>
                      <a:prstDash val="solid"/>
                      <a:round/>
                      <a:headEnd len="sm" w="sm" type="none"/>
                      <a:tailEnd len="sm" w="sm" type="none"/>
                    </a:lnB>
                    <a:solidFill>
                      <a:srgbClr val="5B9BD5"/>
                    </a:solidFill>
                  </a:tcPr>
                </a:tc>
                <a:tc>
                  <a:txBody>
                    <a:bodyPr/>
                    <a:lstStyle/>
                    <a:p>
                      <a:pPr indent="0" lvl="0" marL="0" rtl="0" algn="ctr">
                        <a:lnSpc>
                          <a:spcPct val="115000"/>
                        </a:lnSpc>
                        <a:spcBef>
                          <a:spcPts val="1200"/>
                        </a:spcBef>
                        <a:spcAft>
                          <a:spcPts val="0"/>
                        </a:spcAft>
                        <a:buNone/>
                      </a:pPr>
                      <a:r>
                        <a:rPr b="1" lang="es-ES" sz="2000">
                          <a:solidFill>
                            <a:srgbClr val="FFFFFF"/>
                          </a:solidFill>
                        </a:rPr>
                        <a:t>Descripción</a:t>
                      </a:r>
                      <a:endParaRPr b="1" sz="2000">
                        <a:solidFill>
                          <a:srgbClr val="FFFFFF"/>
                        </a:solidFill>
                      </a:endParaRPr>
                    </a:p>
                  </a:txBody>
                  <a:tcPr marT="91425" marB="91425" marR="68575" marL="68575">
                    <a:lnR cap="flat" cmpd="sng" w="9525">
                      <a:solidFill>
                        <a:srgbClr val="5B9BD5"/>
                      </a:solidFill>
                      <a:prstDash val="solid"/>
                      <a:round/>
                      <a:headEnd len="sm" w="sm" type="none"/>
                      <a:tailEnd len="sm" w="sm" type="none"/>
                    </a:lnR>
                    <a:lnT cap="flat" cmpd="sng" w="9525">
                      <a:solidFill>
                        <a:srgbClr val="5B9BD5"/>
                      </a:solidFill>
                      <a:prstDash val="solid"/>
                      <a:round/>
                      <a:headEnd len="sm" w="sm" type="none"/>
                      <a:tailEnd len="sm" w="sm" type="none"/>
                    </a:lnT>
                    <a:lnB cap="flat" cmpd="sng" w="9525">
                      <a:solidFill>
                        <a:srgbClr val="5B9BD5"/>
                      </a:solidFill>
                      <a:prstDash val="solid"/>
                      <a:round/>
                      <a:headEnd len="sm" w="sm" type="none"/>
                      <a:tailEnd len="sm" w="sm" type="none"/>
                    </a:lnB>
                    <a:solidFill>
                      <a:srgbClr val="5B9BD5"/>
                    </a:solidFill>
                  </a:tcPr>
                </a:tc>
              </a:tr>
              <a:tr h="1404450">
                <a:tc>
                  <a:txBody>
                    <a:bodyPr/>
                    <a:lstStyle/>
                    <a:p>
                      <a:pPr indent="0" lvl="0" marL="0" rtl="0" algn="ctr">
                        <a:lnSpc>
                          <a:spcPct val="115000"/>
                        </a:lnSpc>
                        <a:spcBef>
                          <a:spcPts val="1200"/>
                        </a:spcBef>
                        <a:spcAft>
                          <a:spcPts val="0"/>
                        </a:spcAft>
                        <a:buNone/>
                      </a:pPr>
                      <a:r>
                        <a:rPr lang="es-ES" sz="2000"/>
                        <a:t>Idoneidad funcional</a:t>
                      </a:r>
                      <a:endParaRPr sz="2000"/>
                    </a:p>
                  </a:txBody>
                  <a:tcPr marT="91425" marB="91425" marR="68575" marL="68575">
                    <a:lnL cap="flat" cmpd="sng" w="9525">
                      <a:solidFill>
                        <a:srgbClr val="9CC2E5"/>
                      </a:solidFill>
                      <a:prstDash val="solid"/>
                      <a:round/>
                      <a:headEnd len="sm" w="sm" type="none"/>
                      <a:tailEnd len="sm" w="sm" type="none"/>
                    </a:lnL>
                    <a:lnR cap="flat" cmpd="sng" w="9525">
                      <a:solidFill>
                        <a:srgbClr val="9CC2E5"/>
                      </a:solidFill>
                      <a:prstDash val="solid"/>
                      <a:round/>
                      <a:headEnd len="sm" w="sm" type="none"/>
                      <a:tailEnd len="sm" w="sm" type="none"/>
                    </a:lnR>
                    <a:lnT cap="flat" cmpd="sng" w="9525">
                      <a:solidFill>
                        <a:srgbClr val="5B9BD5"/>
                      </a:solidFill>
                      <a:prstDash val="solid"/>
                      <a:round/>
                      <a:headEnd len="sm" w="sm" type="none"/>
                      <a:tailEnd len="sm" w="sm" type="none"/>
                    </a:lnT>
                    <a:lnB cap="flat" cmpd="sng" w="9525">
                      <a:solidFill>
                        <a:srgbClr val="9CC2E5"/>
                      </a:solidFill>
                      <a:prstDash val="solid"/>
                      <a:round/>
                      <a:headEnd len="sm" w="sm" type="none"/>
                      <a:tailEnd len="sm" w="sm" type="none"/>
                    </a:lnB>
                    <a:solidFill>
                      <a:srgbClr val="DEEAF6"/>
                    </a:solidFill>
                  </a:tcPr>
                </a:tc>
                <a:tc>
                  <a:txBody>
                    <a:bodyPr/>
                    <a:lstStyle/>
                    <a:p>
                      <a:pPr indent="0" lvl="0" marL="0" rtl="0" algn="just">
                        <a:lnSpc>
                          <a:spcPct val="115000"/>
                        </a:lnSpc>
                        <a:spcBef>
                          <a:spcPts val="1200"/>
                        </a:spcBef>
                        <a:spcAft>
                          <a:spcPts val="0"/>
                        </a:spcAft>
                        <a:buNone/>
                      </a:pPr>
                      <a:r>
                        <a:rPr lang="es-ES"/>
                        <a:t>Se busca garantizar que la funcionalidad del sistema sea completas, correctas y apropiadas.</a:t>
                      </a:r>
                      <a:endParaRPr/>
                    </a:p>
                    <a:p>
                      <a:pPr indent="0" lvl="0" marL="0" rtl="0" algn="l">
                        <a:lnSpc>
                          <a:spcPct val="115000"/>
                        </a:lnSpc>
                        <a:spcBef>
                          <a:spcPts val="1200"/>
                        </a:spcBef>
                        <a:spcAft>
                          <a:spcPts val="0"/>
                        </a:spcAft>
                        <a:buNone/>
                      </a:pPr>
                      <a:r>
                        <a:rPr lang="es-ES"/>
                        <a:t> </a:t>
                      </a:r>
                      <a:endParaRPr/>
                    </a:p>
                  </a:txBody>
                  <a:tcPr marT="91425" marB="91425" marR="68575" marL="68575">
                    <a:lnL cap="flat" cmpd="sng" w="9525">
                      <a:solidFill>
                        <a:srgbClr val="9CC2E5"/>
                      </a:solidFill>
                      <a:prstDash val="solid"/>
                      <a:round/>
                      <a:headEnd len="sm" w="sm" type="none"/>
                      <a:tailEnd len="sm" w="sm" type="none"/>
                    </a:lnL>
                    <a:lnR cap="flat" cmpd="sng" w="9525">
                      <a:solidFill>
                        <a:srgbClr val="9CC2E5"/>
                      </a:solidFill>
                      <a:prstDash val="solid"/>
                      <a:round/>
                      <a:headEnd len="sm" w="sm" type="none"/>
                      <a:tailEnd len="sm" w="sm" type="none"/>
                    </a:lnR>
                    <a:lnT cap="flat" cmpd="sng" w="9525">
                      <a:solidFill>
                        <a:srgbClr val="5B9BD5"/>
                      </a:solidFill>
                      <a:prstDash val="solid"/>
                      <a:round/>
                      <a:headEnd len="sm" w="sm" type="none"/>
                      <a:tailEnd len="sm" w="sm" type="none"/>
                    </a:lnT>
                    <a:lnB cap="flat" cmpd="sng" w="9525">
                      <a:solidFill>
                        <a:srgbClr val="9CC2E5"/>
                      </a:solidFill>
                      <a:prstDash val="solid"/>
                      <a:round/>
                      <a:headEnd len="sm" w="sm" type="none"/>
                      <a:tailEnd len="sm" w="sm" type="none"/>
                    </a:lnB>
                    <a:solidFill>
                      <a:srgbClr val="DEEAF6"/>
                    </a:solidFill>
                  </a:tcPr>
                </a:tc>
              </a:tr>
              <a:tr h="1433725">
                <a:tc>
                  <a:txBody>
                    <a:bodyPr/>
                    <a:lstStyle/>
                    <a:p>
                      <a:pPr indent="0" lvl="0" marL="0" rtl="0" algn="ctr">
                        <a:lnSpc>
                          <a:spcPct val="115000"/>
                        </a:lnSpc>
                        <a:spcBef>
                          <a:spcPts val="1200"/>
                        </a:spcBef>
                        <a:spcAft>
                          <a:spcPts val="0"/>
                        </a:spcAft>
                        <a:buNone/>
                      </a:pPr>
                      <a:r>
                        <a:rPr lang="es-ES" sz="2000"/>
                        <a:t>Compatibilidad</a:t>
                      </a:r>
                      <a:endParaRPr sz="2000"/>
                    </a:p>
                  </a:txBody>
                  <a:tcPr marT="91425" marB="91425" marR="68575" marL="68575">
                    <a:lnL cap="flat" cmpd="sng" w="9525">
                      <a:solidFill>
                        <a:srgbClr val="9CC2E5"/>
                      </a:solidFill>
                      <a:prstDash val="solid"/>
                      <a:round/>
                      <a:headEnd len="sm" w="sm" type="none"/>
                      <a:tailEnd len="sm" w="sm" type="none"/>
                    </a:lnL>
                    <a:lnR cap="flat" cmpd="sng" w="9525">
                      <a:solidFill>
                        <a:srgbClr val="9CC2E5"/>
                      </a:solidFill>
                      <a:prstDash val="solid"/>
                      <a:round/>
                      <a:headEnd len="sm" w="sm" type="none"/>
                      <a:tailEnd len="sm" w="sm" type="none"/>
                    </a:lnR>
                    <a:lnT cap="flat" cmpd="sng" w="9525">
                      <a:solidFill>
                        <a:srgbClr val="9CC2E5"/>
                      </a:solidFill>
                      <a:prstDash val="solid"/>
                      <a:round/>
                      <a:headEnd len="sm" w="sm" type="none"/>
                      <a:tailEnd len="sm" w="sm" type="none"/>
                    </a:lnT>
                    <a:lnB cap="flat" cmpd="sng" w="9525">
                      <a:solidFill>
                        <a:srgbClr val="9CC2E5"/>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s-ES"/>
                        <a:t>El sistema debe conectarse a un servicio de pago en línea</a:t>
                      </a:r>
                      <a:endParaRPr/>
                    </a:p>
                    <a:p>
                      <a:pPr indent="0" lvl="0" marL="0" rtl="0" algn="l">
                        <a:lnSpc>
                          <a:spcPct val="115000"/>
                        </a:lnSpc>
                        <a:spcBef>
                          <a:spcPts val="1200"/>
                        </a:spcBef>
                        <a:spcAft>
                          <a:spcPts val="0"/>
                        </a:spcAft>
                        <a:buNone/>
                      </a:pPr>
                      <a:r>
                        <a:rPr lang="es-ES"/>
                        <a:t>para garantizar que los clientes puedan realizar transacciones de manera segura y eficiente.</a:t>
                      </a:r>
                      <a:endParaRPr/>
                    </a:p>
                  </a:txBody>
                  <a:tcPr marT="91425" marB="91425" marR="68575" marL="68575">
                    <a:lnL cap="flat" cmpd="sng" w="9525">
                      <a:solidFill>
                        <a:srgbClr val="9CC2E5"/>
                      </a:solidFill>
                      <a:prstDash val="solid"/>
                      <a:round/>
                      <a:headEnd len="sm" w="sm" type="none"/>
                      <a:tailEnd len="sm" w="sm" type="none"/>
                    </a:lnL>
                    <a:lnR cap="flat" cmpd="sng" w="9525">
                      <a:solidFill>
                        <a:srgbClr val="9CC2E5"/>
                      </a:solidFill>
                      <a:prstDash val="solid"/>
                      <a:round/>
                      <a:headEnd len="sm" w="sm" type="none"/>
                      <a:tailEnd len="sm" w="sm" type="none"/>
                    </a:lnR>
                    <a:lnT cap="flat" cmpd="sng" w="9525">
                      <a:solidFill>
                        <a:srgbClr val="9CC2E5"/>
                      </a:solidFill>
                      <a:prstDash val="solid"/>
                      <a:round/>
                      <a:headEnd len="sm" w="sm" type="none"/>
                      <a:tailEnd len="sm" w="sm" type="none"/>
                    </a:lnT>
                    <a:lnB cap="flat" cmpd="sng" w="9525">
                      <a:solidFill>
                        <a:srgbClr val="9CC2E5"/>
                      </a:solidFill>
                      <a:prstDash val="solid"/>
                      <a:round/>
                      <a:headEnd len="sm" w="sm" type="none"/>
                      <a:tailEnd len="sm" w="sm" type="none"/>
                    </a:lnB>
                  </a:tcPr>
                </a:tc>
              </a:tr>
              <a:tr h="1038100">
                <a:tc>
                  <a:txBody>
                    <a:bodyPr/>
                    <a:lstStyle/>
                    <a:p>
                      <a:pPr indent="0" lvl="0" marL="0" rtl="0" algn="ctr">
                        <a:lnSpc>
                          <a:spcPct val="115000"/>
                        </a:lnSpc>
                        <a:spcBef>
                          <a:spcPts val="1200"/>
                        </a:spcBef>
                        <a:spcAft>
                          <a:spcPts val="0"/>
                        </a:spcAft>
                        <a:buNone/>
                      </a:pPr>
                      <a:r>
                        <a:rPr lang="es-ES" sz="2000"/>
                        <a:t>Seguridad</a:t>
                      </a:r>
                      <a:endParaRPr sz="2000"/>
                    </a:p>
                  </a:txBody>
                  <a:tcPr marT="91425" marB="91425" marR="68575" marL="68575">
                    <a:lnL cap="flat" cmpd="sng" w="9525">
                      <a:solidFill>
                        <a:srgbClr val="9CC2E5"/>
                      </a:solidFill>
                      <a:prstDash val="solid"/>
                      <a:round/>
                      <a:headEnd len="sm" w="sm" type="none"/>
                      <a:tailEnd len="sm" w="sm" type="none"/>
                    </a:lnL>
                    <a:lnR cap="flat" cmpd="sng" w="9525">
                      <a:solidFill>
                        <a:srgbClr val="9CC2E5"/>
                      </a:solidFill>
                      <a:prstDash val="solid"/>
                      <a:round/>
                      <a:headEnd len="sm" w="sm" type="none"/>
                      <a:tailEnd len="sm" w="sm" type="none"/>
                    </a:lnR>
                    <a:lnT cap="flat" cmpd="sng" w="9525">
                      <a:solidFill>
                        <a:srgbClr val="9CC2E5"/>
                      </a:solidFill>
                      <a:prstDash val="solid"/>
                      <a:round/>
                      <a:headEnd len="sm" w="sm" type="none"/>
                      <a:tailEnd len="sm" w="sm" type="none"/>
                    </a:lnT>
                    <a:lnB cap="flat" cmpd="sng" w="9525">
                      <a:solidFill>
                        <a:srgbClr val="9CC2E5"/>
                      </a:solidFill>
                      <a:prstDash val="solid"/>
                      <a:round/>
                      <a:headEnd len="sm" w="sm" type="none"/>
                      <a:tailEnd len="sm" w="sm" type="none"/>
                    </a:lnB>
                    <a:solidFill>
                      <a:srgbClr val="DEEAF6"/>
                    </a:solidFill>
                  </a:tcPr>
                </a:tc>
                <a:tc>
                  <a:txBody>
                    <a:bodyPr/>
                    <a:lstStyle/>
                    <a:p>
                      <a:pPr indent="-317500" lvl="0" marL="457200" rtl="0" algn="just">
                        <a:lnSpc>
                          <a:spcPct val="115000"/>
                        </a:lnSpc>
                        <a:spcBef>
                          <a:spcPts val="1200"/>
                        </a:spcBef>
                        <a:spcAft>
                          <a:spcPts val="0"/>
                        </a:spcAft>
                        <a:buSzPts val="1400"/>
                        <a:buChar char="●"/>
                      </a:pPr>
                      <a:r>
                        <a:rPr lang="es-ES"/>
                        <a:t>El sistema debe garantizar la confidencialidad e integridad de los datos.</a:t>
                      </a:r>
                      <a:endParaRPr/>
                    </a:p>
                    <a:p>
                      <a:pPr indent="-317500" lvl="0" marL="457200" rtl="0" algn="just">
                        <a:lnSpc>
                          <a:spcPct val="115000"/>
                        </a:lnSpc>
                        <a:spcBef>
                          <a:spcPts val="0"/>
                        </a:spcBef>
                        <a:spcAft>
                          <a:spcPts val="0"/>
                        </a:spcAft>
                        <a:buSzPts val="1400"/>
                        <a:buChar char="●"/>
                      </a:pPr>
                      <a:r>
                        <a:rPr lang="es-ES"/>
                        <a:t>El sistema debe </a:t>
                      </a:r>
                      <a:r>
                        <a:rPr lang="es-ES"/>
                        <a:t>garantizar</a:t>
                      </a:r>
                      <a:r>
                        <a:rPr lang="es-ES"/>
                        <a:t> la autentificación y autorización de los usuarios.</a:t>
                      </a:r>
                      <a:endParaRPr/>
                    </a:p>
                  </a:txBody>
                  <a:tcPr marT="91425" marB="91425" marR="68575" marL="68575">
                    <a:lnL cap="flat" cmpd="sng" w="9525">
                      <a:solidFill>
                        <a:srgbClr val="9CC2E5"/>
                      </a:solidFill>
                      <a:prstDash val="solid"/>
                      <a:round/>
                      <a:headEnd len="sm" w="sm" type="none"/>
                      <a:tailEnd len="sm" w="sm" type="none"/>
                    </a:lnL>
                    <a:lnR cap="flat" cmpd="sng" w="9525">
                      <a:solidFill>
                        <a:srgbClr val="9CC2E5"/>
                      </a:solidFill>
                      <a:prstDash val="solid"/>
                      <a:round/>
                      <a:headEnd len="sm" w="sm" type="none"/>
                      <a:tailEnd len="sm" w="sm" type="none"/>
                    </a:lnR>
                    <a:lnT cap="flat" cmpd="sng" w="9525">
                      <a:solidFill>
                        <a:srgbClr val="9CC2E5"/>
                      </a:solidFill>
                      <a:prstDash val="solid"/>
                      <a:round/>
                      <a:headEnd len="sm" w="sm" type="none"/>
                      <a:tailEnd len="sm" w="sm" type="none"/>
                    </a:lnT>
                    <a:lnB cap="flat" cmpd="sng" w="9525">
                      <a:solidFill>
                        <a:srgbClr val="9CC2E5"/>
                      </a:solidFill>
                      <a:prstDash val="solid"/>
                      <a:round/>
                      <a:headEnd len="sm" w="sm" type="none"/>
                      <a:tailEnd len="sm" w="sm" type="none"/>
                    </a:lnB>
                    <a:solidFill>
                      <a:srgbClr val="DEEAF6"/>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2023-03-18T04:43:15Z</dcterms:created>
  <dc:creator>Hernando Rumbo</dc:creator>
</cp:coreProperties>
</file>