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0160000" cy="7620000"/>
  <p:notesSz cx="7620000" cy="10160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1398" y="210"/>
      </p:cViewPr>
      <p:guideLst>
        <p:guide orient="horz" pos="24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95991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i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i0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i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i71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i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i80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i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i86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i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i92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i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i97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i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i10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i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i15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i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i23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i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i35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i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i43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i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i50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i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i57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i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i64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3312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subTitle" idx="1"/>
          </p:nvPr>
        </p:nvSpPr>
        <p:spPr>
          <a:xfrm>
            <a:off x="1828800" y="4572000"/>
            <a:ext cx="650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1pPr>
            <a:lvl2pPr lvl="1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2pPr>
            <a:lvl3pPr lvl="2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3pPr>
            <a:lvl4pPr lvl="3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4pPr>
            <a:lvl5pPr lvl="4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5pPr>
            <a:lvl6pPr lvl="5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6pPr>
            <a:lvl7pPr lvl="6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7pPr>
            <a:lvl8pPr lvl="7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8pPr>
            <a:lvl9pPr lvl="8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marL="914400" lvl="1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marL="1371600" lvl="2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marL="1828800" lvl="3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marL="2286000" lvl="4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marL="2743200" lvl="5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marL="3200400" lvl="6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marL="3657600" lvl="7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marL="4114800" lvl="8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1pPr>
            <a:lvl2pPr lvl="1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2pPr>
            <a:lvl3pPr lvl="2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3pPr>
            <a:lvl4pPr lvl="3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4pPr>
            <a:lvl5pPr lvl="4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5pPr>
            <a:lvl6pPr lvl="5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6pPr>
            <a:lvl7pPr lvl="6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7pPr>
            <a:lvl8pPr lvl="7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8pPr>
            <a:lvl9pPr lvl="8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4470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marL="914400" lvl="1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marL="1371600" lvl="2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marL="1828800" lvl="3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marL="2286000" lvl="4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marL="2743200" lvl="5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marL="3200400" lvl="6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marL="3657600" lvl="7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marL="4114800" lvl="8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body" idx="2"/>
          </p:nvPr>
        </p:nvSpPr>
        <p:spPr>
          <a:xfrm>
            <a:off x="5384800" y="1828800"/>
            <a:ext cx="4470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marL="914400" lvl="1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marL="1371600" lvl="2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marL="1828800" lvl="3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marL="2286000" lvl="4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marL="2743200" lvl="5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marL="3200400" lvl="6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marL="3657600" lvl="7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marL="4114800" lvl="8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body" idx="1"/>
          </p:nvPr>
        </p:nvSpPr>
        <p:spPr>
          <a:xfrm>
            <a:off x="304800" y="6705600"/>
            <a:ext cx="9550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318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marL="1371600" lvl="2" indent="-4318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marL="1828800" lvl="3" indent="-4318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marL="2286000" lvl="4" indent="-4318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marL="2743200" lvl="5" indent="-4318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marL="3200400" lvl="6" indent="-4318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marL="3657600" lvl="7" indent="-4318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marL="4114800" lvl="8" indent="-4318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ctrTitle"/>
          </p:nvPr>
        </p:nvSpPr>
        <p:spPr>
          <a:xfrm>
            <a:off x="864300" y="474475"/>
            <a:ext cx="8507575" cy="178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Evolução do Computador </a:t>
            </a:r>
            <a:b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parte 1</a:t>
            </a:r>
            <a:endParaRPr sz="4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7"/>
          <p:cNvSpPr txBox="1">
            <a:spLocks noGrp="1"/>
          </p:cNvSpPr>
          <p:nvPr>
            <p:ph type="subTitle" idx="1"/>
          </p:nvPr>
        </p:nvSpPr>
        <p:spPr>
          <a:xfrm>
            <a:off x="1541625" y="6062475"/>
            <a:ext cx="6983575" cy="1921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Prof. Gilberto Farias de Sousa Filho</a:t>
            </a:r>
            <a:endParaRPr sz="355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400" y="2455325"/>
            <a:ext cx="2127250" cy="11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650" y="3682975"/>
            <a:ext cx="2910400" cy="165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3325" y="3661825"/>
            <a:ext cx="1778000" cy="29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4000" y="2243650"/>
            <a:ext cx="2709325" cy="17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58000" y="4254475"/>
            <a:ext cx="2402400" cy="150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5" cy="124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Máquina</a:t>
            </a:r>
            <a:r>
              <a:rPr lang="en-US" sz="3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Diferencial</a:t>
            </a:r>
            <a:r>
              <a:rPr lang="en-US" sz="3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Babbage (1822)</a:t>
            </a:r>
            <a:endParaRPr sz="3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610300" y="1829150"/>
            <a:ext cx="9015575" cy="500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48355" algn="l" rtl="0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1822 foi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desenvolvido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 um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cientista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inglês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chamado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Charles Babbage a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Máquina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Diferencial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81000" marR="0" lvl="0" indent="-248355" algn="l" rtl="0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48355" algn="l" rtl="0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Efetuava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cálculos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como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funções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trigonométricas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logaritmas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None/>
            </a:pPr>
            <a:endParaRPr sz="311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0650" y="4487325"/>
            <a:ext cx="1936750" cy="25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7528272" y="7050360"/>
            <a:ext cx="2004125" cy="31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5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Máquina</a:t>
            </a:r>
            <a:r>
              <a:rPr lang="en-US" sz="1555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55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Diferencial</a:t>
            </a:r>
            <a:endParaRPr sz="155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6650" y="4402650"/>
            <a:ext cx="2264825" cy="264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2488225" y="6993800"/>
            <a:ext cx="1727679" cy="31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Charles Babbage</a:t>
            </a:r>
            <a:endParaRPr sz="155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5" cy="124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Máquina Diferencial de Babbage</a:t>
            </a:r>
            <a:endParaRPr sz="44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693325"/>
            <a:ext cx="7027325" cy="46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1118300" y="6485800"/>
            <a:ext cx="8077200" cy="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Réplica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máquina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Diferencial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Babbage do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Museu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Computação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na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Califórnia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5" cy="163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Máquina</a:t>
            </a:r>
            <a:r>
              <a:rPr lang="en-US" sz="4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Analítica</a:t>
            </a:r>
            <a:r>
              <a:rPr lang="en-US" sz="4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Babbage (1833)</a:t>
            </a:r>
            <a:endParaRPr sz="4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610300" y="1829150"/>
            <a:ext cx="9015575" cy="500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48355" algn="l" rtl="0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Babbage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resolveu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deixar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lado seus planos de uma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Máquina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Diferenças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48355" algn="l" rtl="0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 a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Máquina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Analítica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"uma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máquina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natureza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mais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geral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possível“.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None/>
            </a:pPr>
            <a:endParaRPr sz="355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760" y="3737992"/>
            <a:ext cx="3744416" cy="3607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525625" y="474475"/>
            <a:ext cx="9015575" cy="163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Máquina Analítica de Babbage (1833)</a:t>
            </a:r>
            <a:endParaRPr sz="44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610300" y="2167800"/>
            <a:ext cx="9015575" cy="500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A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Máquina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Analítica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deveria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possuir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uma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seção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denominada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moinho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 e uma outra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denominada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depósito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",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ambas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compostas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rodas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dentadas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7000"/>
              </a:lnSpc>
              <a:spcBef>
                <a:spcPts val="460"/>
              </a:spcBef>
              <a:spcAft>
                <a:spcPts val="0"/>
              </a:spcAft>
              <a:buNone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O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depósito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poderia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reter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até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cem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números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quarenta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dígitos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uma só vez.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Esses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números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ficariam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armazenados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até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chegasse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sua vez de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serem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operados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moinho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os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resultados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seriam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então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recolocados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depósito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à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espera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posterior ou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chamada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impressão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7000"/>
              </a:lnSpc>
              <a:spcBef>
                <a:spcPts val="460"/>
              </a:spcBef>
              <a:spcAft>
                <a:spcPts val="0"/>
              </a:spcAft>
              <a:buNone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As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instruções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seriam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introduzidas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na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Máquina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Analítica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meio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cartões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perfurados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5" cy="124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Máquina Analítica de Babbage</a:t>
            </a:r>
            <a:endParaRPr sz="4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610300" y="1829150"/>
            <a:ext cx="9015575" cy="500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483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Podia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parecer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Charles Babbage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fracassou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Mas,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importantes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idéias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surgiram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 seu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r>
              <a:rPr lang="en-US" sz="311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81000" marR="0" lvl="0" indent="-2483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endParaRPr sz="311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4835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máquina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computação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deveria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composta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por:</a:t>
            </a:r>
            <a:endParaRPr sz="311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2013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dispositivo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entrada - um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leitor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cartão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inspirado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nos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cartões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perfurados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- Jacquard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criara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os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teares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(Que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atualmente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evolui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os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teclados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2013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memória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que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chamou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"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moinho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 (Hoje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chamada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disco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rígido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e</a:t>
            </a:r>
            <a:endParaRPr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2013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dispositivo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saída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um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tipógrafo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(Hoje o monitor com todos os seus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recursos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multimídia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None/>
            </a:pPr>
            <a:endParaRPr sz="311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5" cy="124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Conteúdo</a:t>
            </a:r>
            <a:endParaRPr sz="4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610300" y="1829150"/>
            <a:ext cx="9015575" cy="500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76577" algn="l" rtl="0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56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Necessidade de contar</a:t>
            </a:r>
            <a:endParaRPr sz="355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48355" algn="l" rtl="0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○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Ábaco</a:t>
            </a:r>
            <a:endParaRPr sz="31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48355" algn="l" rtl="0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○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Tábua de Napier</a:t>
            </a:r>
            <a:endParaRPr sz="31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48355" algn="l" rtl="0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○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Pascaline</a:t>
            </a:r>
            <a:endParaRPr sz="31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48355" algn="l" rtl="0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○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Calculadora de Leibnitz</a:t>
            </a:r>
            <a:endParaRPr sz="31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76577" algn="l" rtl="0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56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Máquinas Programadas</a:t>
            </a:r>
            <a:endParaRPr sz="355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48355" algn="l" rtl="0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○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Tear de Jacquard</a:t>
            </a:r>
            <a:endParaRPr sz="31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48355" algn="l" rtl="0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○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Máquina Diferencial de Babbage</a:t>
            </a:r>
            <a:endParaRPr sz="31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48355" algn="l" rtl="0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○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Máquina Analítica de Babbage</a:t>
            </a:r>
            <a:endParaRPr sz="31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5" cy="124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Necessidade de Contar</a:t>
            </a:r>
            <a:endParaRPr sz="4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2539975"/>
            <a:ext cx="4148650" cy="296332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/>
          <p:nvPr/>
        </p:nvSpPr>
        <p:spPr>
          <a:xfrm>
            <a:off x="1393450" y="5639150"/>
            <a:ext cx="3081850" cy="38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Origem da palavra Cálculo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6825" y="2264825"/>
            <a:ext cx="4360325" cy="402165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9"/>
          <p:cNvSpPr txBox="1"/>
          <p:nvPr/>
        </p:nvSpPr>
        <p:spPr>
          <a:xfrm>
            <a:off x="5704400" y="2351250"/>
            <a:ext cx="4161350" cy="39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381000" marR="0" lvl="0" indent="-177800" algn="l" rtl="0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4000 anos foram elaborados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diversos sistemas de numeração.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177800" algn="l" rtl="0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Havia a necessidade de criar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ferramentas para auxiliar as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Operações básicas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(soma e subtração)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177800" algn="l" rtl="0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1.500 anos, provavelmente no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mundo mediterrâneo surgiu o ábaco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5" cy="124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Ábaco</a:t>
            </a:r>
            <a:endParaRPr sz="4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250" y="2603500"/>
            <a:ext cx="9218075" cy="18626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/>
          <p:nvPr/>
        </p:nvSpPr>
        <p:spPr>
          <a:xfrm>
            <a:off x="1270000" y="4917700"/>
            <a:ext cx="641648" cy="38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73</a:t>
            </a:r>
            <a:endParaRPr sz="2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/>
          <p:nvPr/>
        </p:nvSpPr>
        <p:spPr>
          <a:xfrm>
            <a:off x="3319625" y="4877150"/>
            <a:ext cx="4323625" cy="38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+ 28 = </a:t>
            </a: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0075" y="2360075"/>
            <a:ext cx="1883825" cy="213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7400" y="2529400"/>
            <a:ext cx="1883825" cy="213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4750" y="2529400"/>
            <a:ext cx="1947325" cy="213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2075" y="2529400"/>
            <a:ext cx="1883825" cy="21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/>
          <p:nvPr/>
        </p:nvSpPr>
        <p:spPr>
          <a:xfrm>
            <a:off x="8608392" y="4877150"/>
            <a:ext cx="1017483" cy="38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101</a:t>
            </a: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5" cy="124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Tábua de Napier (1614)</a:t>
            </a:r>
            <a:endParaRPr sz="4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610300" y="1793776"/>
            <a:ext cx="9015575" cy="500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19191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22"/>
              <a:buChar char="●"/>
            </a:pPr>
            <a:r>
              <a:rPr lang="en-US" sz="2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Napier em 1614 </a:t>
            </a:r>
            <a:r>
              <a:rPr lang="en-US" sz="2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propôs</a:t>
            </a:r>
            <a:r>
              <a:rPr lang="en-US" sz="2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222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2222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logarítmo</a:t>
            </a:r>
            <a:r>
              <a:rPr lang="en-US" sz="2222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a vezes b é </a:t>
            </a:r>
            <a:r>
              <a:rPr lang="en-US" sz="2222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igual</a:t>
            </a:r>
            <a:r>
              <a:rPr lang="en-US" sz="2222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ao </a:t>
            </a:r>
            <a:r>
              <a:rPr lang="en-US" sz="2222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logarítmo</a:t>
            </a:r>
            <a:r>
              <a:rPr lang="en-US" sz="2222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a mais o </a:t>
            </a:r>
            <a:r>
              <a:rPr lang="en-US" sz="2222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logarítmo</a:t>
            </a:r>
            <a:r>
              <a:rPr lang="en-US" sz="2222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b</a:t>
            </a:r>
            <a:r>
              <a:rPr lang="en-US" sz="2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22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396"/>
              </a:spcBef>
              <a:spcAft>
                <a:spcPts val="0"/>
              </a:spcAft>
              <a:buNone/>
            </a:pPr>
            <a:endParaRPr sz="2222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None/>
            </a:pPr>
            <a:endParaRPr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None/>
            </a:pPr>
            <a:endParaRPr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None/>
            </a:pPr>
            <a:endParaRPr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None/>
            </a:pPr>
            <a:endParaRPr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191911" algn="l" rtl="0">
              <a:lnSpc>
                <a:spcPct val="12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ts val="2222"/>
              <a:buChar char="●"/>
            </a:pPr>
            <a:r>
              <a:rPr lang="en-US" sz="2222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Alguém</a:t>
            </a:r>
            <a:r>
              <a:rPr lang="en-US" sz="2222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</a:t>
            </a:r>
            <a:r>
              <a:rPr lang="en-US" sz="2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esteja</a:t>
            </a:r>
            <a:r>
              <a:rPr lang="en-US" sz="2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multiplicando</a:t>
            </a:r>
            <a:r>
              <a:rPr lang="en-US" sz="2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dois </a:t>
            </a:r>
            <a:r>
              <a:rPr lang="en-US" sz="2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números</a:t>
            </a:r>
            <a:r>
              <a:rPr lang="en-US" sz="2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grandes</a:t>
            </a:r>
            <a:r>
              <a:rPr lang="en-US" sz="2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precisa apenas </a:t>
            </a:r>
            <a:r>
              <a:rPr lang="en-US" sz="2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procurar</a:t>
            </a:r>
            <a:r>
              <a:rPr lang="en-US" sz="2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seus </a:t>
            </a:r>
            <a:r>
              <a:rPr lang="en-US" sz="2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logaritmos</a:t>
            </a:r>
            <a:r>
              <a:rPr lang="en-US" sz="2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numa</a:t>
            </a:r>
            <a:r>
              <a:rPr lang="en-US" sz="2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tabela</a:t>
            </a:r>
            <a:r>
              <a:rPr lang="en-US" sz="2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somá</a:t>
            </a:r>
            <a:r>
              <a:rPr lang="en-US" sz="2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-los e achar o </a:t>
            </a:r>
            <a:r>
              <a:rPr lang="en-US" sz="2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número</a:t>
            </a:r>
            <a:r>
              <a:rPr lang="en-US" sz="2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</a:t>
            </a:r>
            <a:r>
              <a:rPr lang="en-US" sz="2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corresponde</a:t>
            </a:r>
            <a:r>
              <a:rPr lang="en-US" sz="2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essa</a:t>
            </a:r>
            <a:r>
              <a:rPr lang="en-US" sz="2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soma, </a:t>
            </a:r>
            <a:r>
              <a:rPr lang="en-US" sz="2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numa</a:t>
            </a:r>
            <a:r>
              <a:rPr lang="en-US" sz="2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tabela</a:t>
            </a:r>
            <a:r>
              <a:rPr lang="en-US" sz="2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inversa</a:t>
            </a:r>
            <a:r>
              <a:rPr lang="en-US" sz="2222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anti-</a:t>
            </a:r>
            <a:r>
              <a:rPr lang="en-US" sz="2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logaritmos</a:t>
            </a:r>
            <a:r>
              <a:rPr lang="en-US" sz="2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222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None/>
            </a:pPr>
            <a:endParaRPr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None/>
            </a:pPr>
            <a:endParaRPr sz="355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2772824"/>
            <a:ext cx="9101650" cy="233331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5" name="Google Shape;65;p11"/>
              <p:cNvSpPr txBox="1"/>
              <p:nvPr/>
            </p:nvSpPr>
            <p:spPr>
              <a:xfrm>
                <a:off x="716125" y="2866300"/>
                <a:ext cx="8888575" cy="21810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l" rtl="0">
                  <a:lnSpc>
                    <a:spcPct val="12013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 smtClea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Ex: </a:t>
                </a:r>
              </a:p>
              <a:p>
                <a:pPr marL="0" marR="0" lvl="0" indent="0" algn="l" rtl="0">
                  <a:lnSpc>
                    <a:spcPct val="12013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 smtClea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ar-AE" sz="2000" b="1" i="1" smtClean="0">
                            <a:solidFill>
                              <a:srgbClr val="000000"/>
                            </a:solidFill>
                            <a:latin typeface="Cambria Math"/>
                            <a:ea typeface="Arial"/>
                            <a:cs typeface="Arial"/>
                            <a:sym typeface="Arial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0000"/>
                            </a:solidFill>
                            <a:latin typeface="Cambria Math"/>
                            <a:ea typeface="Arial"/>
                            <a:cs typeface="Arial"/>
                            <a:sym typeface="Arial"/>
                          </a:rPr>
                          <m:t>log</m:t>
                        </m:r>
                      </m:fName>
                      <m:e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latin typeface="Cambria Math"/>
                            <a:ea typeface="Arial"/>
                            <a:cs typeface="Arial"/>
                            <a:sym typeface="Arial"/>
                          </a:rPr>
                          <m:t>𝟏</m:t>
                        </m:r>
                        <m:r>
                          <a:rPr lang="pt-BR" sz="2000" b="1" i="1" smtClean="0">
                            <a:solidFill>
                              <a:srgbClr val="000000"/>
                            </a:solidFill>
                            <a:latin typeface="Cambria Math"/>
                            <a:ea typeface="Arial"/>
                            <a:cs typeface="Arial"/>
                            <a:sym typeface="Arial"/>
                          </a:rPr>
                          <m:t>𝟎𝟎</m:t>
                        </m:r>
                      </m:e>
                    </m:func>
                    <m:r>
                      <a:rPr lang="pt-BR" sz="2000" b="1" i="1" smtClean="0">
                        <a:solidFill>
                          <a:srgbClr val="000000"/>
                        </a:solidFill>
                        <a:latin typeface="Cambria Math"/>
                        <a:ea typeface="Arial"/>
                        <a:cs typeface="Arial"/>
                        <a:sym typeface="Arial"/>
                      </a:rPr>
                      <m:t>=</m:t>
                    </m:r>
                    <m:r>
                      <a:rPr lang="pt-BR" sz="2000" b="1" i="1" smtClean="0">
                        <a:solidFill>
                          <a:srgbClr val="000000"/>
                        </a:solidFill>
                        <a:latin typeface="Cambria Math"/>
                        <a:ea typeface="Arial"/>
                        <a:cs typeface="Arial"/>
                        <a:sym typeface="Arial"/>
                      </a:rPr>
                      <m:t>𝟐</m:t>
                    </m:r>
                  </m:oMath>
                </a14:m>
                <a:endParaRPr lang="en-US" sz="20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lvl="0">
                  <a:lnSpc>
                    <a:spcPct val="120138"/>
                  </a:lnSpc>
                </a:pPr>
                <a:r>
                  <a:rPr lang="en-US" sz="2000" b="1" dirty="0" smtClea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	</a:t>
                </a:r>
                <a:r>
                  <a:rPr lang="ar-AE" sz="2000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ar-AE" sz="2000" b="1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b="1" i="1">
                            <a:latin typeface="Cambria Math"/>
                          </a:rPr>
                          <m:t>𝟏</m:t>
                        </m:r>
                        <m:r>
                          <a:rPr lang="pt-BR" sz="2000" b="1" i="1">
                            <a:latin typeface="Cambria Math"/>
                          </a:rPr>
                          <m:t>𝟎</m:t>
                        </m:r>
                      </m:e>
                    </m:func>
                    <m:r>
                      <a:rPr lang="pt-BR" sz="2000" b="1" i="1" smtClean="0">
                        <a:latin typeface="Cambria Math"/>
                      </a:rPr>
                      <m:t>=</m:t>
                    </m:r>
                    <m:r>
                      <a:rPr lang="pt-BR" sz="2000" b="1" i="1" smtClean="0">
                        <a:latin typeface="Cambria Math"/>
                      </a:rPr>
                      <m:t>𝟏</m:t>
                    </m:r>
                  </m:oMath>
                </a14:m>
                <a:endParaRPr lang="en-US" sz="20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lvl="0">
                  <a:lnSpc>
                    <a:spcPct val="120138"/>
                  </a:lnSpc>
                </a:pPr>
                <a:r>
                  <a:rPr lang="en-US" sz="2000" b="1" dirty="0" smtClea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	</a:t>
                </a:r>
                <a:r>
                  <a:rPr lang="ar-AE" sz="2000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ar-AE" sz="2000" b="1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b="1" i="1">
                            <a:latin typeface="Cambria Math"/>
                          </a:rPr>
                          <m:t>𝟏</m:t>
                        </m:r>
                        <m:r>
                          <a:rPr lang="pt-BR" sz="2000" b="1" i="1">
                            <a:latin typeface="Cambria Math"/>
                          </a:rPr>
                          <m:t>𝟎𝟎</m:t>
                        </m:r>
                        <m:r>
                          <a:rPr lang="pt-BR" sz="2000" b="1" i="1" smtClean="0">
                            <a:latin typeface="Cambria Math"/>
                          </a:rPr>
                          <m:t>∗</m:t>
                        </m:r>
                        <m:r>
                          <a:rPr lang="pt-BR" sz="2000" b="1" i="1" smtClean="0">
                            <a:latin typeface="Cambria Math"/>
                          </a:rPr>
                          <m:t>𝟏𝟎</m:t>
                        </m:r>
                      </m:e>
                    </m:func>
                    <m:r>
                      <a:rPr lang="pt-BR" sz="2000" b="1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ar-AE" sz="2000" b="1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b="1" i="1">
                            <a:latin typeface="Cambria Math"/>
                          </a:rPr>
                          <m:t>𝟏</m:t>
                        </m:r>
                        <m:r>
                          <a:rPr lang="pt-BR" sz="2000" b="1" i="1">
                            <a:latin typeface="Cambria Math"/>
                          </a:rPr>
                          <m:t>𝟎𝟎</m:t>
                        </m:r>
                      </m:e>
                    </m:func>
                    <m:r>
                      <a:rPr lang="pt-BR" sz="2000" b="1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ar-AE" sz="2000" b="1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b="1" i="1">
                            <a:latin typeface="Cambria Math"/>
                          </a:rPr>
                          <m:t>𝟏</m:t>
                        </m:r>
                        <m:r>
                          <a:rPr lang="pt-BR" sz="2000" b="1" i="1">
                            <a:latin typeface="Cambria Math"/>
                          </a:rPr>
                          <m:t>𝟎</m:t>
                        </m:r>
                      </m:e>
                    </m:func>
                    <m:r>
                      <a:rPr lang="pt-BR" sz="2000" b="1" i="1" smtClean="0">
                        <a:latin typeface="Cambria Math"/>
                      </a:rPr>
                      <m:t>=</m:t>
                    </m:r>
                    <m:r>
                      <a:rPr lang="pt-BR" sz="2000" b="1" i="1" smtClean="0">
                        <a:latin typeface="Cambria Math"/>
                      </a:rPr>
                      <m:t>𝟑</m:t>
                    </m:r>
                  </m:oMath>
                </a14:m>
                <a:endParaRPr lang="en-US" sz="20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2013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 smtClea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Logo:</a:t>
                </a:r>
                <a:endParaRPr lang="en-US" sz="2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lvl="0">
                  <a:lnSpc>
                    <a:spcPct val="120138"/>
                  </a:lnSpc>
                </a:pPr>
                <a:r>
                  <a:rPr lang="en-US" sz="2000" b="1" dirty="0" smtClea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	</a:t>
                </a:r>
                <a:r>
                  <a:rPr lang="ar-AE" sz="2000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ar-AE" sz="2000" b="1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pt-BR" sz="2000" b="1" i="1" smtClean="0">
                            <a:latin typeface="Cambria Math"/>
                          </a:rPr>
                          <m:t>𝒙</m:t>
                        </m:r>
                      </m:e>
                    </m:func>
                    <m:r>
                      <a:rPr lang="pt-BR" sz="2000" b="1" i="1" smtClean="0">
                        <a:latin typeface="Cambria Math"/>
                      </a:rPr>
                      <m:t>=</m:t>
                    </m:r>
                    <m:r>
                      <a:rPr lang="pt-BR" sz="2000" b="1" i="1" smtClean="0">
                        <a:latin typeface="Cambria Math"/>
                      </a:rPr>
                      <m:t>𝟑</m:t>
                    </m:r>
                    <m:r>
                      <a:rPr lang="pt-BR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→ </a:t>
                </a:r>
                <a14:m>
                  <m:oMath xmlns:m="http://schemas.openxmlformats.org/officeDocument/2006/math">
                    <m:r>
                      <a:rPr lang="pt-BR" sz="2000" b="1" i="1" smtClean="0">
                        <a:latin typeface="Cambria Math"/>
                      </a:rPr>
                      <m:t>𝒙</m:t>
                    </m:r>
                    <m:r>
                      <a:rPr lang="pt-BR" sz="2000" b="1" i="0" smtClean="0">
                        <a:latin typeface="Cambria Math"/>
                      </a:rPr>
                      <m:t>=</m:t>
                    </m:r>
                    <m:r>
                      <a:rPr lang="pt-BR" sz="2000" b="1" i="0" smtClean="0">
                        <a:latin typeface="Cambria Math"/>
                      </a:rPr>
                      <m:t>𝟏</m:t>
                    </m:r>
                    <m:r>
                      <a:rPr lang="pt-BR" sz="2000" b="1" i="1" smtClean="0">
                        <a:latin typeface="Cambria Math"/>
                      </a:rPr>
                      <m:t>𝟎𝟎𝟎</m:t>
                    </m:r>
                  </m:oMath>
                </a14:m>
                <a:endParaRPr sz="20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65" name="Google Shape;65;p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25" y="2866300"/>
                <a:ext cx="8888575" cy="2181039"/>
              </a:xfrm>
              <a:prstGeom prst="rect">
                <a:avLst/>
              </a:prstGeom>
              <a:blipFill rotWithShape="1">
                <a:blip r:embed="rId4"/>
                <a:stretch>
                  <a:fillRect l="-1302" t="-2235" b="-61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5" cy="124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Ossos de Napier (1617)</a:t>
            </a:r>
            <a:endParaRPr sz="4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50" y="2264825"/>
            <a:ext cx="3979325" cy="29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3325" y="2031975"/>
            <a:ext cx="5672650" cy="33760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2"/>
          <p:cNvSpPr txBox="1"/>
          <p:nvPr/>
        </p:nvSpPr>
        <p:spPr>
          <a:xfrm>
            <a:off x="779625" y="5977800"/>
            <a:ext cx="8585200" cy="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1617 - Os ossos de Napier resolviam  problemas de multiplicação graças à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adição de números para acelerar as operações matemáticas.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5" cy="124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Pascaline (1642)</a:t>
            </a:r>
            <a:endParaRPr sz="4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>
            <a:off x="610300" y="1829150"/>
            <a:ext cx="9015575" cy="500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76577" algn="l" rtl="0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56"/>
              <a:buChar char="●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Blaise Pascal, com 18 anos,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inventou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primeira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máquina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somar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000" y="3048000"/>
            <a:ext cx="5556250" cy="36935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 txBox="1"/>
          <p:nvPr/>
        </p:nvSpPr>
        <p:spPr>
          <a:xfrm>
            <a:off x="4287912" y="6762328"/>
            <a:ext cx="2290575" cy="38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algn="ctr">
              <a:lnSpc>
                <a:spcPct val="120138"/>
              </a:lnSpc>
            </a:pPr>
            <a:r>
              <a:rPr lang="en-US" sz="2000" dirty="0"/>
              <a:t>La </a:t>
            </a:r>
            <a:r>
              <a:rPr lang="en-US" sz="2000" dirty="0" err="1"/>
              <a:t>Pascaline</a:t>
            </a:r>
            <a:endParaRPr lang="en-US" sz="2000" dirty="0"/>
          </a:p>
          <a:p>
            <a:pPr marL="0" marR="0" lvl="0" indent="0" algn="ctr" rtl="0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5" cy="124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Calculadora de Leibnitz (1673)</a:t>
            </a:r>
            <a:endParaRPr sz="4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3556000"/>
            <a:ext cx="4233325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/>
          <p:nvPr/>
        </p:nvSpPr>
        <p:spPr>
          <a:xfrm>
            <a:off x="931325" y="1788575"/>
            <a:ext cx="8784500" cy="129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20133" algn="l" rtl="0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Gottfried Leibnitz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inventou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uma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máquina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muito </a:t>
            </a:r>
            <a:r>
              <a:rPr lang="en-US" sz="26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parecida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 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Pascaline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que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efetuava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cálculos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6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multiplicação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divisão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843125" y="6196525"/>
            <a:ext cx="9036750" cy="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1673 - Na calculadora de Leibiniz uma manivela girava uma roda para acelerar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operações de multiplicação e divisão.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5" cy="124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Tear de Jacquard (1802)</a:t>
            </a:r>
            <a:endParaRPr sz="4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610300" y="1793776"/>
            <a:ext cx="9015575" cy="500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48355" algn="l" rtl="0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França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Joseph Marie Jacquard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passou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utilizar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cartões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perfurados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controlar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suas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máquinas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tear de forma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automatizada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2128" y="3483992"/>
            <a:ext cx="3093864" cy="3881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870" y="3521968"/>
            <a:ext cx="4007114" cy="377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429</Words>
  <Application>Microsoft Office PowerPoint</Application>
  <PresentationFormat>Personalizar</PresentationFormat>
  <Paragraphs>76</Paragraphs>
  <Slides>14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Custom</vt:lpstr>
      <vt:lpstr>A Evolução do Computador  parte 1</vt:lpstr>
      <vt:lpstr>Conteúdo</vt:lpstr>
      <vt:lpstr>Necessidade de Contar</vt:lpstr>
      <vt:lpstr>O Ábaco</vt:lpstr>
      <vt:lpstr>Tábua de Napier (1614)</vt:lpstr>
      <vt:lpstr>Ossos de Napier (1617)</vt:lpstr>
      <vt:lpstr>Pascaline (1642)</vt:lpstr>
      <vt:lpstr>Calculadora de Leibnitz (1673)</vt:lpstr>
      <vt:lpstr>Tear de Jacquard (1802)</vt:lpstr>
      <vt:lpstr>Máquina Diferencial de Babbage (1822)</vt:lpstr>
      <vt:lpstr>Máquina Diferencial de Babbage</vt:lpstr>
      <vt:lpstr>Máquina Analítica de Babbage (1833)</vt:lpstr>
      <vt:lpstr>Máquina Analítica de Babbage (1833)</vt:lpstr>
      <vt:lpstr>Máquina Analítica de Babbage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Evolução do Computador  parte 1</dc:title>
  <cp:lastModifiedBy>Gilberto Farias</cp:lastModifiedBy>
  <cp:revision>6</cp:revision>
  <dcterms:modified xsi:type="dcterms:W3CDTF">2020-09-14T10:52:08Z</dcterms:modified>
</cp:coreProperties>
</file>