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7" r:id="rId2"/>
    <p:sldId id="273" r:id="rId3"/>
    <p:sldId id="258" r:id="rId4"/>
    <p:sldId id="259" r:id="rId5"/>
    <p:sldId id="260" r:id="rId6"/>
    <p:sldId id="262" r:id="rId7"/>
    <p:sldId id="261" r:id="rId8"/>
    <p:sldId id="301" r:id="rId9"/>
    <p:sldId id="302" r:id="rId10"/>
    <p:sldId id="303" r:id="rId11"/>
    <p:sldId id="263" r:id="rId12"/>
    <p:sldId id="298" r:id="rId13"/>
    <p:sldId id="264" r:id="rId14"/>
    <p:sldId id="267" r:id="rId15"/>
    <p:sldId id="266" r:id="rId16"/>
    <p:sldId id="265" r:id="rId17"/>
    <p:sldId id="299" r:id="rId18"/>
    <p:sldId id="300" r:id="rId19"/>
    <p:sldId id="304" r:id="rId20"/>
    <p:sldId id="305" r:id="rId21"/>
    <p:sldId id="309" r:id="rId22"/>
    <p:sldId id="268" r:id="rId23"/>
    <p:sldId id="278" r:id="rId24"/>
    <p:sldId id="269" r:id="rId25"/>
    <p:sldId id="270" r:id="rId26"/>
    <p:sldId id="271" r:id="rId27"/>
    <p:sldId id="272" r:id="rId28"/>
    <p:sldId id="279" r:id="rId29"/>
    <p:sldId id="294" r:id="rId30"/>
    <p:sldId id="295" r:id="rId31"/>
    <p:sldId id="296" r:id="rId32"/>
    <p:sldId id="306" r:id="rId33"/>
    <p:sldId id="307" r:id="rId34"/>
    <p:sldId id="308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798A-3DF0-4032-9017-63FB65EA097B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8A27-5557-4B89-BC6C-78833D46D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2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4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37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14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6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16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15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FD1B-47DC-41EE-9B6D-818BF9408C61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4A82-80B2-4013-B33E-452C9BEAC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pt-BR" dirty="0" smtClean="0"/>
              <a:t>Representação da Informação no 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pt-BR" dirty="0" smtClean="0"/>
              <a:t>Prof. Gilberto Farias</a:t>
            </a:r>
          </a:p>
          <a:p>
            <a:r>
              <a:rPr lang="pt-BR" dirty="0" smtClean="0"/>
              <a:t>gilberto@ci.ufpb.br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3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pt-BR" sz="3000" dirty="0" smtClean="0"/>
              <a:t>Quantos números é possível representar com 1 byte??</a:t>
            </a:r>
            <a:endParaRPr lang="pt-BR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1470"/>
            <a:ext cx="582654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11760" y="1484784"/>
                <a:ext cx="4397486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𝑏𝑖𝑡𝑠</m:t>
                        </m:r>
                      </m:sup>
                    </m:sSup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=256</m:t>
                    </m:r>
                  </m:oMath>
                </a14:m>
                <a:r>
                  <a:rPr lang="pt-BR" sz="2800" dirty="0" smtClean="0">
                    <a:solidFill>
                      <a:srgbClr val="FF0000"/>
                    </a:solidFill>
                  </a:rPr>
                  <a:t> números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484784"/>
                <a:ext cx="4397486" cy="537135"/>
              </a:xfrm>
              <a:prstGeom prst="rect">
                <a:avLst/>
              </a:prstGeom>
              <a:blipFill rotWithShape="1">
                <a:blip r:embed="rId3"/>
                <a:stretch>
                  <a:fillRect t="-7955" r="-1526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/>
          <p:cNvSpPr txBox="1">
            <a:spLocks/>
          </p:cNvSpPr>
          <p:nvPr/>
        </p:nvSpPr>
        <p:spPr>
          <a:xfrm>
            <a:off x="590872" y="2141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Capacidade de representação das variáveis em C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243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Contando com os dedos 2.0</a:t>
            </a:r>
            <a:endParaRPr lang="pt-BR" dirty="0"/>
          </a:p>
        </p:txBody>
      </p:sp>
      <p:sp>
        <p:nvSpPr>
          <p:cNvPr id="7" name="AutoShape 2" descr="Resultado de imagem para contagem com os dedos das mã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3798488" cy="252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15620" y="4581128"/>
            <a:ext cx="30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possível contar de 0 até 1023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87624" y="5589240"/>
            <a:ext cx="667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512 + 256 + 128 + 64 + 32 + 16 + 8 + 4 + 2 + 1 = 1023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30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2391023"/>
            <a:ext cx="7772400" cy="1470025"/>
          </a:xfrm>
        </p:spPr>
        <p:txBody>
          <a:bodyPr/>
          <a:lstStyle/>
          <a:p>
            <a:r>
              <a:rPr lang="pt-BR" dirty="0" smtClean="0"/>
              <a:t>O computador desenha??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32" y="2132856"/>
            <a:ext cx="4800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404664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Desenho em Matriz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4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404664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Desenho em Matriz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74506"/>
              </p:ext>
            </p:extLst>
          </p:nvPr>
        </p:nvGraphicFramePr>
        <p:xfrm>
          <a:off x="539552" y="1988840"/>
          <a:ext cx="54186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794387" y="19888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4, 10, 2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94387" y="233958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4, 8, 2,  1, 1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94387" y="270892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4, 8, 2,  1, 1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04248" y="31316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4, 10, 2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04248" y="34917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4248" y="385175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4, 8, 4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04248" y="42117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5, 6, 5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04248" y="45718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r>
              <a:rPr lang="pt-BR" dirty="0" smtClean="0"/>
              <a:t>, 16, 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04248" y="49318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1, 14, 1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3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404664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Desenho em Matriz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99252"/>
              </p:ext>
            </p:extLst>
          </p:nvPr>
        </p:nvGraphicFramePr>
        <p:xfrm>
          <a:off x="539552" y="1988840"/>
          <a:ext cx="54186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794387" y="19888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4, 10, 2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94387" y="233958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4, 8, 2,  1, 1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94387" y="270892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4, 8, 2,  1, 1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04248" y="31316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4, 10, 2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04248" y="34917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4248" y="385175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4, 8, 4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04248" y="42117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5, 6, 5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04248" y="45718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r>
              <a:rPr lang="pt-BR" dirty="0" smtClean="0"/>
              <a:t>, 16, 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04248" y="49318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1, 14, 1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404664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Desenho em Matriz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39552" y="2060848"/>
            <a:ext cx="85838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Atividades:</a:t>
            </a:r>
          </a:p>
          <a:p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Desenhe a figura cujos códigos foram definidos pelo professor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Crie sua própria figura e crie os códigos para representar esta</a:t>
            </a:r>
          </a:p>
          <a:p>
            <a:r>
              <a:rPr lang="pt-BR" sz="2400" dirty="0" smtClean="0"/>
              <a:t> 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Passe seu código criado e peça para um colega de sala reproduzir</a:t>
            </a:r>
          </a:p>
          <a:p>
            <a:r>
              <a:rPr lang="pt-BR" sz="2400" dirty="0" smtClean="0"/>
              <a:t> sua imagem</a:t>
            </a:r>
          </a:p>
        </p:txBody>
      </p:sp>
    </p:spTree>
    <p:extLst>
      <p:ext uri="{BB962C8B-B14F-4D97-AF65-F5344CB8AC3E}">
        <p14:creationId xmlns:p14="http://schemas.microsoft.com/office/powerpoint/2010/main" val="3185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Desenho em </a:t>
            </a:r>
            <a:r>
              <a:rPr lang="pt-BR" dirty="0" smtClean="0"/>
              <a:t>Matriz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9" y="1772816"/>
            <a:ext cx="758780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19672" y="5085184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de </a:t>
            </a:r>
            <a:r>
              <a:rPr lang="pt-BR" dirty="0" err="1" smtClean="0"/>
              <a:t>Lenna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30874" y="5085184"/>
            <a:ext cx="30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10x10 pixels do olho de </a:t>
            </a:r>
            <a:r>
              <a:rPr lang="pt-BR" dirty="0" err="1" smtClean="0"/>
              <a:t>Lenna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1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Pixels Coloridos RGB</a:t>
            </a:r>
            <a:endParaRPr lang="pt-BR" dirty="0"/>
          </a:p>
        </p:txBody>
      </p:sp>
      <p:sp>
        <p:nvSpPr>
          <p:cNvPr id="4" name="Cubo 3"/>
          <p:cNvSpPr/>
          <p:nvPr/>
        </p:nvSpPr>
        <p:spPr>
          <a:xfrm>
            <a:off x="2195736" y="2132856"/>
            <a:ext cx="1512168" cy="72008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5" name="Cubo 4"/>
          <p:cNvSpPr/>
          <p:nvPr/>
        </p:nvSpPr>
        <p:spPr>
          <a:xfrm>
            <a:off x="2123728" y="3140968"/>
            <a:ext cx="1512168" cy="72008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2123728" y="4149080"/>
            <a:ext cx="1512168" cy="72008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7" name="Chave esquerda 6"/>
          <p:cNvSpPr/>
          <p:nvPr/>
        </p:nvSpPr>
        <p:spPr>
          <a:xfrm>
            <a:off x="1763688" y="2060848"/>
            <a:ext cx="360040" cy="29523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83568" y="3284984"/>
            <a:ext cx="106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RGB pixel</a:t>
            </a:r>
          </a:p>
          <a:p>
            <a:pPr algn="ctr"/>
            <a:r>
              <a:rPr lang="pt-BR" dirty="0" smtClean="0"/>
              <a:t>24 bits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88024" y="2348880"/>
            <a:ext cx="22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256 tons de vermelho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58655" y="3203684"/>
            <a:ext cx="187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256 tons de verde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32838" y="4293096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256 tons de azul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45998" y="27716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45998" y="37555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4355976" y="4797152"/>
            <a:ext cx="3024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72000" y="5013176"/>
            <a:ext cx="239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16,7 milhões de cores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4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Matriz colorida</a:t>
            </a:r>
            <a:endParaRPr lang="pt-BR" sz="3200" dirty="0"/>
          </a:p>
        </p:txBody>
      </p:sp>
      <p:pic>
        <p:nvPicPr>
          <p:cNvPr id="2050" name="Picture 2" descr="Diferença entre 8 bits e 16 bits | MixMistu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67" y="1268760"/>
            <a:ext cx="35528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400605" y="4499828"/>
            <a:ext cx="292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HD (720p)</a:t>
            </a:r>
            <a:r>
              <a:rPr lang="de-DE" dirty="0"/>
              <a:t>: 1280 x 720 pixels;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00605" y="5003884"/>
            <a:ext cx="427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F</a:t>
            </a:r>
            <a:r>
              <a:rPr lang="pt-BR" b="1" dirty="0" err="1" smtClean="0"/>
              <a:t>ull</a:t>
            </a:r>
            <a:r>
              <a:rPr lang="pt-BR" b="1" dirty="0" smtClean="0"/>
              <a:t> </a:t>
            </a:r>
            <a:r>
              <a:rPr lang="pt-BR" b="1" dirty="0"/>
              <a:t>HD (FHD ou 1080p)</a:t>
            </a:r>
            <a:r>
              <a:rPr lang="pt-BR" dirty="0"/>
              <a:t>: 1920 x 1080 pixels;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92111" y="4067780"/>
            <a:ext cx="2268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VGA</a:t>
            </a:r>
            <a:r>
              <a:rPr lang="de-DE" dirty="0"/>
              <a:t>: 640 x 480 pixels;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19586" y="5389667"/>
            <a:ext cx="412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4K (UHDTV ou QFHD)</a:t>
            </a:r>
            <a:r>
              <a:rPr lang="pt-BR" dirty="0"/>
              <a:t>: 3840 x 2160 pixels;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95536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Resolução das </a:t>
            </a:r>
            <a:r>
              <a:rPr lang="pt-BR" sz="3200" dirty="0" err="1" smtClean="0"/>
              <a:t>Tvs</a:t>
            </a:r>
            <a:endParaRPr lang="pt-BR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9" y="3832408"/>
            <a:ext cx="3915443" cy="23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6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2391023"/>
            <a:ext cx="7772400" cy="1470025"/>
          </a:xfrm>
        </p:spPr>
        <p:txBody>
          <a:bodyPr/>
          <a:lstStyle/>
          <a:p>
            <a:r>
              <a:rPr lang="pt-BR" dirty="0" smtClean="0"/>
              <a:t>O computador ler números??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9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2391023"/>
            <a:ext cx="7772400" cy="1470025"/>
          </a:xfrm>
        </p:spPr>
        <p:txBody>
          <a:bodyPr/>
          <a:lstStyle/>
          <a:p>
            <a:r>
              <a:rPr lang="pt-BR" dirty="0" smtClean="0"/>
              <a:t>O computador fala??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8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Áudio digital – PCM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349605" y="1802754"/>
            <a:ext cx="1726451" cy="2257509"/>
            <a:chOff x="5076056" y="1963579"/>
            <a:chExt cx="1726451" cy="2257509"/>
          </a:xfrm>
        </p:grpSpPr>
        <p:sp>
          <p:nvSpPr>
            <p:cNvPr id="4" name="Retângulo 3"/>
            <p:cNvSpPr/>
            <p:nvPr/>
          </p:nvSpPr>
          <p:spPr>
            <a:xfrm>
              <a:off x="5076056" y="1963579"/>
              <a:ext cx="1726451" cy="2257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>
                  <a:solidFill>
                    <a:schemeClr val="tx1"/>
                  </a:solidFill>
                </a:rPr>
                <a:t>Memória </a:t>
              </a:r>
              <a:r>
                <a:rPr lang="pt-BR" sz="1400" b="1" dirty="0" smtClean="0">
                  <a:solidFill>
                    <a:schemeClr val="tx1"/>
                  </a:solidFill>
                </a:rPr>
                <a:t>Principal</a:t>
              </a:r>
            </a:p>
            <a:p>
              <a:pPr algn="ctr"/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50" b="1" dirty="0">
                <a:solidFill>
                  <a:schemeClr val="tx1"/>
                </a:solidFill>
              </a:endParaRPr>
            </a:p>
            <a:p>
              <a:pPr algn="ctr"/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50" b="1" dirty="0">
                <a:solidFill>
                  <a:schemeClr val="tx1"/>
                </a:solidFill>
              </a:endParaRPr>
            </a:p>
            <a:p>
              <a:pPr algn="ctr"/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50" b="1" dirty="0">
                <a:solidFill>
                  <a:schemeClr val="tx1"/>
                </a:solidFill>
              </a:endParaRPr>
            </a:p>
            <a:p>
              <a:pPr algn="ctr"/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50" b="1" dirty="0">
                <a:solidFill>
                  <a:schemeClr val="tx1"/>
                </a:solidFill>
              </a:endParaRPr>
            </a:p>
            <a:p>
              <a:pPr algn="ctr"/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endParaRPr lang="pt-BR" sz="1050" b="1" dirty="0">
                <a:solidFill>
                  <a:schemeClr val="tx1"/>
                </a:solidFill>
              </a:endParaRPr>
            </a:p>
            <a:p>
              <a:pPr algn="ctr"/>
              <a:endParaRPr lang="pt-B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292080" y="2327974"/>
              <a:ext cx="1408852" cy="305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>
                  <a:solidFill>
                    <a:schemeClr val="tx1"/>
                  </a:solidFill>
                </a:rPr>
                <a:t>1011 0011 1100 1010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292080" y="2688014"/>
              <a:ext cx="1408852" cy="30506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11 1100 10100101 00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292080" y="3048054"/>
              <a:ext cx="1408852" cy="305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1010 1011 0011 1100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92080" y="3768134"/>
              <a:ext cx="1408852" cy="305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11 1100 10101011 00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919574" y="3323058"/>
              <a:ext cx="1645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b="1" dirty="0" smtClean="0"/>
                <a:t>.</a:t>
              </a:r>
            </a:p>
            <a:p>
              <a:r>
                <a:rPr lang="pt-BR" sz="700" b="1" dirty="0" smtClean="0"/>
                <a:t>.</a:t>
              </a:r>
            </a:p>
            <a:p>
              <a:r>
                <a:rPr lang="pt-BR" sz="700" b="1" dirty="0"/>
                <a:t>.</a:t>
              </a: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1800646" y="2431921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11 1100 10100101 00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67544" y="2327974"/>
            <a:ext cx="1304701" cy="9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Controlador</a:t>
            </a:r>
          </a:p>
        </p:txBody>
      </p:sp>
      <p:pic>
        <p:nvPicPr>
          <p:cNvPr id="24" name="Picture 2" descr="https://encrypted-tbn2.gstatic.com/images?q=tbn:ANd9GcQIi5XEx7kWq_wVfovPMF0RpKJM0UpiuqvmqQ7e4gFuLjwmLj5z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79775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angulado 24"/>
          <p:cNvCxnSpPr>
            <a:stCxn id="23" idx="2"/>
          </p:cNvCxnSpPr>
          <p:nvPr/>
        </p:nvCxnSpPr>
        <p:spPr>
          <a:xfrm rot="5400000">
            <a:off x="363810" y="4041069"/>
            <a:ext cx="151217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0335" y="3584242"/>
            <a:ext cx="1208162" cy="75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Conector de seta reta 27"/>
          <p:cNvCxnSpPr/>
          <p:nvPr/>
        </p:nvCxnSpPr>
        <p:spPr>
          <a:xfrm flipH="1">
            <a:off x="1835696" y="278092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6660232" y="1912477"/>
            <a:ext cx="2016224" cy="1804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AutoShape 2" descr="Profundidade de bit de áudio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68" y="2170571"/>
            <a:ext cx="1809552" cy="135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Conector de seta reta 39"/>
          <p:cNvCxnSpPr/>
          <p:nvPr/>
        </p:nvCxnSpPr>
        <p:spPr>
          <a:xfrm flipH="1">
            <a:off x="5220072" y="278092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5130539" y="2402724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11 1100 10100101 00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62" y="5076006"/>
            <a:ext cx="1781994" cy="178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Conector de seta reta 45"/>
          <p:cNvCxnSpPr/>
          <p:nvPr/>
        </p:nvCxnSpPr>
        <p:spPr>
          <a:xfrm flipV="1">
            <a:off x="7785458" y="378904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81377" y="4188324"/>
            <a:ext cx="1208162" cy="75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6800172" y="1844824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 PCM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0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37" grpId="0" animBg="1"/>
      <p:bldP spid="42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Compressão de informação</a:t>
            </a:r>
            <a:endParaRPr lang="pt-BR" dirty="0"/>
          </a:p>
        </p:txBody>
      </p:sp>
      <p:pic>
        <p:nvPicPr>
          <p:cNvPr id="11266" name="Picture 2" descr="Resultado de imagem para compressão de d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414973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Compressão de informação</a:t>
            </a:r>
            <a:endParaRPr lang="pt-BR" dirty="0"/>
          </a:p>
        </p:txBody>
      </p:sp>
      <p:sp>
        <p:nvSpPr>
          <p:cNvPr id="6" name="CaixaDeTexto 1"/>
          <p:cNvSpPr txBox="1"/>
          <p:nvPr/>
        </p:nvSpPr>
        <p:spPr>
          <a:xfrm>
            <a:off x="304800" y="1354117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/>
              <a:t>A Aranha e a Jarra</a:t>
            </a:r>
          </a:p>
          <a:p>
            <a:r>
              <a:rPr lang="pt-BR" sz="4000" b="1" dirty="0"/>
              <a:t>(Nelma Sampaio</a:t>
            </a:r>
            <a:r>
              <a:rPr lang="pt-BR" sz="4000" b="1" dirty="0" smtClean="0"/>
              <a:t>)</a:t>
            </a:r>
          </a:p>
          <a:p>
            <a:endParaRPr lang="pt-BR" sz="4000" b="1" dirty="0"/>
          </a:p>
          <a:p>
            <a:r>
              <a:rPr lang="pt-BR" sz="4800" dirty="0"/>
              <a:t>Debaixo da cama tem uma jarra,</a:t>
            </a:r>
          </a:p>
          <a:p>
            <a:r>
              <a:rPr lang="pt-BR" sz="4800" dirty="0"/>
              <a:t>Dentro da jarra tem uma aranha.</a:t>
            </a:r>
          </a:p>
          <a:p>
            <a:r>
              <a:rPr lang="pt-BR" sz="4800" dirty="0"/>
              <a:t>Tanto a aranha </a:t>
            </a:r>
            <a:r>
              <a:rPr lang="pt-BR" sz="4800" dirty="0" smtClean="0"/>
              <a:t>arranha </a:t>
            </a:r>
            <a:r>
              <a:rPr lang="pt-BR" sz="4800" dirty="0"/>
              <a:t>a jarra,</a:t>
            </a:r>
          </a:p>
          <a:p>
            <a:r>
              <a:rPr lang="pt-BR" sz="4800" dirty="0"/>
              <a:t>Como a jarra </a:t>
            </a:r>
            <a:r>
              <a:rPr lang="pt-BR" sz="4800" dirty="0" smtClean="0"/>
              <a:t>arranha </a:t>
            </a:r>
            <a:r>
              <a:rPr lang="pt-BR" sz="4800" dirty="0"/>
              <a:t>a aranha</a:t>
            </a:r>
            <a:r>
              <a:rPr lang="pt-BR" sz="4800" b="1" dirty="0"/>
              <a:t>.</a:t>
            </a:r>
            <a:endParaRPr lang="pt-BR" sz="4800" dirty="0"/>
          </a:p>
        </p:txBody>
      </p:sp>
      <p:sp>
        <p:nvSpPr>
          <p:cNvPr id="24" name="CaixaDeTexto 4"/>
          <p:cNvSpPr txBox="1"/>
          <p:nvPr/>
        </p:nvSpPr>
        <p:spPr>
          <a:xfrm>
            <a:off x="6084168" y="1887215"/>
            <a:ext cx="193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rgbClr val="FF0000"/>
                </a:solidFill>
              </a:rPr>
              <a:t>112 caracteres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Compressão de informação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04800" y="1354117"/>
            <a:ext cx="8534400" cy="4955203"/>
            <a:chOff x="457200" y="1140797"/>
            <a:chExt cx="8534400" cy="4955203"/>
          </a:xfrm>
        </p:grpSpPr>
        <p:sp>
          <p:nvSpPr>
            <p:cNvPr id="6" name="CaixaDeTexto 1"/>
            <p:cNvSpPr txBox="1"/>
            <p:nvPr/>
          </p:nvSpPr>
          <p:spPr>
            <a:xfrm>
              <a:off x="457200" y="1140797"/>
              <a:ext cx="8534400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4400" b="1" dirty="0"/>
                <a:t>A Aranha e a Jarra</a:t>
              </a:r>
            </a:p>
            <a:p>
              <a:r>
                <a:rPr lang="pt-BR" sz="4000" b="1" dirty="0"/>
                <a:t>(Nelma Sampaio</a:t>
              </a:r>
              <a:r>
                <a:rPr lang="pt-BR" sz="4000" b="1" dirty="0" smtClean="0"/>
                <a:t>)</a:t>
              </a:r>
            </a:p>
            <a:p>
              <a:endParaRPr lang="pt-BR" sz="4000" b="1" dirty="0"/>
            </a:p>
            <a:p>
              <a:r>
                <a:rPr lang="pt-BR" sz="4800" dirty="0"/>
                <a:t>Debaixo da cama tem uma jarra,</a:t>
              </a:r>
            </a:p>
            <a:p>
              <a:r>
                <a:rPr lang="pt-BR" sz="4800" dirty="0"/>
                <a:t>Dentro da jarra tem uma aranha.</a:t>
              </a:r>
            </a:p>
            <a:p>
              <a:r>
                <a:rPr lang="pt-BR" sz="4800" dirty="0"/>
                <a:t>Tanto a aranha </a:t>
              </a:r>
              <a:r>
                <a:rPr lang="pt-BR" sz="4800" dirty="0" smtClean="0"/>
                <a:t>arranha </a:t>
              </a:r>
              <a:r>
                <a:rPr lang="pt-BR" sz="4800" dirty="0"/>
                <a:t>a jarra,</a:t>
              </a:r>
            </a:p>
            <a:p>
              <a:r>
                <a:rPr lang="pt-BR" sz="4800" dirty="0"/>
                <a:t>Como a jarra </a:t>
              </a:r>
              <a:r>
                <a:rPr lang="pt-BR" sz="4800" dirty="0" smtClean="0"/>
                <a:t>arranha </a:t>
              </a:r>
              <a:r>
                <a:rPr lang="pt-BR" sz="4800" dirty="0"/>
                <a:t>a aranha</a:t>
              </a:r>
              <a:r>
                <a:rPr lang="pt-BR" sz="4800" b="1" dirty="0"/>
                <a:t>.</a:t>
              </a:r>
              <a:endParaRPr lang="pt-BR" sz="48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57200" y="3124200"/>
              <a:ext cx="762000" cy="609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57200" y="3810000"/>
              <a:ext cx="762000" cy="609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660576" y="3124200"/>
              <a:ext cx="654541" cy="609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75846" y="3844071"/>
              <a:ext cx="683885" cy="609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33864" y="3124200"/>
              <a:ext cx="1066800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601816" y="3830216"/>
              <a:ext cx="1066800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330008" y="3124200"/>
              <a:ext cx="1066800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97960" y="4622304"/>
              <a:ext cx="1066800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86291" y="3827929"/>
              <a:ext cx="1106061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533717" y="5334000"/>
              <a:ext cx="1161841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12278" y="4572000"/>
              <a:ext cx="1636058" cy="60960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64360" y="4622304"/>
              <a:ext cx="1944216" cy="6096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860304" y="5334000"/>
              <a:ext cx="1872208" cy="6096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308576" y="5375920"/>
              <a:ext cx="1728192" cy="60960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812632" y="3810000"/>
              <a:ext cx="1728192" cy="60960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940424" y="3124200"/>
              <a:ext cx="914400" cy="609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458072" y="3827929"/>
              <a:ext cx="939552" cy="609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24" name="CaixaDeTexto 4"/>
          <p:cNvSpPr txBox="1"/>
          <p:nvPr/>
        </p:nvSpPr>
        <p:spPr>
          <a:xfrm>
            <a:off x="6169479" y="1772816"/>
            <a:ext cx="193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rgbClr val="FF0000"/>
                </a:solidFill>
              </a:rPr>
              <a:t>112 caracteres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Compressão de informação</a:t>
            </a:r>
            <a:endParaRPr lang="pt-BR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98376"/>
            <a:ext cx="6781800" cy="5120640"/>
          </a:xfrm>
          <a:prstGeom prst="rect">
            <a:avLst/>
          </a:prstGeom>
        </p:spPr>
      </p:pic>
      <p:sp>
        <p:nvSpPr>
          <p:cNvPr id="8" name="CaixaDeTexto 5"/>
          <p:cNvSpPr txBox="1"/>
          <p:nvPr/>
        </p:nvSpPr>
        <p:spPr>
          <a:xfrm>
            <a:off x="3238500" y="6228601"/>
            <a:ext cx="308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Tabela de símbolos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565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Compressão de informação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304800" y="1426125"/>
            <a:ext cx="8534400" cy="4955203"/>
            <a:chOff x="457200" y="1140797"/>
            <a:chExt cx="8534400" cy="4955203"/>
          </a:xfrm>
        </p:grpSpPr>
        <p:sp>
          <p:nvSpPr>
            <p:cNvPr id="10" name="CaixaDeTexto 1"/>
            <p:cNvSpPr txBox="1"/>
            <p:nvPr/>
          </p:nvSpPr>
          <p:spPr>
            <a:xfrm>
              <a:off x="457200" y="1140797"/>
              <a:ext cx="8534400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4400" b="1" dirty="0"/>
                <a:t>A Aranha e a Jarra</a:t>
              </a:r>
            </a:p>
            <a:p>
              <a:r>
                <a:rPr lang="pt-BR" sz="4000" b="1" dirty="0"/>
                <a:t>(Nelma Sampaio</a:t>
              </a:r>
              <a:r>
                <a:rPr lang="pt-BR" sz="4000" b="1" dirty="0" smtClean="0"/>
                <a:t>)</a:t>
              </a:r>
            </a:p>
            <a:p>
              <a:endParaRPr lang="pt-BR" sz="4000" b="1" dirty="0"/>
            </a:p>
            <a:p>
              <a:r>
                <a:rPr lang="pt-BR" sz="4800" dirty="0" smtClean="0"/>
                <a:t>«baixo ¤ cama @ </a:t>
              </a:r>
              <a:r>
                <a:rPr lang="pt-BR" sz="4800" dirty="0"/>
                <a:t>®</a:t>
              </a:r>
              <a:r>
                <a:rPr lang="pt-BR" sz="4800" dirty="0" smtClean="0"/>
                <a:t> $,</a:t>
              </a:r>
            </a:p>
            <a:p>
              <a:r>
                <a:rPr lang="pt-BR" sz="4800" dirty="0" smtClean="0"/>
                <a:t>«</a:t>
              </a:r>
              <a:r>
                <a:rPr lang="pt-BR" sz="4800" dirty="0" err="1" smtClean="0"/>
                <a:t>ntro</a:t>
              </a:r>
              <a:r>
                <a:rPr lang="pt-BR" sz="4800" dirty="0" smtClean="0"/>
                <a:t> ¤ $ @ </a:t>
              </a:r>
              <a:r>
                <a:rPr lang="pt-BR" sz="4800" dirty="0"/>
                <a:t>®</a:t>
              </a:r>
              <a:r>
                <a:rPr lang="pt-BR" sz="4800" dirty="0" smtClean="0"/>
                <a:t> # .</a:t>
              </a:r>
              <a:endParaRPr lang="pt-BR" sz="4800" dirty="0"/>
            </a:p>
            <a:p>
              <a:r>
                <a:rPr lang="pt-BR" sz="4800" dirty="0"/>
                <a:t>Tanto a </a:t>
              </a:r>
              <a:r>
                <a:rPr lang="pt-BR" sz="4800" dirty="0" smtClean="0"/>
                <a:t># ± </a:t>
              </a:r>
              <a:r>
                <a:rPr lang="pt-BR" sz="4800" dirty="0"/>
                <a:t>a </a:t>
              </a:r>
              <a:r>
                <a:rPr lang="pt-BR" sz="4800" dirty="0" smtClean="0"/>
                <a:t>$,</a:t>
              </a:r>
              <a:endParaRPr lang="pt-BR" sz="4800" dirty="0"/>
            </a:p>
            <a:p>
              <a:r>
                <a:rPr lang="pt-BR" sz="4800" dirty="0"/>
                <a:t>Como a </a:t>
              </a:r>
              <a:r>
                <a:rPr lang="pt-BR" sz="4800" dirty="0" smtClean="0"/>
                <a:t>$ ± </a:t>
              </a:r>
              <a:r>
                <a:rPr lang="pt-BR" sz="4800" dirty="0"/>
                <a:t>a </a:t>
              </a:r>
              <a:r>
                <a:rPr lang="pt-BR" sz="4800" dirty="0" smtClean="0"/>
                <a:t>#</a:t>
              </a:r>
              <a:r>
                <a:rPr lang="pt-BR" sz="4800" b="1" dirty="0" smtClean="0"/>
                <a:t>.</a:t>
              </a:r>
              <a:endParaRPr lang="pt-BR" sz="48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200" y="3124200"/>
              <a:ext cx="381000" cy="609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57200" y="3810000"/>
              <a:ext cx="381000" cy="6096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250976" y="3124200"/>
              <a:ext cx="457200" cy="609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039144" y="3830216"/>
              <a:ext cx="381000" cy="6096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802922" y="3124200"/>
              <a:ext cx="497542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511262" y="3810000"/>
              <a:ext cx="493058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355704" y="3124200"/>
              <a:ext cx="304800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67336" y="4572000"/>
              <a:ext cx="381000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75384" y="3827929"/>
              <a:ext cx="304800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547392" y="5334000"/>
              <a:ext cx="304800" cy="6096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492152" y="4572000"/>
              <a:ext cx="340658" cy="60960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855056" y="4572000"/>
              <a:ext cx="429184" cy="6096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015589" y="5334000"/>
              <a:ext cx="340659" cy="6096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32312" y="5334000"/>
              <a:ext cx="266700" cy="60960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004320" y="3810000"/>
              <a:ext cx="381000" cy="60960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86808" y="3124200"/>
              <a:ext cx="609600" cy="609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931006" y="3827929"/>
              <a:ext cx="569258" cy="609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pt-BR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9" name="CaixaDeTexto 25"/>
          <p:cNvSpPr txBox="1"/>
          <p:nvPr/>
        </p:nvSpPr>
        <p:spPr>
          <a:xfrm>
            <a:off x="6629400" y="188552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rgbClr val="FF0000"/>
                </a:solidFill>
              </a:rPr>
              <a:t>46 caracteres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Correção de Erros</a:t>
            </a:r>
            <a:endParaRPr lang="pt-BR" dirty="0"/>
          </a:p>
        </p:txBody>
      </p:sp>
      <p:sp>
        <p:nvSpPr>
          <p:cNvPr id="36" name="AutoShape 4" descr="Resultado de imagem para fac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9" name="Picture 7" descr="Resultado de imagem para fac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40968"/>
            <a:ext cx="1143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Resultado de imagem para fac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140968"/>
            <a:ext cx="1244887" cy="12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Resultado de imagem para comput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17067"/>
            <a:ext cx="1620044" cy="16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Resultado de imagem para comput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25226"/>
            <a:ext cx="1620044" cy="16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to 37"/>
          <p:cNvCxnSpPr>
            <a:stCxn id="3083" idx="2"/>
            <a:endCxn id="42" idx="2"/>
          </p:cNvCxnSpPr>
          <p:nvPr/>
        </p:nvCxnSpPr>
        <p:spPr>
          <a:xfrm>
            <a:off x="2573710" y="4437112"/>
            <a:ext cx="4392488" cy="815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3563888" y="4077072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10101010</a:t>
            </a:r>
            <a:r>
              <a:rPr lang="pt-BR" dirty="0" smtClean="0">
                <a:solidFill>
                  <a:srgbClr val="FF0000"/>
                </a:solidFill>
              </a:rPr>
              <a:t>101</a:t>
            </a:r>
            <a:r>
              <a:rPr lang="pt-BR" dirty="0" smtClean="0"/>
              <a:t>01010101</a:t>
            </a:r>
            <a:endParaRPr lang="pt-BR" dirty="0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3923928" y="46531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have esquerda 44"/>
          <p:cNvSpPr/>
          <p:nvPr/>
        </p:nvSpPr>
        <p:spPr>
          <a:xfrm rot="5400000">
            <a:off x="4801168" y="3891385"/>
            <a:ext cx="45719" cy="3600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4139952" y="3429000"/>
            <a:ext cx="130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Erro </a:t>
            </a:r>
          </a:p>
          <a:p>
            <a:pPr algn="ctr"/>
            <a:r>
              <a:rPr lang="pt-BR" dirty="0" smtClean="0"/>
              <a:t>transmissão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954275" y="3068960"/>
            <a:ext cx="126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Hoje é </a:t>
            </a:r>
          </a:p>
          <a:p>
            <a:pPr algn="ctr"/>
            <a:r>
              <a:rPr lang="pt-BR" b="1" dirty="0" smtClean="0"/>
              <a:t>sexta-feira!</a:t>
            </a:r>
            <a:endParaRPr lang="pt-BR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6228184" y="3142709"/>
            <a:ext cx="15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Hoje é </a:t>
            </a:r>
          </a:p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senguda</a:t>
            </a:r>
            <a:r>
              <a:rPr lang="pt-BR" b="1" dirty="0" err="1" smtClean="0"/>
              <a:t>-feira</a:t>
            </a:r>
            <a:r>
              <a:rPr lang="pt-BR" b="1" dirty="0" smtClean="0"/>
              <a:t>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683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Correção de Erros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7187298" cy="4444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372200" y="5229200"/>
            <a:ext cx="109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Bits </a:t>
            </a:r>
          </a:p>
          <a:p>
            <a:pPr algn="ctr"/>
            <a:r>
              <a:rPr lang="pt-BR" sz="1600" dirty="0" smtClean="0"/>
              <a:t>corretores </a:t>
            </a:r>
            <a:endParaRPr lang="pt-BR" sz="1600" dirty="0"/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6516216" y="544522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6948264" y="50131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585076" y="1484784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Número ímpar </a:t>
            </a:r>
          </a:p>
          <a:p>
            <a:pPr algn="ctr"/>
            <a:r>
              <a:rPr lang="pt-BR" dirty="0" smtClean="0"/>
              <a:t>de bits na linha</a:t>
            </a:r>
            <a:endParaRPr lang="pt-BR" dirty="0"/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7452320" y="184482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488572" y="6237312"/>
            <a:ext cx="177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Número par </a:t>
            </a:r>
          </a:p>
          <a:p>
            <a:pPr algn="ctr"/>
            <a:r>
              <a:rPr lang="pt-BR" dirty="0" smtClean="0"/>
              <a:t>de bits na coluna</a:t>
            </a: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3347864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179512" y="1385066"/>
            <a:ext cx="6336704" cy="360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 processo </a:t>
            </a:r>
            <a:r>
              <a:rPr lang="pt-BR" dirty="0"/>
              <a:t>essencial no </a:t>
            </a:r>
            <a:r>
              <a:rPr lang="pt-BR" dirty="0" smtClean="0"/>
              <a:t>pensamento computacional </a:t>
            </a:r>
            <a:r>
              <a:rPr lang="pt-BR" dirty="0"/>
              <a:t>é a </a:t>
            </a:r>
            <a:r>
              <a:rPr lang="pt-BR" dirty="0" smtClean="0"/>
              <a:t>abstração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Abstração é o ato de definir </a:t>
            </a:r>
            <a:r>
              <a:rPr lang="pt-BR" dirty="0" smtClean="0"/>
              <a:t>padrões, generalizar instâncias específicas </a:t>
            </a:r>
            <a:r>
              <a:rPr lang="pt-BR" dirty="0"/>
              <a:t>e identificar parâmetros para os problemas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conjunto de dados abstratos, define um conjunto de </a:t>
            </a:r>
            <a:r>
              <a:rPr lang="pt-BR" dirty="0" smtClean="0"/>
              <a:t>valores e </a:t>
            </a:r>
            <a:r>
              <a:rPr lang="pt-BR" dirty="0"/>
              <a:t>de operações para a manipulação destes dados, </a:t>
            </a:r>
            <a:r>
              <a:rPr lang="pt-BR" dirty="0" smtClean="0"/>
              <a:t>escondendo detalhes </a:t>
            </a:r>
            <a:r>
              <a:rPr lang="pt-BR" dirty="0"/>
              <a:t>de seus usuários.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dirty="0" smtClean="0"/>
              <a:t>Abstração da realidade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0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Dominó Binário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3803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36004" y="359204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801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732240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799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60032" y="428441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797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3810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945321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54863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067944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067944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137009" y="435641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137009" y="291625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137009" y="386104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137009" y="334830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267744" y="437027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2267744" y="293011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267744" y="387490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267744" y="3362161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39553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9553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9553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9553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5557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557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5557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75557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11561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11561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111561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11561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47565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47565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147565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47565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alesman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68"/>
            <a:ext cx="8064896" cy="685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 flipH="1" flipV="1">
            <a:off x="1619672" y="2983367"/>
            <a:ext cx="144016" cy="1576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flipH="1" flipV="1">
            <a:off x="2843808" y="3415415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 flipV="1">
            <a:off x="3995936" y="2348880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 flipV="1">
            <a:off x="4283968" y="5071599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 flipV="1">
            <a:off x="5508104" y="4351519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 flipV="1">
            <a:off x="6660232" y="3703447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 flipV="1">
            <a:off x="6444208" y="2132856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 flipH="1" flipV="1">
            <a:off x="4355976" y="1484784"/>
            <a:ext cx="144016" cy="157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1907704" y="3062167"/>
            <a:ext cx="1440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2051720" y="2211656"/>
            <a:ext cx="216024" cy="8505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267744" y="2211656"/>
            <a:ext cx="1584176" cy="2948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3851920" y="2427680"/>
            <a:ext cx="144016" cy="788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3945019" y="1691313"/>
            <a:ext cx="50917" cy="7295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995936" y="1691313"/>
            <a:ext cx="244827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444208" y="1691313"/>
            <a:ext cx="936104" cy="20121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5292080" y="3645024"/>
            <a:ext cx="208823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336023" y="3645024"/>
            <a:ext cx="172081" cy="1368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ector reto 1029"/>
          <p:cNvCxnSpPr/>
          <p:nvPr/>
        </p:nvCxnSpPr>
        <p:spPr>
          <a:xfrm flipH="1">
            <a:off x="3491880" y="5013176"/>
            <a:ext cx="20162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reto 1031"/>
          <p:cNvCxnSpPr/>
          <p:nvPr/>
        </p:nvCxnSpPr>
        <p:spPr>
          <a:xfrm flipV="1">
            <a:off x="3491880" y="3645024"/>
            <a:ext cx="144016" cy="136815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to 1034"/>
          <p:cNvCxnSpPr/>
          <p:nvPr/>
        </p:nvCxnSpPr>
        <p:spPr>
          <a:xfrm flipH="1">
            <a:off x="1619672" y="3645024"/>
            <a:ext cx="20162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reto 1036"/>
          <p:cNvCxnSpPr/>
          <p:nvPr/>
        </p:nvCxnSpPr>
        <p:spPr>
          <a:xfrm flipV="1">
            <a:off x="1619672" y="3140968"/>
            <a:ext cx="72008" cy="5040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CaixaDeTexto 1037"/>
          <p:cNvSpPr txBox="1"/>
          <p:nvPr/>
        </p:nvSpPr>
        <p:spPr>
          <a:xfrm>
            <a:off x="2627784" y="188640"/>
            <a:ext cx="404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Problema do Caixeiro Viajante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345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flipH="1" flipV="1">
            <a:off x="107504" y="3227100"/>
            <a:ext cx="360040" cy="3016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 flipH="1" flipV="1">
            <a:off x="1577885" y="3528712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1259632" y="179929"/>
            <a:ext cx="65831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Abstração para o Caixeiro Viajante</a:t>
            </a:r>
            <a:endParaRPr lang="pt-BR" sz="3200" dirty="0"/>
          </a:p>
        </p:txBody>
      </p:sp>
      <p:sp>
        <p:nvSpPr>
          <p:cNvPr id="26" name="Elipse 25"/>
          <p:cNvSpPr/>
          <p:nvPr/>
        </p:nvSpPr>
        <p:spPr>
          <a:xfrm flipH="1" flipV="1">
            <a:off x="2588507" y="2520606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/>
          <p:cNvSpPr/>
          <p:nvPr/>
        </p:nvSpPr>
        <p:spPr>
          <a:xfrm flipH="1" flipV="1">
            <a:off x="3020555" y="1728518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/>
          <p:cNvSpPr/>
          <p:nvPr/>
        </p:nvSpPr>
        <p:spPr>
          <a:xfrm flipH="1" flipV="1">
            <a:off x="5076056" y="2376590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 flipH="1" flipV="1">
            <a:off x="5252803" y="3816745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 flipH="1" flipV="1">
            <a:off x="4139952" y="4536825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 flipH="1" flipV="1">
            <a:off x="3020555" y="5184897"/>
            <a:ext cx="327309" cy="2880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>
            <a:stCxn id="4" idx="1"/>
            <a:endCxn id="33" idx="6"/>
          </p:cNvCxnSpPr>
          <p:nvPr/>
        </p:nvCxnSpPr>
        <p:spPr>
          <a:xfrm>
            <a:off x="414817" y="3484546"/>
            <a:ext cx="2605738" cy="184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2"/>
            <a:endCxn id="6" idx="6"/>
          </p:cNvCxnSpPr>
          <p:nvPr/>
        </p:nvCxnSpPr>
        <p:spPr>
          <a:xfrm>
            <a:off x="467544" y="3377908"/>
            <a:ext cx="1110341" cy="29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" idx="1"/>
            <a:endCxn id="32" idx="6"/>
          </p:cNvCxnSpPr>
          <p:nvPr/>
        </p:nvCxnSpPr>
        <p:spPr>
          <a:xfrm>
            <a:off x="414817" y="3484546"/>
            <a:ext cx="3725135" cy="119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4" idx="2"/>
            <a:endCxn id="31" idx="5"/>
          </p:cNvCxnSpPr>
          <p:nvPr/>
        </p:nvCxnSpPr>
        <p:spPr>
          <a:xfrm>
            <a:off x="467544" y="3377908"/>
            <a:ext cx="4833192" cy="48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4" idx="2"/>
            <a:endCxn id="29" idx="7"/>
          </p:cNvCxnSpPr>
          <p:nvPr/>
        </p:nvCxnSpPr>
        <p:spPr>
          <a:xfrm flipV="1">
            <a:off x="467544" y="2622445"/>
            <a:ext cx="4656445" cy="75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4" idx="2"/>
            <a:endCxn id="26" idx="7"/>
          </p:cNvCxnSpPr>
          <p:nvPr/>
        </p:nvCxnSpPr>
        <p:spPr>
          <a:xfrm flipV="1">
            <a:off x="467544" y="2766461"/>
            <a:ext cx="2168896" cy="61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4" idx="3"/>
            <a:endCxn id="27" idx="7"/>
          </p:cNvCxnSpPr>
          <p:nvPr/>
        </p:nvCxnSpPr>
        <p:spPr>
          <a:xfrm flipV="1">
            <a:off x="414817" y="1974373"/>
            <a:ext cx="2653671" cy="129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27" idx="1"/>
            <a:endCxn id="29" idx="6"/>
          </p:cNvCxnSpPr>
          <p:nvPr/>
        </p:nvCxnSpPr>
        <p:spPr>
          <a:xfrm>
            <a:off x="3299931" y="1974373"/>
            <a:ext cx="1776125" cy="54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27" idx="1"/>
            <a:endCxn id="31" idx="5"/>
          </p:cNvCxnSpPr>
          <p:nvPr/>
        </p:nvCxnSpPr>
        <p:spPr>
          <a:xfrm>
            <a:off x="3299931" y="1974373"/>
            <a:ext cx="2000805" cy="18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27" idx="0"/>
            <a:endCxn id="32" idx="5"/>
          </p:cNvCxnSpPr>
          <p:nvPr/>
        </p:nvCxnSpPr>
        <p:spPr>
          <a:xfrm>
            <a:off x="3184209" y="2016555"/>
            <a:ext cx="1003676" cy="256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33" idx="4"/>
            <a:endCxn id="27" idx="0"/>
          </p:cNvCxnSpPr>
          <p:nvPr/>
        </p:nvCxnSpPr>
        <p:spPr>
          <a:xfrm flipV="1">
            <a:off x="3184209" y="2016555"/>
            <a:ext cx="0" cy="316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6" idx="4"/>
            <a:endCxn id="27" idx="7"/>
          </p:cNvCxnSpPr>
          <p:nvPr/>
        </p:nvCxnSpPr>
        <p:spPr>
          <a:xfrm flipV="1">
            <a:off x="1741539" y="1974373"/>
            <a:ext cx="1326949" cy="155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26" idx="3"/>
            <a:endCxn id="27" idx="0"/>
          </p:cNvCxnSpPr>
          <p:nvPr/>
        </p:nvCxnSpPr>
        <p:spPr>
          <a:xfrm flipV="1">
            <a:off x="2867883" y="2016555"/>
            <a:ext cx="316326" cy="54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26" idx="1"/>
            <a:endCxn id="31" idx="6"/>
          </p:cNvCxnSpPr>
          <p:nvPr/>
        </p:nvCxnSpPr>
        <p:spPr>
          <a:xfrm>
            <a:off x="2867883" y="2766461"/>
            <a:ext cx="2384920" cy="119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6" idx="0"/>
            <a:endCxn id="6" idx="3"/>
          </p:cNvCxnSpPr>
          <p:nvPr/>
        </p:nvCxnSpPr>
        <p:spPr>
          <a:xfrm flipH="1">
            <a:off x="1857261" y="2808643"/>
            <a:ext cx="894900" cy="76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6" idx="2"/>
            <a:endCxn id="29" idx="6"/>
          </p:cNvCxnSpPr>
          <p:nvPr/>
        </p:nvCxnSpPr>
        <p:spPr>
          <a:xfrm flipV="1">
            <a:off x="2915816" y="2520608"/>
            <a:ext cx="21602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26" idx="0"/>
            <a:endCxn id="32" idx="6"/>
          </p:cNvCxnSpPr>
          <p:nvPr/>
        </p:nvCxnSpPr>
        <p:spPr>
          <a:xfrm>
            <a:off x="2752161" y="2808643"/>
            <a:ext cx="1387791" cy="18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to 1024"/>
          <p:cNvCxnSpPr>
            <a:stCxn id="26" idx="0"/>
            <a:endCxn id="33" idx="5"/>
          </p:cNvCxnSpPr>
          <p:nvPr/>
        </p:nvCxnSpPr>
        <p:spPr>
          <a:xfrm>
            <a:off x="2752161" y="2808643"/>
            <a:ext cx="316327" cy="241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to 1027"/>
          <p:cNvCxnSpPr>
            <a:stCxn id="33" idx="3"/>
            <a:endCxn id="32" idx="7"/>
          </p:cNvCxnSpPr>
          <p:nvPr/>
        </p:nvCxnSpPr>
        <p:spPr>
          <a:xfrm flipV="1">
            <a:off x="3299931" y="4782680"/>
            <a:ext cx="887954" cy="44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to 1030"/>
          <p:cNvCxnSpPr>
            <a:stCxn id="33" idx="5"/>
            <a:endCxn id="6" idx="1"/>
          </p:cNvCxnSpPr>
          <p:nvPr/>
        </p:nvCxnSpPr>
        <p:spPr>
          <a:xfrm flipH="1" flipV="1">
            <a:off x="1857261" y="3774567"/>
            <a:ext cx="1211227" cy="145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to 1033"/>
          <p:cNvCxnSpPr>
            <a:stCxn id="33" idx="4"/>
            <a:endCxn id="31" idx="6"/>
          </p:cNvCxnSpPr>
          <p:nvPr/>
        </p:nvCxnSpPr>
        <p:spPr>
          <a:xfrm flipV="1">
            <a:off x="3184209" y="3960763"/>
            <a:ext cx="2068594" cy="122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reto 1038"/>
          <p:cNvCxnSpPr>
            <a:stCxn id="33" idx="3"/>
            <a:endCxn id="29" idx="0"/>
          </p:cNvCxnSpPr>
          <p:nvPr/>
        </p:nvCxnSpPr>
        <p:spPr>
          <a:xfrm flipV="1">
            <a:off x="3299931" y="2664627"/>
            <a:ext cx="1939779" cy="256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reto 1040"/>
          <p:cNvCxnSpPr>
            <a:stCxn id="32" idx="2"/>
            <a:endCxn id="31" idx="7"/>
          </p:cNvCxnSpPr>
          <p:nvPr/>
        </p:nvCxnSpPr>
        <p:spPr>
          <a:xfrm flipV="1">
            <a:off x="4467261" y="4062600"/>
            <a:ext cx="833475" cy="61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 reto 1043"/>
          <p:cNvCxnSpPr>
            <a:stCxn id="6" idx="2"/>
            <a:endCxn id="32" idx="5"/>
          </p:cNvCxnSpPr>
          <p:nvPr/>
        </p:nvCxnSpPr>
        <p:spPr>
          <a:xfrm>
            <a:off x="1905194" y="3672730"/>
            <a:ext cx="2282691" cy="90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reto 1045"/>
          <p:cNvCxnSpPr>
            <a:stCxn id="32" idx="3"/>
            <a:endCxn id="29" idx="0"/>
          </p:cNvCxnSpPr>
          <p:nvPr/>
        </p:nvCxnSpPr>
        <p:spPr>
          <a:xfrm flipV="1">
            <a:off x="4419328" y="2664627"/>
            <a:ext cx="820382" cy="19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ector reto 1047"/>
          <p:cNvCxnSpPr>
            <a:stCxn id="31" idx="4"/>
            <a:endCxn id="29" idx="1"/>
          </p:cNvCxnSpPr>
          <p:nvPr/>
        </p:nvCxnSpPr>
        <p:spPr>
          <a:xfrm flipH="1" flipV="1">
            <a:off x="5355432" y="2622445"/>
            <a:ext cx="61025" cy="119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CaixaDeTexto 1048"/>
          <p:cNvSpPr txBox="1"/>
          <p:nvPr/>
        </p:nvSpPr>
        <p:spPr>
          <a:xfrm>
            <a:off x="3029389" y="1691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600275" y="2483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589229" y="3498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5076257" y="2346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3032323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153807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278426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121359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graphicFrame>
        <p:nvGraphicFramePr>
          <p:cNvPr id="1051" name="Tabela 10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65337"/>
              </p:ext>
            </p:extLst>
          </p:nvPr>
        </p:nvGraphicFramePr>
        <p:xfrm>
          <a:off x="5940149" y="1057566"/>
          <a:ext cx="2952027" cy="262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03"/>
                <a:gridCol w="328003"/>
                <a:gridCol w="328003"/>
                <a:gridCol w="328003"/>
                <a:gridCol w="328003"/>
                <a:gridCol w="328003"/>
                <a:gridCol w="328003"/>
                <a:gridCol w="328003"/>
                <a:gridCol w="328003"/>
              </a:tblGrid>
              <a:tr h="291348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348"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2" name="CaixaDeTexto 1051"/>
          <p:cNvSpPr txBox="1"/>
          <p:nvPr/>
        </p:nvSpPr>
        <p:spPr>
          <a:xfrm>
            <a:off x="6156176" y="3789040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das ruas</a:t>
            </a:r>
            <a:endParaRPr lang="pt-BR" dirty="0"/>
          </a:p>
        </p:txBody>
      </p:sp>
      <p:graphicFrame>
        <p:nvGraphicFramePr>
          <p:cNvPr id="1053" name="Tabela 10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67106"/>
              </p:ext>
            </p:extLst>
          </p:nvPr>
        </p:nvGraphicFramePr>
        <p:xfrm>
          <a:off x="5621609" y="5074384"/>
          <a:ext cx="33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2"/>
                <a:gridCol w="519937"/>
                <a:gridCol w="417860"/>
                <a:gridCol w="417860"/>
                <a:gridCol w="417860"/>
                <a:gridCol w="417860"/>
                <a:gridCol w="417860"/>
                <a:gridCol w="417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4" name="CaixaDeTexto 1053"/>
          <p:cNvSpPr txBox="1"/>
          <p:nvPr/>
        </p:nvSpPr>
        <p:spPr>
          <a:xfrm>
            <a:off x="5940152" y="5589240"/>
            <a:ext cx="276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de uma rota</a:t>
            </a:r>
            <a:endParaRPr lang="pt-BR" dirty="0"/>
          </a:p>
        </p:txBody>
      </p:sp>
      <p:cxnSp>
        <p:nvCxnSpPr>
          <p:cNvPr id="64" name="Conector de seta reta 63"/>
          <p:cNvCxnSpPr>
            <a:stCxn id="97" idx="3"/>
            <a:endCxn id="26" idx="7"/>
          </p:cNvCxnSpPr>
          <p:nvPr/>
        </p:nvCxnSpPr>
        <p:spPr>
          <a:xfrm flipV="1">
            <a:off x="423045" y="2766461"/>
            <a:ext cx="2213395" cy="62188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>
            <a:endCxn id="1049" idx="2"/>
          </p:cNvCxnSpPr>
          <p:nvPr/>
        </p:nvCxnSpPr>
        <p:spPr>
          <a:xfrm flipV="1">
            <a:off x="2867883" y="2060848"/>
            <a:ext cx="312349" cy="5019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27" idx="1"/>
            <a:endCxn id="29" idx="6"/>
          </p:cNvCxnSpPr>
          <p:nvPr/>
        </p:nvCxnSpPr>
        <p:spPr>
          <a:xfrm>
            <a:off x="3299931" y="1974373"/>
            <a:ext cx="1776125" cy="54623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endCxn id="96" idx="0"/>
          </p:cNvCxnSpPr>
          <p:nvPr/>
        </p:nvCxnSpPr>
        <p:spPr>
          <a:xfrm>
            <a:off x="5355432" y="2664624"/>
            <a:ext cx="73837" cy="111512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>
            <a:endCxn id="94" idx="3"/>
          </p:cNvCxnSpPr>
          <p:nvPr/>
        </p:nvCxnSpPr>
        <p:spPr>
          <a:xfrm flipH="1">
            <a:off x="4455493" y="4104782"/>
            <a:ext cx="822933" cy="57971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endCxn id="33" idx="3"/>
          </p:cNvCxnSpPr>
          <p:nvPr/>
        </p:nvCxnSpPr>
        <p:spPr>
          <a:xfrm flipH="1">
            <a:off x="3299931" y="4782680"/>
            <a:ext cx="918575" cy="44439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endCxn id="6" idx="1"/>
          </p:cNvCxnSpPr>
          <p:nvPr/>
        </p:nvCxnSpPr>
        <p:spPr>
          <a:xfrm flipH="1" flipV="1">
            <a:off x="1857261" y="3774567"/>
            <a:ext cx="1189278" cy="145251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6" idx="6"/>
            <a:endCxn id="4" idx="2"/>
          </p:cNvCxnSpPr>
          <p:nvPr/>
        </p:nvCxnSpPr>
        <p:spPr>
          <a:xfrm flipH="1" flipV="1">
            <a:off x="467544" y="3377908"/>
            <a:ext cx="1110341" cy="29482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Definir a abstração correta é uma atividade crítica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algn="just"/>
            <a:r>
              <a:rPr lang="pt-BR" dirty="0"/>
              <a:t>Decidir quais detalhes devem ser lembrados e </a:t>
            </a:r>
            <a:r>
              <a:rPr lang="pt-BR" dirty="0" smtClean="0"/>
              <a:t>quais devem </a:t>
            </a:r>
            <a:r>
              <a:rPr lang="pt-BR" dirty="0"/>
              <a:t>ser ignorados está na base do </a:t>
            </a:r>
            <a:r>
              <a:rPr lang="pt-BR" dirty="0" smtClean="0"/>
              <a:t>pensamento computacional.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Criar </a:t>
            </a:r>
            <a:r>
              <a:rPr lang="pt-BR" dirty="0"/>
              <a:t>sistemas mais complexos a partir de </a:t>
            </a:r>
            <a:r>
              <a:rPr lang="pt-BR" dirty="0" smtClean="0"/>
              <a:t>componentes menores.</a:t>
            </a: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9632" y="260648"/>
            <a:ext cx="65831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 valor da abstração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0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59632" y="260648"/>
            <a:ext cx="65831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 valor da abstração</a:t>
            </a:r>
            <a:endParaRPr lang="pt-B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91494"/>
            <a:ext cx="1800225" cy="25336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40" y="980728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80" y="2780928"/>
            <a:ext cx="2552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965212" y="4365104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Disco rígido</a:t>
            </a:r>
            <a:endParaRPr lang="pt-BR" dirty="0"/>
          </a:p>
        </p:txBody>
      </p:sp>
      <p:sp>
        <p:nvSpPr>
          <p:cNvPr id="6" name="AutoShape 6" descr="Resultado de imagem para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00" y="4869160"/>
            <a:ext cx="1725448" cy="167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 rot="16200000">
            <a:off x="3419872" y="3068961"/>
            <a:ext cx="33843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Sistema Operacional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3779912" y="3429000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5796136" y="2348880"/>
            <a:ext cx="576064" cy="57494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96136" y="4797152"/>
            <a:ext cx="648072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763716" y="3745793"/>
            <a:ext cx="60848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2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59632" y="260648"/>
            <a:ext cx="65831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 valor da abstração</a:t>
            </a:r>
            <a:endParaRPr lang="pt-BR" sz="3200" dirty="0"/>
          </a:p>
        </p:txBody>
      </p:sp>
      <p:sp>
        <p:nvSpPr>
          <p:cNvPr id="6" name="AutoShape 6" descr="Resultado de imagem para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9" y="2049215"/>
            <a:ext cx="8067802" cy="33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8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Dominó Binário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3803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36004" y="359204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801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732240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799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60032" y="428441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797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3810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945321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54863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067944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067944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137009" y="435641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137009" y="291625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137009" y="386104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137009" y="334830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267744" y="437027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2267744" y="293011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267744" y="387490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267744" y="3362161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39553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9553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9553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9553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5557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557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5557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75557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11561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11561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111561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11561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47565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47565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147565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47565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99792" y="1772816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16 + 8 + 4 + 2 + 1 = 31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86490" y="5013176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90" y="5013176"/>
                <a:ext cx="47314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658697" y="5013176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97" y="5013176"/>
                <a:ext cx="47314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4458897" y="5003884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97" y="5003884"/>
                <a:ext cx="4731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6156176" y="5013176"/>
                <a:ext cx="468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13176"/>
                <a:ext cx="4682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8100392" y="5013176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5013176"/>
                <a:ext cx="47314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Dominó Binário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3803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36004" y="359204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80112" y="2636912"/>
            <a:ext cx="161188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732240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799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60032" y="428441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79712" y="2636912"/>
            <a:ext cx="161188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3810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945321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54863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067944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067944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137009" y="435641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137009" y="291625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137009" y="386104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137009" y="334830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267744" y="437027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2267744" y="293011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267744" y="387490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267744" y="3362161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39553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9553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9553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9553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5557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557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5557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75557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11561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11561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111561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11561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47565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47565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147565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47565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131840" y="1700808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16  + 4 + 1 = 21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1</a:t>
            </a:r>
            <a:endParaRPr lang="pt-BR" sz="60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483768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355976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1</a:t>
            </a:r>
            <a:endParaRPr lang="pt-BR" sz="6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030252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1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713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Dominó Binário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3803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36004" y="359204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801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732240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799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60032" y="428441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797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3810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945321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54863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067944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067944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137009" y="435641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137009" y="291625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137009" y="386104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137009" y="334830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267744" y="437027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2267744" y="293011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267744" y="387490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267744" y="3362161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39553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9553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9553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9553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5557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557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5557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75557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11561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11561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111561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11561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47565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47565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147565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47565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35696" y="1628800"/>
            <a:ext cx="552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Como representar o valor 19???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712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 smtClean="0"/>
              <a:t>Dominó Binário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3803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8136004" y="359204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80112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732240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79912" y="2636912"/>
            <a:ext cx="161188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60032" y="4284410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979712" y="2636912"/>
            <a:ext cx="1611886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23810" y="2636912"/>
            <a:ext cx="161188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945321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54863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067944" y="4298265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067944" y="285293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137009" y="435641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137009" y="291625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137009" y="3861048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137009" y="3348306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267744" y="437027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2267744" y="293011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267744" y="3874903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267744" y="3362161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39553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9553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9553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9553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5557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75557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5557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75557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11561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111561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111561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11561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475656" y="436510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475656" y="292494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1475656" y="3869734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475656" y="3356992"/>
            <a:ext cx="210855" cy="2108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059832" y="1692097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16  + 2 + 1 = 19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1</a:t>
            </a:r>
            <a:endParaRPr lang="pt-BR" sz="60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483768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355976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1</a:t>
            </a:r>
            <a:endParaRPr lang="pt-BR" sz="60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030252" y="4941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1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5187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496944" cy="1143000"/>
          </a:xfrm>
        </p:spPr>
        <p:txBody>
          <a:bodyPr>
            <a:noAutofit/>
          </a:bodyPr>
          <a:lstStyle/>
          <a:p>
            <a:r>
              <a:rPr lang="pt-BR" sz="3000" dirty="0" smtClean="0"/>
              <a:t>Quantos números é possível representar com 3 bits??</a:t>
            </a:r>
            <a:endParaRPr lang="pt-B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347864" y="1556792"/>
                <a:ext cx="22982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000=0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556792"/>
                <a:ext cx="229825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350885" y="2204864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001=1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5" y="2204864"/>
                <a:ext cx="2298258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362467" y="2803575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010=2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67" y="2803575"/>
                <a:ext cx="22982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356862" y="3451647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011=3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62" y="3451647"/>
                <a:ext cx="229825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353490" y="4027711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00=4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90" y="4027711"/>
                <a:ext cx="229825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356862" y="4675783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01=5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62" y="4675783"/>
                <a:ext cx="2298258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353841" y="5251847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10=6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1" y="5251847"/>
                <a:ext cx="2298258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356862" y="5899919"/>
                <a:ext cx="2298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11=7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62" y="5899919"/>
                <a:ext cx="2298258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421130" y="692696"/>
                <a:ext cx="2591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=8</m:t>
                    </m:r>
                  </m:oMath>
                </a14:m>
                <a:r>
                  <a:rPr lang="pt-BR" sz="2800" dirty="0" smtClean="0">
                    <a:solidFill>
                      <a:srgbClr val="FF0000"/>
                    </a:solidFill>
                  </a:rPr>
                  <a:t> números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30" y="692696"/>
                <a:ext cx="259103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0588" r="-3529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496944" cy="1143000"/>
          </a:xfrm>
        </p:spPr>
        <p:txBody>
          <a:bodyPr>
            <a:noAutofit/>
          </a:bodyPr>
          <a:lstStyle/>
          <a:p>
            <a:r>
              <a:rPr lang="pt-BR" sz="3000" dirty="0" smtClean="0"/>
              <a:t>Quantos números é possível representar com 4 bits??</a:t>
            </a:r>
            <a:endParaRPr lang="pt-B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75656" y="1556792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0000=0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556792"/>
                <a:ext cx="261084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478677" y="2204864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0001=1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77" y="2204864"/>
                <a:ext cx="261084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490259" y="2803575"/>
                <a:ext cx="24553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400" b="0" dirty="0" smtClean="0"/>
                  <a:t>0</a:t>
                </a:r>
                <a14:m>
                  <m:oMath xmlns:m="http://schemas.openxmlformats.org/officeDocument/2006/math">
                    <m:r>
                      <a:rPr lang="pt-BR" sz="4400" b="0" i="1" smtClean="0">
                        <a:latin typeface="Cambria Math"/>
                      </a:rPr>
                      <m:t>010=2</m:t>
                    </m:r>
                  </m:oMath>
                </a14:m>
                <a:endParaRPr lang="pt-BR" sz="4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259" y="2803575"/>
                <a:ext cx="2455352" cy="769441"/>
              </a:xfrm>
              <a:prstGeom prst="rect">
                <a:avLst/>
              </a:prstGeom>
              <a:blipFill rotWithShape="1">
                <a:blip r:embed="rId4"/>
                <a:stretch>
                  <a:fillRect l="-9926" t="-15873" b="-37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84654" y="3451647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0011=3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4" y="3451647"/>
                <a:ext cx="261084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481282" y="4027711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00=4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82" y="4027711"/>
                <a:ext cx="261084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484654" y="4675783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01=5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4" y="4675783"/>
                <a:ext cx="2610843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481633" y="5251847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10=6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3" y="5251847"/>
                <a:ext cx="2610843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484654" y="5899919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0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11=7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4" y="5899919"/>
                <a:ext cx="2610843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707411" y="1556792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1000=8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11" y="1556792"/>
                <a:ext cx="2610843" cy="76944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710432" y="2204864"/>
                <a:ext cx="26108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1001=9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32" y="2204864"/>
                <a:ext cx="2610843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722014" y="2803575"/>
                <a:ext cx="29234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1010=10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14" y="2803575"/>
                <a:ext cx="2923429" cy="76944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16409" y="3451647"/>
                <a:ext cx="292342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1011=11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09" y="3451647"/>
                <a:ext cx="2923428" cy="76944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713037" y="4027711"/>
                <a:ext cx="29234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00=12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37" y="4027711"/>
                <a:ext cx="2923429" cy="76944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4716409" y="4675783"/>
                <a:ext cx="29234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01=13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09" y="4675783"/>
                <a:ext cx="2923429" cy="76944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713388" y="5251847"/>
                <a:ext cx="29234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10=14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8" y="5251847"/>
                <a:ext cx="2923429" cy="76944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716409" y="5899919"/>
                <a:ext cx="29234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/>
                        </a:rPr>
                        <m:t>1</m:t>
                      </m:r>
                      <m:r>
                        <a:rPr lang="pt-BR" sz="4400" i="1" smtClean="0">
                          <a:latin typeface="Cambria Math"/>
                        </a:rPr>
                        <m:t>1</m:t>
                      </m:r>
                      <m:r>
                        <a:rPr lang="pt-BR" sz="4400" b="0" i="1" smtClean="0">
                          <a:latin typeface="Cambria Math"/>
                        </a:rPr>
                        <m:t>11=15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09" y="5899919"/>
                <a:ext cx="2923429" cy="76944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635896" y="692696"/>
                <a:ext cx="27898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=16</m:t>
                    </m:r>
                  </m:oMath>
                </a14:m>
                <a:r>
                  <a:rPr lang="pt-BR" sz="2800" dirty="0" smtClean="0">
                    <a:solidFill>
                      <a:srgbClr val="FF0000"/>
                    </a:solidFill>
                  </a:rPr>
                  <a:t> números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692696"/>
                <a:ext cx="2789803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0588" r="-3057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880</Words>
  <Application>Microsoft Office PowerPoint</Application>
  <PresentationFormat>Apresentação na tela (4:3)</PresentationFormat>
  <Paragraphs>300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Representação da Informação no Computador</vt:lpstr>
      <vt:lpstr>O computador ler números??</vt:lpstr>
      <vt:lpstr>Dominó Binário</vt:lpstr>
      <vt:lpstr>Dominó Binário</vt:lpstr>
      <vt:lpstr>Dominó Binário</vt:lpstr>
      <vt:lpstr>Dominó Binário</vt:lpstr>
      <vt:lpstr>Dominó Binário</vt:lpstr>
      <vt:lpstr>Quantos números é possível representar com 3 bits??</vt:lpstr>
      <vt:lpstr>Quantos números é possível representar com 4 bits??</vt:lpstr>
      <vt:lpstr>Quantos números é possível representar com 1 byte??</vt:lpstr>
      <vt:lpstr>Contando com os dedos 2.0</vt:lpstr>
      <vt:lpstr>O computador desenha??</vt:lpstr>
      <vt:lpstr>Apresentação do PowerPoint</vt:lpstr>
      <vt:lpstr>Apresentação do PowerPoint</vt:lpstr>
      <vt:lpstr>Apresentação do PowerPoint</vt:lpstr>
      <vt:lpstr>Apresentação do PowerPoint</vt:lpstr>
      <vt:lpstr>Desenho em Matriz</vt:lpstr>
      <vt:lpstr>Pixels Coloridos RGB</vt:lpstr>
      <vt:lpstr>Matriz colorida</vt:lpstr>
      <vt:lpstr>O computador fala??</vt:lpstr>
      <vt:lpstr>Áudio digital – PCM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Abstração da realidade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Práticas Pensamento Computacional</dc:title>
  <dc:creator>Gilberto</dc:creator>
  <cp:lastModifiedBy>Gilberto Farias</cp:lastModifiedBy>
  <cp:revision>45</cp:revision>
  <dcterms:created xsi:type="dcterms:W3CDTF">2016-09-19T14:51:15Z</dcterms:created>
  <dcterms:modified xsi:type="dcterms:W3CDTF">2020-09-20T23:02:45Z</dcterms:modified>
</cp:coreProperties>
</file>