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7" r:id="rId3"/>
    <p:sldId id="265" r:id="rId4"/>
    <p:sldId id="266" r:id="rId5"/>
    <p:sldId id="267" r:id="rId6"/>
    <p:sldId id="268" r:id="rId7"/>
    <p:sldId id="274" r:id="rId8"/>
    <p:sldId id="270" r:id="rId9"/>
    <p:sldId id="269" r:id="rId10"/>
    <p:sldId id="271" r:id="rId11"/>
    <p:sldId id="272" r:id="rId12"/>
    <p:sldId id="279" r:id="rId13"/>
    <p:sldId id="273" r:id="rId14"/>
    <p:sldId id="275" r:id="rId15"/>
    <p:sldId id="276" r:id="rId16"/>
    <p:sldId id="277" r:id="rId17"/>
    <p:sldId id="278" r:id="rId18"/>
    <p:sldId id="281" r:id="rId19"/>
    <p:sldId id="280" r:id="rId20"/>
    <p:sldId id="282" r:id="rId21"/>
    <p:sldId id="283" r:id="rId22"/>
    <p:sldId id="258" r:id="rId23"/>
    <p:sldId id="256" r:id="rId24"/>
    <p:sldId id="257" r:id="rId25"/>
    <p:sldId id="284" r:id="rId26"/>
    <p:sldId id="259" r:id="rId27"/>
    <p:sldId id="261" r:id="rId28"/>
    <p:sldId id="285" r:id="rId29"/>
    <p:sldId id="262" r:id="rId30"/>
    <p:sldId id="263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4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5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1EAF-9655-4E16-9FD1-A9A1126E8F18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25025" y="1988840"/>
            <a:ext cx="5935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Sistema de Numeração</a:t>
            </a:r>
            <a:endParaRPr lang="pt-BR" sz="4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400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44624"/>
            <a:ext cx="5780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de Numeração Posicional</a:t>
            </a:r>
            <a:endParaRPr lang="pt-B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24744"/>
            <a:ext cx="33242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3939" y="1844824"/>
            <a:ext cx="753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Base de um sistema de numeração</a:t>
            </a:r>
            <a:r>
              <a:rPr lang="pt-BR" dirty="0" smtClean="0"/>
              <a:t>: quantidade de algarismos disponíveis para</a:t>
            </a:r>
          </a:p>
          <a:p>
            <a:r>
              <a:rPr lang="pt-BR" dirty="0" smtClean="0"/>
              <a:t>representação de quantidades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9" y="2708920"/>
            <a:ext cx="7848872" cy="101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6" y="3933056"/>
            <a:ext cx="5258841" cy="9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5144"/>
            <a:ext cx="2376264" cy="83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61248"/>
            <a:ext cx="7701602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159023"/>
            <a:ext cx="62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Quantidade  é definida pela posição e pela base</a:t>
            </a:r>
            <a:endParaRPr lang="pt-BR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6848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032448" cy="7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992888" cy="7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9" y="4168102"/>
            <a:ext cx="3689995" cy="77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22354"/>
            <a:ext cx="4176464" cy="65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1720" y="260648"/>
            <a:ext cx="5462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Hexadecimal e octal na Computação</a:t>
            </a:r>
            <a:endParaRPr lang="pt-BR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753053" cy="73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1" y="3501008"/>
            <a:ext cx="7961312" cy="47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1" y="4869160"/>
            <a:ext cx="8104601" cy="5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2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35696" y="231031"/>
            <a:ext cx="5498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Conversão entre binário e octal</a:t>
            </a:r>
            <a:endParaRPr lang="pt-BR" sz="32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35" y="1484784"/>
            <a:ext cx="4933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06730"/>
            <a:ext cx="8729133" cy="91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9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712" y="231031"/>
            <a:ext cx="5498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Conversão entre binário e octal</a:t>
            </a:r>
            <a:endParaRPr lang="pt-B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051720" y="2348880"/>
                <a:ext cx="42628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110110101101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pt-BR" sz="2800" b="0" i="1" smtClean="0"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348880"/>
                <a:ext cx="426283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598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binário e hexadecimal</a:t>
            </a:r>
            <a:endParaRPr lang="pt-BR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69" y="1556792"/>
            <a:ext cx="7115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8398718" cy="80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598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binário e hexadecimal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3275856" y="2132856"/>
                <a:ext cx="2628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8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16</m:t>
                          </m:r>
                        </m:sub>
                      </m:sSub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132856"/>
                <a:ext cx="262834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8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527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decimal e binário</a:t>
            </a:r>
            <a:endParaRPr lang="pt-BR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61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349922" cy="17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2238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17232"/>
            <a:ext cx="6181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527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decimal e binário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2963438" y="1700808"/>
                <a:ext cx="27345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45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38" y="1700808"/>
                <a:ext cx="273459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6093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decimal e hexadecimal</a:t>
            </a:r>
            <a:endParaRPr lang="pt-BR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3" y="1412776"/>
            <a:ext cx="4600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4" y="2132856"/>
            <a:ext cx="27241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2533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7704" y="2780928"/>
            <a:ext cx="591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Sistema de Numeração Aditivo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46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1680" y="260663"/>
            <a:ext cx="6093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Conversão entre decimal e hexadecimal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113931" y="1700808"/>
                <a:ext cx="28982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45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16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31" y="1700808"/>
                <a:ext cx="289822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5776" y="2708920"/>
            <a:ext cx="3552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Aritmética Binária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674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Soma Binária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2132856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0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0</a:t>
            </a:r>
          </a:p>
          <a:p>
            <a:r>
              <a:rPr lang="pt-BR" sz="5400" dirty="0" smtClean="0"/>
              <a:t>  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2139821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0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 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0232" y="2067813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</a:t>
            </a:r>
            <a:r>
              <a:rPr lang="pt-BR" sz="5400" u="sng" dirty="0"/>
              <a:t>0</a:t>
            </a:r>
            <a:endParaRPr lang="pt-BR" sz="5400" u="sng" dirty="0" smtClean="0"/>
          </a:p>
          <a:p>
            <a:r>
              <a:rPr lang="pt-BR" sz="5400" dirty="0" smtClean="0"/>
              <a:t>   1</a:t>
            </a:r>
          </a:p>
        </p:txBody>
      </p:sp>
    </p:spTree>
    <p:extLst>
      <p:ext uri="{BB962C8B-B14F-4D97-AF65-F5344CB8AC3E}">
        <p14:creationId xmlns:p14="http://schemas.microsoft.com/office/powerpoint/2010/main" val="1271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Soma Binária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51720" y="2355845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10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56176" y="2028904"/>
            <a:ext cx="165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7760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Soma Binária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060848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1 0 1 1 0 1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0 1 1 1 0 1</a:t>
            </a:r>
          </a:p>
          <a:p>
            <a:r>
              <a:rPr lang="pt-BR" sz="5400" dirty="0" smtClean="0"/>
              <a:t>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92280" y="4077072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24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17</a:t>
            </a:r>
          </a:p>
          <a:p>
            <a:r>
              <a:rPr lang="pt-BR" sz="5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124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Soma Binária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060848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 </a:t>
            </a:r>
            <a:r>
              <a:rPr lang="pt-BR" sz="5400" dirty="0" smtClean="0"/>
              <a:t>1 </a:t>
            </a:r>
            <a:r>
              <a:rPr lang="pt-BR" sz="5400" dirty="0" smtClean="0"/>
              <a:t>1 </a:t>
            </a:r>
            <a:r>
              <a:rPr lang="pt-BR" sz="5400" dirty="0" smtClean="0"/>
              <a:t>0 </a:t>
            </a:r>
            <a:r>
              <a:rPr lang="pt-BR" sz="5400" dirty="0"/>
              <a:t>1</a:t>
            </a:r>
            <a:r>
              <a:rPr lang="pt-BR" sz="5400" dirty="0" smtClean="0"/>
              <a:t> </a:t>
            </a:r>
            <a:r>
              <a:rPr lang="pt-BR" sz="5400" dirty="0" smtClean="0"/>
              <a:t>0 1 1 </a:t>
            </a:r>
            <a:endParaRPr lang="pt-BR" sz="5400" dirty="0" smtClean="0"/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0 1 </a:t>
            </a:r>
            <a:r>
              <a:rPr lang="pt-BR" sz="5400" u="sng" dirty="0" smtClean="0"/>
              <a:t>0 </a:t>
            </a:r>
            <a:r>
              <a:rPr lang="pt-BR" sz="5400" u="sng" dirty="0" smtClean="0"/>
              <a:t>1 0 </a:t>
            </a:r>
            <a:r>
              <a:rPr lang="pt-BR" sz="5400" u="sng" dirty="0" smtClean="0"/>
              <a:t>1 0 1</a:t>
            </a:r>
            <a:endParaRPr lang="pt-BR" sz="5400" u="sng" dirty="0" smtClean="0"/>
          </a:p>
          <a:p>
            <a:r>
              <a:rPr lang="pt-BR" sz="5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878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Subtração Binária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051556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0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0</a:t>
            </a:r>
          </a:p>
          <a:p>
            <a:r>
              <a:rPr lang="pt-BR" sz="5400" dirty="0" smtClean="0"/>
              <a:t>  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83768" y="2058521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</a:t>
            </a:r>
            <a:r>
              <a:rPr lang="pt-BR" sz="5400" baseline="30000" dirty="0" smtClean="0"/>
              <a:t>2</a:t>
            </a:r>
            <a:r>
              <a:rPr lang="pt-BR" sz="5400" dirty="0" smtClean="0"/>
              <a:t>0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 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60032" y="2067813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</a:t>
            </a:r>
            <a:r>
              <a:rPr lang="pt-BR" sz="5400" u="sng" dirty="0"/>
              <a:t>0</a:t>
            </a:r>
            <a:endParaRPr lang="pt-BR" sz="5400" u="sng" dirty="0" smtClean="0"/>
          </a:p>
          <a:p>
            <a:r>
              <a:rPr lang="pt-BR" sz="5400" dirty="0" smtClean="0"/>
              <a:t>   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08078" y="4787860"/>
            <a:ext cx="20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Pede emprestado 2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92280" y="2204864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</a:t>
            </a:r>
            <a:r>
              <a:rPr lang="pt-BR" sz="5400" dirty="0"/>
              <a:t> </a:t>
            </a:r>
            <a:r>
              <a:rPr lang="pt-BR" sz="5400" dirty="0" smtClean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7405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smtClean="0"/>
              <a:t>Subtração </a:t>
            </a:r>
            <a:r>
              <a:rPr lang="pt-BR" dirty="0" smtClean="0"/>
              <a:t>Binária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060848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1  0  1  0  0  1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0  1  1  1  0  1</a:t>
            </a:r>
          </a:p>
          <a:p>
            <a:r>
              <a:rPr lang="pt-BR" sz="5400" dirty="0" smtClean="0"/>
              <a:t>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92280" y="4077072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24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17</a:t>
            </a:r>
          </a:p>
          <a:p>
            <a:r>
              <a:rPr lang="pt-BR" sz="5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176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Complemento de dois - </a:t>
            </a:r>
            <a:br>
              <a:rPr lang="pt-BR" dirty="0" smtClean="0"/>
            </a:br>
            <a:r>
              <a:rPr lang="pt-BR" dirty="0" smtClean="0"/>
              <a:t>Representação binária de números negativos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43808" y="412513"/>
            <a:ext cx="34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Complemento </a:t>
            </a:r>
            <a:r>
              <a:rPr lang="pt-BR" sz="3600" dirty="0" smtClean="0"/>
              <a:t>10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132856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7 4</a:t>
            </a:r>
          </a:p>
          <a:p>
            <a:r>
              <a:rPr lang="pt-BR" sz="5400" dirty="0"/>
              <a:t>-</a:t>
            </a:r>
            <a:r>
              <a:rPr lang="pt-BR" sz="5400" u="sng" dirty="0" smtClean="0"/>
              <a:t> 4 5</a:t>
            </a:r>
          </a:p>
          <a:p>
            <a:r>
              <a:rPr lang="pt-BR" sz="5400" dirty="0" smtClean="0"/>
              <a:t>   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2915816" y="29969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139952" y="2132856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7 4</a:t>
            </a:r>
          </a:p>
          <a:p>
            <a:r>
              <a:rPr lang="pt-BR" sz="5400" dirty="0"/>
              <a:t>+</a:t>
            </a:r>
            <a:r>
              <a:rPr lang="pt-BR" sz="5400" u="sng" dirty="0" smtClean="0"/>
              <a:t> 5 5</a:t>
            </a:r>
            <a:endParaRPr lang="pt-BR" sz="5400" u="sng" dirty="0" smtClean="0"/>
          </a:p>
          <a:p>
            <a:r>
              <a:rPr lang="pt-BR" sz="5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385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70868" y="188640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Egípcio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55329"/>
              </p:ext>
            </p:extLst>
          </p:nvPr>
        </p:nvGraphicFramePr>
        <p:xfrm>
          <a:off x="4788024" y="764704"/>
          <a:ext cx="3960440" cy="299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1368152"/>
              </a:tblGrid>
              <a:tr h="3946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Bastão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Calcanhar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Rolo de corda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Flor de lótus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Dedo apontado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Peixe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</a:tr>
              <a:tr h="34267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Homem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30" y="1263270"/>
            <a:ext cx="205458" cy="21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943" y="1624911"/>
            <a:ext cx="283403" cy="2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20" y="1998131"/>
            <a:ext cx="246113" cy="2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7" y="2311349"/>
            <a:ext cx="252589" cy="3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43" y="2723954"/>
            <a:ext cx="294338" cy="24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18" y="3075367"/>
            <a:ext cx="487177" cy="26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20" y="3453656"/>
            <a:ext cx="249279" cy="25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533295" cy="19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763688" y="32947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Rio Nilo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39805"/>
              </p:ext>
            </p:extLst>
          </p:nvPr>
        </p:nvGraphicFramePr>
        <p:xfrm>
          <a:off x="1085763" y="4000744"/>
          <a:ext cx="6696743" cy="266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05200"/>
                <a:gridCol w="1402765"/>
                <a:gridCol w="1296144"/>
                <a:gridCol w="1152127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10400</a:t>
                      </a:r>
                      <a:endParaRPr lang="pt-BR" dirty="0"/>
                    </a:p>
                  </a:txBody>
                  <a:tcPr/>
                </a:tc>
              </a:tr>
              <a:tr h="9799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59" y="4518666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7" y="4518666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55" y="4518666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59" y="516673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7" y="516673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55" y="516673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59" y="588681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7" y="588681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55" y="588681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71" y="519635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9" y="519635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67" y="519635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71" y="584443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9" y="584443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67" y="584443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69" y="4520576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83" y="4520576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31" y="4520576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92" y="4520576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10" y="5024632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58" y="5024632"/>
            <a:ext cx="38773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521" y="552868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09" y="552868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7" y="5528688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77" y="6102842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001" y="4520576"/>
            <a:ext cx="301297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44" y="4991703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4991703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97" y="4996922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33" y="5376967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26" y="5376967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86" y="5382186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43" y="5744712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96" y="5783867"/>
            <a:ext cx="332315" cy="30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89" y="5811577"/>
            <a:ext cx="315727" cy="29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18" y="620256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06" y="620256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14" y="620256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8" y="4664592"/>
            <a:ext cx="5214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5384672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09" y="5389891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03" y="5888728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63" y="5893947"/>
            <a:ext cx="346774" cy="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37669" y="404664"/>
            <a:ext cx="659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Complemento 2 – Para que serve?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628800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       </a:t>
            </a:r>
            <a:r>
              <a:rPr lang="pt-BR" sz="5400" dirty="0" smtClean="0">
                <a:solidFill>
                  <a:schemeClr val="bg1"/>
                </a:solidFill>
              </a:rPr>
              <a:t>p</a:t>
            </a:r>
            <a:r>
              <a:rPr lang="pt-BR" sz="5400" dirty="0" smtClean="0"/>
              <a:t>101101</a:t>
            </a:r>
          </a:p>
          <a:p>
            <a:r>
              <a:rPr lang="pt-BR" sz="5400" dirty="0" smtClean="0"/>
              <a:t>-</a:t>
            </a:r>
            <a:r>
              <a:rPr lang="pt-BR" sz="5400" u="sng" dirty="0" smtClean="0"/>
              <a:t> 011010</a:t>
            </a:r>
          </a:p>
          <a:p>
            <a:r>
              <a:rPr lang="pt-BR" sz="5400" dirty="0" smtClean="0"/>
              <a:t> 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72200" y="1606272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       </a:t>
            </a:r>
            <a:r>
              <a:rPr lang="pt-BR" sz="5400" dirty="0" smtClean="0">
                <a:solidFill>
                  <a:schemeClr val="bg1"/>
                </a:solidFill>
              </a:rPr>
              <a:t>p</a:t>
            </a:r>
            <a:r>
              <a:rPr lang="pt-BR" sz="5400" dirty="0" smtClean="0"/>
              <a:t>101101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100110</a:t>
            </a:r>
            <a:endParaRPr lang="pt-BR" sz="5400" u="sng" dirty="0" smtClean="0"/>
          </a:p>
          <a:p>
            <a:r>
              <a:rPr lang="pt-BR" sz="5400" dirty="0" smtClean="0"/>
              <a:t>   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3203848" y="33369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275856" y="1628800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5400" dirty="0" smtClean="0"/>
          </a:p>
          <a:p>
            <a:endParaRPr lang="pt-BR" sz="5400" dirty="0"/>
          </a:p>
          <a:p>
            <a:r>
              <a:rPr lang="pt-BR" sz="5400" dirty="0" smtClean="0"/>
              <a:t>   </a:t>
            </a:r>
            <a:r>
              <a:rPr lang="pt-BR" sz="5400" u="sng" dirty="0" smtClean="0"/>
              <a:t>100101</a:t>
            </a:r>
            <a:endParaRPr lang="pt-BR" sz="5400" u="sng" dirty="0" smtClean="0"/>
          </a:p>
          <a:p>
            <a:r>
              <a:rPr lang="pt-BR" sz="5400" dirty="0" smtClean="0"/>
              <a:t>   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940152" y="33569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1720" y="2060848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1  0  1  0  0  1</a:t>
            </a:r>
          </a:p>
          <a:p>
            <a:r>
              <a:rPr lang="pt-BR" sz="5400" dirty="0" smtClean="0"/>
              <a:t>- </a:t>
            </a:r>
            <a:r>
              <a:rPr lang="pt-BR" sz="5400" u="sng" dirty="0" smtClean="0"/>
              <a:t> 0  1  1  1  0  1</a:t>
            </a:r>
          </a:p>
          <a:p>
            <a:r>
              <a:rPr lang="pt-BR" sz="5400" dirty="0" smtClean="0"/>
              <a:t>  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91680" y="476672"/>
            <a:ext cx="543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Subtração com Complemento </a:t>
            </a:r>
            <a:r>
              <a:rPr lang="pt-B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57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70868" y="188640"/>
            <a:ext cx="331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Babilônico</a:t>
            </a:r>
            <a:endParaRPr lang="pt-BR" sz="3200" dirty="0"/>
          </a:p>
        </p:txBody>
      </p:sp>
      <p:sp>
        <p:nvSpPr>
          <p:cNvPr id="3" name="AutoShape 2" descr="A Babilônia realmente existiu? Saiba a história do império citado na Bíb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91" y="784537"/>
            <a:ext cx="3600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062479" y="3068960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Ilustração da cidade de Babilônia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88180"/>
              </p:ext>
            </p:extLst>
          </p:nvPr>
        </p:nvGraphicFramePr>
        <p:xfrm>
          <a:off x="1823698" y="3573016"/>
          <a:ext cx="5700630" cy="283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6"/>
                <a:gridCol w="1140126"/>
                <a:gridCol w="1140126"/>
                <a:gridCol w="1140126"/>
                <a:gridCol w="114012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</a:t>
                      </a:r>
                      <a:endParaRPr lang="pt-BR" dirty="0"/>
                    </a:p>
                  </a:txBody>
                  <a:tcPr/>
                </a:tc>
              </a:tr>
              <a:tr h="23346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1" y="431371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61" y="485530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1" y="485912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88" y="5389804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77" y="5390019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07" y="539383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46" y="474194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11" y="474576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1" y="528735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11" y="529117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08" y="5821852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97" y="582206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7" y="582588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46" y="4309899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11" y="431371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01" y="4381005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84" y="557538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49" y="557920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84" y="514333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49" y="514715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96" y="4389389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07" y="4392814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77" y="527666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42" y="5280479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12" y="582206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42" y="5825885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77" y="484461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42" y="484843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40" y="549499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05" y="549881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97" y="5813683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27" y="581750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6109884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13" y="6110099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43" y="6113917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40" y="5206961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05" y="5210779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69" y="4135225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0" y="4138650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69" y="4495265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0" y="4498690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91" y="4846094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0375" y="1268760"/>
            <a:ext cx="1383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Quanto vale:</a:t>
            </a:r>
          </a:p>
          <a:p>
            <a:r>
              <a:rPr lang="pt-BR" dirty="0" smtClean="0"/>
              <a:t>          = ???</a:t>
            </a:r>
          </a:p>
          <a:p>
            <a:r>
              <a:rPr lang="pt-BR" dirty="0" smtClean="0"/>
              <a:t>          = </a:t>
            </a:r>
            <a:r>
              <a:rPr lang="pt-BR" dirty="0"/>
              <a:t>???</a:t>
            </a:r>
          </a:p>
          <a:p>
            <a:endParaRPr lang="pt-BR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7" y="1591268"/>
            <a:ext cx="228201" cy="2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6" y="1855403"/>
            <a:ext cx="299132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35" y="1212127"/>
            <a:ext cx="24860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75856" y="3059668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Ruínas do Fórum </a:t>
            </a:r>
            <a:r>
              <a:rPr lang="pt-BR" dirty="0"/>
              <a:t>R</a:t>
            </a:r>
            <a:r>
              <a:rPr lang="pt-BR" dirty="0" smtClean="0"/>
              <a:t>omano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94012"/>
              </p:ext>
            </p:extLst>
          </p:nvPr>
        </p:nvGraphicFramePr>
        <p:xfrm>
          <a:off x="1331640" y="4221088"/>
          <a:ext cx="669674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/>
                <a:gridCol w="3348372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Numeração romana antiga </a:t>
                      </a:r>
                    </a:p>
                    <a:p>
                      <a:pPr algn="ctr"/>
                      <a:r>
                        <a:rPr lang="pt-BR" dirty="0" smtClean="0"/>
                        <a:t>Princípio aditivo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romana moderna</a:t>
                      </a:r>
                    </a:p>
                    <a:p>
                      <a:pPr algn="ctr"/>
                      <a:r>
                        <a:rPr lang="pt-BR" baseline="0" dirty="0" smtClean="0"/>
                        <a:t>Princípio subtrativo</a:t>
                      </a:r>
                      <a:endParaRPr lang="pt-B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 </a:t>
                      </a:r>
                      <a:r>
                        <a:rPr lang="pt-BR" dirty="0" err="1" smtClean="0"/>
                        <a:t>I</a:t>
                      </a:r>
                      <a:r>
                        <a:rPr lang="pt-BR" dirty="0" smtClean="0"/>
                        <a:t>  </a:t>
                      </a:r>
                      <a:r>
                        <a:rPr lang="pt-BR" dirty="0" err="1" smtClean="0"/>
                        <a:t>I</a:t>
                      </a:r>
                      <a:r>
                        <a:rPr lang="pt-BR" dirty="0" smtClean="0"/>
                        <a:t>  </a:t>
                      </a:r>
                      <a:r>
                        <a:rPr lang="pt-BR" dirty="0" err="1" smtClean="0"/>
                        <a:t>I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1 +</a:t>
                      </a:r>
                      <a:r>
                        <a:rPr lang="pt-BR" baseline="0" dirty="0" smtClean="0"/>
                        <a:t> 1 + 1 + 1 = 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V</a:t>
                      </a:r>
                    </a:p>
                    <a:p>
                      <a:pPr algn="ctr"/>
                      <a:r>
                        <a:rPr lang="pt-BR" dirty="0" smtClean="0"/>
                        <a:t>5 – 1 = 4  </a:t>
                      </a:r>
                      <a:endParaRPr lang="pt-BR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  I  </a:t>
                      </a:r>
                      <a:r>
                        <a:rPr lang="pt-BR" dirty="0" err="1" smtClean="0"/>
                        <a:t>I</a:t>
                      </a:r>
                      <a:r>
                        <a:rPr lang="pt-BR" dirty="0" smtClean="0"/>
                        <a:t>  </a:t>
                      </a:r>
                      <a:r>
                        <a:rPr lang="pt-BR" dirty="0" err="1" smtClean="0"/>
                        <a:t>I</a:t>
                      </a:r>
                      <a:r>
                        <a:rPr lang="pt-BR" dirty="0" smtClean="0"/>
                        <a:t>  </a:t>
                      </a:r>
                      <a:r>
                        <a:rPr lang="pt-BR" dirty="0" err="1" smtClean="0"/>
                        <a:t>I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5 +</a:t>
                      </a:r>
                      <a:r>
                        <a:rPr lang="pt-BR" baseline="0" dirty="0" smtClean="0"/>
                        <a:t> 1 + 1 + 1 + 1 =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X</a:t>
                      </a:r>
                    </a:p>
                    <a:p>
                      <a:pPr algn="ctr"/>
                      <a:r>
                        <a:rPr lang="pt-BR" dirty="0" smtClean="0"/>
                        <a:t>10 -1 = 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14894" y="44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Romano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68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14894" y="44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Romano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13489"/>
              </p:ext>
            </p:extLst>
          </p:nvPr>
        </p:nvGraphicFramePr>
        <p:xfrm>
          <a:off x="395535" y="800456"/>
          <a:ext cx="3528393" cy="594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</a:tblGrid>
              <a:tr h="77589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Aditivo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Subtrativo</a:t>
                      </a:r>
                      <a:r>
                        <a:rPr lang="pt-BR" sz="1600" baseline="0" dirty="0" smtClean="0"/>
                        <a:t> e aditivo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7589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Nossa numeração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Antiga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Moderna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III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IV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VIII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IX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XI</a:t>
                      </a:r>
                      <a:endParaRPr lang="pt-BR" dirty="0"/>
                    </a:p>
                  </a:txBody>
                  <a:tcPr/>
                </a:tc>
              </a:tr>
              <a:tr h="310359"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XII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1487"/>
              </p:ext>
            </p:extLst>
          </p:nvPr>
        </p:nvGraphicFramePr>
        <p:xfrm>
          <a:off x="4716016" y="952824"/>
          <a:ext cx="4176465" cy="58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72640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Aditivo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Subtrativo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e aditivo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640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Nossa numeração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Antiga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Moderna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XVII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XVIII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XVIIII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XIX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XX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XL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XC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CCCC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CD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</a:tr>
              <a:tr h="351433">
                <a:tc>
                  <a:txBody>
                    <a:bodyPr/>
                    <a:lstStyle/>
                    <a:p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1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59832" y="107921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Romano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2060848"/>
            <a:ext cx="15103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 = ??</a:t>
            </a:r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563 = ??</a:t>
            </a:r>
          </a:p>
          <a:p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1444= ??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79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2708920"/>
            <a:ext cx="622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Sistema e Numeração Posicional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888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1" y="2996952"/>
            <a:ext cx="60864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15816" y="44624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Sistema Hindu-Arábico</a:t>
            </a:r>
            <a:endParaRPr lang="pt-BR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96351" y="234888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Deus hindu</a:t>
            </a:r>
            <a:endParaRPr lang="pt-B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41787"/>
            <a:ext cx="2323156" cy="17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187667" y="2564904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Caravana de comerciantes árabes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49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529</Words>
  <Application>Microsoft Office PowerPoint</Application>
  <PresentationFormat>Apresentação na tela (4:3)</PresentationFormat>
  <Paragraphs>239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Soma Binária</vt:lpstr>
      <vt:lpstr>Soma Binária</vt:lpstr>
      <vt:lpstr>Soma Binária</vt:lpstr>
      <vt:lpstr>Soma Binária</vt:lpstr>
      <vt:lpstr>Subtração Binária</vt:lpstr>
      <vt:lpstr>Subtração Binária</vt:lpstr>
      <vt:lpstr>Complemento de dois -  Representação binária de números negativos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Soma Binária</dc:title>
  <dc:creator>Gilberto</dc:creator>
  <cp:lastModifiedBy>Gilberto Farias</cp:lastModifiedBy>
  <cp:revision>12</cp:revision>
  <dcterms:created xsi:type="dcterms:W3CDTF">2013-04-23T11:35:51Z</dcterms:created>
  <dcterms:modified xsi:type="dcterms:W3CDTF">2020-09-28T13:04:59Z</dcterms:modified>
</cp:coreProperties>
</file>