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7" r:id="rId3"/>
    <p:sldId id="305" r:id="rId4"/>
    <p:sldId id="328" r:id="rId5"/>
    <p:sldId id="329" r:id="rId6"/>
    <p:sldId id="327" r:id="rId7"/>
    <p:sldId id="306" r:id="rId8"/>
    <p:sldId id="307" r:id="rId9"/>
    <p:sldId id="308" r:id="rId10"/>
    <p:sldId id="309" r:id="rId11"/>
    <p:sldId id="321" r:id="rId12"/>
    <p:sldId id="310" r:id="rId13"/>
    <p:sldId id="311" r:id="rId14"/>
    <p:sldId id="312" r:id="rId15"/>
    <p:sldId id="313" r:id="rId16"/>
    <p:sldId id="323" r:id="rId17"/>
    <p:sldId id="314" r:id="rId18"/>
    <p:sldId id="315" r:id="rId19"/>
    <p:sldId id="316" r:id="rId20"/>
    <p:sldId id="317" r:id="rId21"/>
    <p:sldId id="319" r:id="rId22"/>
    <p:sldId id="320" r:id="rId23"/>
    <p:sldId id="322" r:id="rId24"/>
    <p:sldId id="324" r:id="rId25"/>
    <p:sldId id="325" r:id="rId26"/>
    <p:sldId id="326" r:id="rId27"/>
    <p:sldId id="270" r:id="rId28"/>
    <p:sldId id="290" r:id="rId29"/>
    <p:sldId id="291" r:id="rId30"/>
    <p:sldId id="292" r:id="rId31"/>
    <p:sldId id="294" r:id="rId32"/>
    <p:sldId id="293" r:id="rId33"/>
    <p:sldId id="296" r:id="rId34"/>
    <p:sldId id="295" r:id="rId35"/>
    <p:sldId id="289" r:id="rId36"/>
    <p:sldId id="297" r:id="rId37"/>
    <p:sldId id="298" r:id="rId38"/>
    <p:sldId id="299" r:id="rId39"/>
    <p:sldId id="300" r:id="rId40"/>
    <p:sldId id="302" r:id="rId41"/>
    <p:sldId id="303" r:id="rId42"/>
    <p:sldId id="304" r:id="rId43"/>
    <p:sldId id="301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06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19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74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39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2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4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04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7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5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429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8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91EAF-9655-4E16-9FD1-A9A1126E8F18}" type="datetimeFigureOut">
              <a:rPr lang="pt-BR" smtClean="0"/>
              <a:t>05/10/2020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2E6E-2D20-466E-B72E-D3CEAA7DE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725025" y="1988840"/>
            <a:ext cx="6387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smtClean="0"/>
              <a:t>Sistema de </a:t>
            </a:r>
            <a:r>
              <a:rPr lang="pt-BR" sz="4800" dirty="0" smtClean="0"/>
              <a:t>Numeração 2</a:t>
            </a:r>
            <a:endParaRPr lang="pt-BR" sz="4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73016"/>
            <a:ext cx="6400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2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de Excesso – </a:t>
            </a:r>
            <a:r>
              <a:rPr lang="pt-BR" dirty="0"/>
              <a:t>3</a:t>
            </a:r>
            <a:r>
              <a:rPr lang="pt-BR" dirty="0" smtClean="0"/>
              <a:t> bits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80817"/>
              </p:ext>
            </p:extLst>
          </p:nvPr>
        </p:nvGraphicFramePr>
        <p:xfrm>
          <a:off x="1524000" y="1397000"/>
          <a:ext cx="6096000" cy="52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3565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Binário</a:t>
                      </a:r>
                    </a:p>
                    <a:p>
                      <a:pPr algn="ctr"/>
                      <a:r>
                        <a:rPr lang="pt-BR" dirty="0" smtClean="0"/>
                        <a:t> (Notação de Excesso)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Representado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001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u="none" dirty="0" smtClean="0"/>
                        <a:t>010</a:t>
                      </a:r>
                      <a:endParaRPr lang="pt-BR" sz="2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011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15"/>
          <p:cNvSpPr txBox="1">
            <a:spLocks noChangeArrowheads="1"/>
          </p:cNvSpPr>
          <p:nvPr/>
        </p:nvSpPr>
        <p:spPr bwMode="auto">
          <a:xfrm>
            <a:off x="251520" y="4573314"/>
            <a:ext cx="916682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CENTRO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ector reto 14"/>
          <p:cNvSpPr>
            <a:spLocks noChangeShapeType="1"/>
          </p:cNvSpPr>
          <p:nvPr/>
        </p:nvSpPr>
        <p:spPr bwMode="auto">
          <a:xfrm>
            <a:off x="1098352" y="4725144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de Excesso – </a:t>
            </a:r>
            <a:r>
              <a:rPr lang="pt-BR" dirty="0"/>
              <a:t>3</a:t>
            </a:r>
            <a:r>
              <a:rPr lang="pt-BR" dirty="0" smtClean="0"/>
              <a:t> bits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89292"/>
              </p:ext>
            </p:extLst>
          </p:nvPr>
        </p:nvGraphicFramePr>
        <p:xfrm>
          <a:off x="1524000" y="1397000"/>
          <a:ext cx="6096000" cy="5272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935658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Binário</a:t>
                      </a:r>
                    </a:p>
                    <a:p>
                      <a:pPr algn="ctr"/>
                      <a:r>
                        <a:rPr lang="pt-BR" dirty="0" smtClean="0"/>
                        <a:t> (Notação de Excesso)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Representado</a:t>
                      </a:r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001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u="sng" dirty="0" smtClean="0"/>
                        <a:t>010</a:t>
                      </a:r>
                      <a:endParaRPr lang="pt-BR" sz="2400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011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101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110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4208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111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+3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Caixa de texto 15"/>
          <p:cNvSpPr txBox="1">
            <a:spLocks noChangeArrowheads="1"/>
          </p:cNvSpPr>
          <p:nvPr/>
        </p:nvSpPr>
        <p:spPr bwMode="auto">
          <a:xfrm>
            <a:off x="251520" y="4573314"/>
            <a:ext cx="916682" cy="22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CENTRO</a:t>
            </a:r>
            <a:endParaRPr kumimoji="0" 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ector reto 14"/>
          <p:cNvSpPr>
            <a:spLocks noChangeShapeType="1"/>
          </p:cNvSpPr>
          <p:nvPr/>
        </p:nvSpPr>
        <p:spPr bwMode="auto">
          <a:xfrm>
            <a:off x="1098352" y="4725144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5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339752" y="2996952"/>
            <a:ext cx="449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0     1      0    =&gt;   -2 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2589"/>
            <a:ext cx="462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1. Tratando o expoente: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70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2915816" y="2996952"/>
            <a:ext cx="3776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. 1      </a:t>
            </a:r>
            <a:r>
              <a:rPr lang="pt-BR" sz="4400" dirty="0" smtClean="0"/>
              <a:t>0      0     1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2589"/>
            <a:ext cx="465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2. Tratando a Mantissa: </a:t>
            </a:r>
            <a:endParaRPr lang="pt-BR" sz="36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3435301" y="4005064"/>
            <a:ext cx="2648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 smtClean="0"/>
              <a:t>← ←</a:t>
            </a:r>
          </a:p>
          <a:p>
            <a:r>
              <a:rPr lang="pt-BR" sz="3600" dirty="0" smtClean="0"/>
              <a:t>Expoente : -2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997820" y="5611887"/>
            <a:ext cx="5886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. 0      </a:t>
            </a:r>
            <a:r>
              <a:rPr lang="pt-BR" sz="4400" dirty="0" smtClean="0"/>
              <a:t>0</a:t>
            </a:r>
            <a:r>
              <a:rPr lang="pt-BR" sz="4400" dirty="0"/>
              <a:t> </a:t>
            </a:r>
            <a:r>
              <a:rPr lang="pt-BR" sz="4400" dirty="0" smtClean="0"/>
              <a:t>     1      </a:t>
            </a:r>
            <a:r>
              <a:rPr lang="pt-BR" sz="4400" dirty="0" smtClean="0"/>
              <a:t>0      0     1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070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3106703"/>
            <a:ext cx="83760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=   0   .   0      0       1      0      0     1</a:t>
            </a:r>
          </a:p>
          <a:p>
            <a:endParaRPr lang="pt-BR" sz="3200" dirty="0"/>
          </a:p>
          <a:p>
            <a:r>
              <a:rPr lang="pt-BR" sz="3200" dirty="0" smtClean="0"/>
              <a:t>=   0×2</a:t>
            </a:r>
            <a:r>
              <a:rPr lang="pt-BR" sz="3200" baseline="30000" dirty="0" smtClean="0"/>
              <a:t>-1</a:t>
            </a:r>
            <a:r>
              <a:rPr lang="pt-BR" sz="3200" dirty="0" smtClean="0"/>
              <a:t> + 0×2</a:t>
            </a:r>
            <a:r>
              <a:rPr lang="pt-BR" sz="3200" baseline="30000" dirty="0" smtClean="0"/>
              <a:t>-2</a:t>
            </a:r>
            <a:r>
              <a:rPr lang="pt-BR" sz="3200" dirty="0" smtClean="0"/>
              <a:t> + 1×2</a:t>
            </a:r>
            <a:r>
              <a:rPr lang="pt-BR" sz="3200" baseline="30000" dirty="0" smtClean="0"/>
              <a:t>-3</a:t>
            </a:r>
            <a:r>
              <a:rPr lang="pt-BR" sz="3200" dirty="0" smtClean="0"/>
              <a:t> + 0×2</a:t>
            </a:r>
            <a:r>
              <a:rPr lang="pt-BR" sz="3200" baseline="30000" dirty="0" smtClean="0"/>
              <a:t>-4</a:t>
            </a:r>
            <a:r>
              <a:rPr lang="pt-BR" sz="3200" dirty="0" smtClean="0"/>
              <a:t> + 0×2</a:t>
            </a:r>
            <a:r>
              <a:rPr lang="pt-BR" sz="3200" baseline="30000" dirty="0" smtClean="0"/>
              <a:t>-5</a:t>
            </a:r>
            <a:r>
              <a:rPr lang="pt-BR" sz="3200" dirty="0" smtClean="0"/>
              <a:t> + 0×2</a:t>
            </a:r>
            <a:r>
              <a:rPr lang="pt-BR" sz="3200" baseline="30000" dirty="0" smtClean="0"/>
              <a:t>-6</a:t>
            </a:r>
          </a:p>
          <a:p>
            <a:endParaRPr lang="pt-BR" sz="3200" dirty="0" smtClean="0"/>
          </a:p>
          <a:p>
            <a:r>
              <a:rPr lang="pt-BR" sz="3200" dirty="0" smtClean="0"/>
              <a:t>=    0       +    0     + 0.125 +  0      +   0     + 0.015625</a:t>
            </a:r>
          </a:p>
          <a:p>
            <a:endParaRPr lang="pt-BR" sz="3200" dirty="0"/>
          </a:p>
          <a:p>
            <a:r>
              <a:rPr lang="pt-BR" sz="3200" dirty="0" smtClean="0"/>
              <a:t>=    0.140625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2589"/>
            <a:ext cx="465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2. Tratando a Mantissa: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847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971600" y="2996952"/>
            <a:ext cx="58250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=  1   =&gt; logo o número é negativo</a:t>
            </a:r>
          </a:p>
          <a:p>
            <a:endParaRPr lang="pt-BR" sz="3200" dirty="0"/>
          </a:p>
          <a:p>
            <a:r>
              <a:rPr lang="pt-BR" sz="3200" dirty="0" smtClean="0"/>
              <a:t>=    0.140625  =&gt;  </a:t>
            </a:r>
            <a:r>
              <a:rPr lang="pt-BR" sz="3200" dirty="0" smtClean="0">
                <a:solidFill>
                  <a:srgbClr val="0070C0"/>
                </a:solidFill>
              </a:rPr>
              <a:t>- 0.140625</a:t>
            </a:r>
            <a:endParaRPr lang="pt-BR" sz="3200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2589"/>
            <a:ext cx="3836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3. Tratando o sinal: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0005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pic>
        <p:nvPicPr>
          <p:cNvPr id="1026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4" y="1988840"/>
            <a:ext cx="6802922" cy="22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755576" y="48691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Que número representa o código </a:t>
            </a:r>
            <a:r>
              <a:rPr lang="pt-BR" dirty="0" smtClean="0">
                <a:solidFill>
                  <a:srgbClr val="FF0000"/>
                </a:solidFill>
              </a:rPr>
              <a:t>01100111</a:t>
            </a:r>
            <a:r>
              <a:rPr lang="pt-BR" dirty="0" smtClean="0"/>
              <a:t> 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68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11560" y="3106703"/>
            <a:ext cx="68958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+ 3.25 =&gt; Notação Ponto Flutuante</a:t>
            </a:r>
          </a:p>
          <a:p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4001" y="1844824"/>
            <a:ext cx="620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Como fazer o processo inverso?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792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72482" y="2204864"/>
            <a:ext cx="6895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</a:t>
            </a:r>
            <a:r>
              <a:rPr lang="pt-BR" sz="3200" dirty="0" smtClean="0"/>
              <a:t>3.25 </a:t>
            </a:r>
            <a:r>
              <a:rPr lang="pt-BR" sz="3200" dirty="0" smtClean="0"/>
              <a:t>=&gt; Notação Ponto Flutuante</a:t>
            </a:r>
          </a:p>
          <a:p>
            <a:endParaRPr lang="pt-BR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Tratar o sinal</a:t>
            </a:r>
            <a:r>
              <a:rPr lang="pt-BR" sz="3200" dirty="0" smtClean="0"/>
              <a:t>:</a:t>
            </a:r>
          </a:p>
          <a:p>
            <a:r>
              <a:rPr lang="pt-BR" sz="3200" dirty="0"/>
              <a:t>	</a:t>
            </a:r>
            <a:r>
              <a:rPr lang="pt-BR" sz="3200" dirty="0" smtClean="0"/>
              <a:t>Sinal = 0</a:t>
            </a:r>
          </a:p>
          <a:p>
            <a:endParaRPr lang="pt-BR" sz="3200" dirty="0"/>
          </a:p>
          <a:p>
            <a:r>
              <a:rPr lang="pt-BR" sz="3200" dirty="0" smtClean="0"/>
              <a:t>2.  Converter </a:t>
            </a:r>
            <a:r>
              <a:rPr lang="pt-BR" sz="3200" dirty="0" smtClean="0"/>
              <a:t>o número para binário:</a:t>
            </a:r>
          </a:p>
          <a:p>
            <a:endParaRPr lang="pt-BR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1691680" y="5445224"/>
                <a:ext cx="2376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3.25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11.01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5445224"/>
                <a:ext cx="2376163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2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55576" y="1988840"/>
            <a:ext cx="689586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+ 3.25 =&gt; Notação Ponto Flutuante</a:t>
            </a:r>
          </a:p>
          <a:p>
            <a:endParaRPr lang="pt-BR" sz="3200" dirty="0" smtClean="0"/>
          </a:p>
          <a:p>
            <a:r>
              <a:rPr lang="pt-BR" sz="3200" dirty="0" smtClean="0"/>
              <a:t>3. Normalizar o número:</a:t>
            </a:r>
          </a:p>
          <a:p>
            <a:r>
              <a:rPr lang="pt-BR" sz="3200" dirty="0"/>
              <a:t>	</a:t>
            </a:r>
            <a:endParaRPr lang="pt-BR" sz="3200" dirty="0" smtClean="0"/>
          </a:p>
          <a:p>
            <a:r>
              <a:rPr lang="pt-BR" sz="3200" dirty="0"/>
              <a:t>	</a:t>
            </a:r>
            <a:r>
              <a:rPr lang="pt-BR" sz="3200" dirty="0" smtClean="0"/>
              <a:t>		1   1   .   0  1</a:t>
            </a:r>
          </a:p>
          <a:p>
            <a:endParaRPr lang="pt-BR" sz="3200" dirty="0"/>
          </a:p>
          <a:p>
            <a:r>
              <a:rPr lang="pt-BR" sz="3200" dirty="0" smtClean="0"/>
              <a:t>Expoente</a:t>
            </a:r>
            <a:r>
              <a:rPr lang="pt-BR" sz="3200" dirty="0" smtClean="0"/>
              <a:t>: +2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654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07704" y="2780928"/>
            <a:ext cx="532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Sistema de Ponto Flutuante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1468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466" y="1700808"/>
            <a:ext cx="68958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+ 3.25 =&gt; Notação Ponto Flutuante</a:t>
            </a:r>
          </a:p>
          <a:p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Sinal : 0</a:t>
            </a:r>
          </a:p>
          <a:p>
            <a:pPr marL="514350" indent="-514350">
              <a:buAutoNum type="arabicPeriod"/>
            </a:pPr>
            <a:r>
              <a:rPr lang="pt-BR" sz="3200" dirty="0" smtClean="0"/>
              <a:t>Mantissa : 1101</a:t>
            </a:r>
          </a:p>
          <a:p>
            <a:r>
              <a:rPr lang="pt-BR" sz="3200" dirty="0" smtClean="0"/>
              <a:t>3. Expoente: +2 =&gt; Notação de Excesso</a:t>
            </a:r>
          </a:p>
        </p:txBody>
      </p:sp>
    </p:spTree>
    <p:extLst>
      <p:ext uri="{BB962C8B-B14F-4D97-AF65-F5344CB8AC3E}">
        <p14:creationId xmlns:p14="http://schemas.microsoft.com/office/powerpoint/2010/main" val="656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466" y="1700808"/>
            <a:ext cx="6895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+ 3.25 =&gt; Notação Ponto Flutuante</a:t>
            </a:r>
          </a:p>
          <a:p>
            <a:pPr marL="514350" indent="-514350">
              <a:buAutoNum type="arabicPeriod"/>
            </a:pPr>
            <a:r>
              <a:rPr lang="pt-BR" sz="3200" dirty="0" smtClean="0"/>
              <a:t>Sinal : 0</a:t>
            </a:r>
          </a:p>
          <a:p>
            <a:pPr marL="514350" indent="-514350">
              <a:buAutoNum type="arabicPeriod"/>
            </a:pPr>
            <a:r>
              <a:rPr lang="pt-BR" sz="3200" dirty="0" smtClean="0"/>
              <a:t>Mantissa : 1101</a:t>
            </a:r>
          </a:p>
          <a:p>
            <a:r>
              <a:rPr lang="pt-BR" sz="3200" dirty="0" smtClean="0"/>
              <a:t>3. Expoente: +2 =&gt; Notação de Excesso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58127"/>
              </p:ext>
            </p:extLst>
          </p:nvPr>
        </p:nvGraphicFramePr>
        <p:xfrm>
          <a:off x="1524000" y="3789040"/>
          <a:ext cx="6096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1645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Binário</a:t>
                      </a:r>
                    </a:p>
                    <a:p>
                      <a:pPr algn="ctr"/>
                      <a:r>
                        <a:rPr lang="pt-BR" sz="1400" dirty="0" smtClean="0"/>
                        <a:t> (Notação de Excesso)</a:t>
                      </a:r>
                      <a:endParaRPr lang="pt-B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Representado</a:t>
                      </a:r>
                      <a:endParaRPr lang="pt-B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-4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001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-3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u="none" dirty="0" smtClean="0"/>
                        <a:t>010</a:t>
                      </a:r>
                      <a:endParaRPr lang="pt-BR" sz="1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-2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011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+2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+3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1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466" y="1700808"/>
            <a:ext cx="689586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+ 3.25 =&gt; Notação Ponto Flutuante</a:t>
            </a:r>
          </a:p>
          <a:p>
            <a:pPr marL="514350" indent="-514350">
              <a:buAutoNum type="arabicPeriod"/>
            </a:pPr>
            <a:r>
              <a:rPr lang="pt-BR" sz="3200" dirty="0" smtClean="0"/>
              <a:t>Sinal : 0</a:t>
            </a:r>
          </a:p>
          <a:p>
            <a:pPr marL="514350" indent="-514350">
              <a:buAutoNum type="arabicPeriod"/>
            </a:pPr>
            <a:r>
              <a:rPr lang="pt-BR" sz="3200" dirty="0" smtClean="0"/>
              <a:t>Mantissa : 1101</a:t>
            </a:r>
          </a:p>
          <a:p>
            <a:r>
              <a:rPr lang="pt-BR" sz="3200" dirty="0" smtClean="0"/>
              <a:t>3. Expoente: 110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380968"/>
              </p:ext>
            </p:extLst>
          </p:nvPr>
        </p:nvGraphicFramePr>
        <p:xfrm>
          <a:off x="1524000" y="3789040"/>
          <a:ext cx="60960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41645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Binário</a:t>
                      </a:r>
                    </a:p>
                    <a:p>
                      <a:pPr algn="ctr"/>
                      <a:r>
                        <a:rPr lang="pt-BR" sz="1400" dirty="0" smtClean="0"/>
                        <a:t> (Notação de Excesso)</a:t>
                      </a:r>
                      <a:endParaRPr lang="pt-B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Valor Representado</a:t>
                      </a:r>
                      <a:endParaRPr lang="pt-BR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-4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001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-3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u="none" dirty="0" smtClean="0"/>
                        <a:t>010</a:t>
                      </a:r>
                      <a:endParaRPr lang="pt-BR" sz="140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-2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011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-1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101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110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+2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97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111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+3</a:t>
                      </a:r>
                      <a:endParaRPr lang="pt-B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24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28466" y="1700808"/>
            <a:ext cx="72324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	</a:t>
            </a:r>
            <a:r>
              <a:rPr lang="pt-BR" sz="3200" dirty="0" smtClean="0"/>
              <a:t>- 0.6875 </a:t>
            </a:r>
            <a:r>
              <a:rPr lang="pt-BR" sz="3200" dirty="0" smtClean="0"/>
              <a:t>=&gt; Notação Ponto Flutuante</a:t>
            </a:r>
          </a:p>
          <a:p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Sinal : </a:t>
            </a:r>
            <a:r>
              <a:rPr lang="pt-BR" sz="3200" dirty="0" smtClean="0"/>
              <a:t>??</a:t>
            </a:r>
            <a:endParaRPr lang="pt-BR" sz="3200" dirty="0" smtClean="0"/>
          </a:p>
          <a:p>
            <a:pPr marL="514350" indent="-514350">
              <a:buAutoNum type="arabicPeriod"/>
            </a:pPr>
            <a:r>
              <a:rPr lang="pt-BR" sz="3200" dirty="0" smtClean="0"/>
              <a:t>Mantissa : </a:t>
            </a:r>
            <a:r>
              <a:rPr lang="pt-BR" sz="3200" dirty="0" smtClean="0"/>
              <a:t>??</a:t>
            </a:r>
            <a:endParaRPr lang="pt-BR" sz="3200" dirty="0" smtClean="0"/>
          </a:p>
          <a:p>
            <a:r>
              <a:rPr lang="pt-BR" sz="3200" dirty="0" smtClean="0"/>
              <a:t>3. Expoente: </a:t>
            </a:r>
            <a:r>
              <a:rPr lang="pt-BR" sz="3200" dirty="0" smtClean="0"/>
              <a:t>???</a:t>
            </a: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177238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Comparando números em Ponto Flutuante </a:t>
            </a:r>
            <a:br>
              <a:rPr lang="pt-BR" dirty="0" smtClean="0"/>
            </a:br>
            <a:r>
              <a:rPr lang="pt-BR" dirty="0" smtClean="0"/>
              <a:t>(notação de excesso)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28" y="3043610"/>
            <a:ext cx="5116060" cy="276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443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Problema com arredondamento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2522660" y="2204864"/>
                <a:ext cx="4029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/>
                            </a:rPr>
                            <m:t>2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.</m:t>
                          </m:r>
                          <m:r>
                            <a:rPr lang="pt-BR" sz="3600" i="1">
                              <a:latin typeface="Cambria Math"/>
                            </a:rPr>
                            <m:t>625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10.101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60" y="2204864"/>
                <a:ext cx="4029052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546338" y="393305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200" dirty="0"/>
              <a:t>Sinal : </a:t>
            </a:r>
            <a:r>
              <a:rPr lang="pt-BR" sz="3200" dirty="0" smtClean="0"/>
              <a:t>0</a:t>
            </a:r>
          </a:p>
          <a:p>
            <a:r>
              <a:rPr lang="pt-BR" sz="3200" dirty="0" smtClean="0"/>
              <a:t>Mantissa </a:t>
            </a:r>
            <a:r>
              <a:rPr lang="pt-BR" sz="3200" dirty="0"/>
              <a:t>: </a:t>
            </a:r>
            <a:r>
              <a:rPr lang="pt-BR" sz="3200" dirty="0" smtClean="0"/>
              <a:t>10101</a:t>
            </a:r>
            <a:endParaRPr lang="pt-BR" sz="3200" dirty="0"/>
          </a:p>
          <a:p>
            <a:r>
              <a:rPr lang="pt-BR" sz="3200" dirty="0" smtClean="0"/>
              <a:t>Expoente</a:t>
            </a:r>
            <a:r>
              <a:rPr lang="pt-BR" sz="3200" dirty="0"/>
              <a:t>: </a:t>
            </a:r>
            <a:r>
              <a:rPr lang="pt-BR" sz="3200" dirty="0" smtClean="0"/>
              <a:t>110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9906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Problema com arredondamento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316416" cy="236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803277" y="5805264"/>
            <a:ext cx="91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+2.5</a:t>
            </a:r>
            <a:endParaRPr lang="pt-BR" sz="3200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258690" y="4862290"/>
            <a:ext cx="0" cy="5829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347864" y="2708920"/>
            <a:ext cx="27712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Lógica Binária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888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NOT</a:t>
            </a:r>
            <a:endParaRPr lang="pt-B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4904"/>
            <a:ext cx="4210219" cy="207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564903"/>
            <a:ext cx="2545905" cy="2078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093611" y="5075892"/>
            <a:ext cx="132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Lógica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28184" y="508518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3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NOT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835696" y="2708920"/>
            <a:ext cx="295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céu é azul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416209" y="2905780"/>
            <a:ext cx="1396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92D050"/>
                </a:solidFill>
              </a:rPr>
              <a:t>Verdade</a:t>
            </a:r>
            <a:endParaRPr lang="pt-BR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4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</a:t>
            </a:r>
            <a:r>
              <a:rPr lang="pt-BR" dirty="0" smtClean="0"/>
              <a:t>Fixo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3708703" y="1556792"/>
                <a:ext cx="16578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/>
                        </a:rPr>
                        <m:t>10.101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703" y="1556792"/>
                <a:ext cx="1657826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83568" y="2996952"/>
                <a:ext cx="2233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+0×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996952"/>
                <a:ext cx="223304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5004847" y="2996952"/>
                <a:ext cx="3510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1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+0×</m:t>
                      </m:r>
                      <m:sSup>
                        <m:sSup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</m:sSup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847" y="2996952"/>
                <a:ext cx="351070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895543" y="3923764"/>
                <a:ext cx="1661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2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+0=2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3" y="3923764"/>
                <a:ext cx="1661032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/>
          <p:cNvSpPr txBox="1"/>
          <p:nvPr/>
        </p:nvSpPr>
        <p:spPr>
          <a:xfrm>
            <a:off x="1260431" y="4509120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(parte inteira)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5148863" y="3933056"/>
                <a:ext cx="3235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0.5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+0</m:t>
                      </m:r>
                      <m:r>
                        <a:rPr lang="pt-B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0.125=0.6125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63" y="3933056"/>
                <a:ext cx="323518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5998945" y="4581128"/>
            <a:ext cx="18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(parte fracionária)</a:t>
            </a:r>
            <a:endParaRPr lang="pt-BR" dirty="0"/>
          </a:p>
        </p:txBody>
      </p:sp>
      <p:cxnSp>
        <p:nvCxnSpPr>
          <p:cNvPr id="11" name="Conector de seta reta 10"/>
          <p:cNvCxnSpPr/>
          <p:nvPr/>
        </p:nvCxnSpPr>
        <p:spPr>
          <a:xfrm flipH="1">
            <a:off x="2196535" y="2060848"/>
            <a:ext cx="158417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292879" y="2060848"/>
            <a:ext cx="1368152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/>
              <p:cNvSpPr txBox="1"/>
              <p:nvPr/>
            </p:nvSpPr>
            <p:spPr>
              <a:xfrm>
                <a:off x="2844607" y="5445224"/>
                <a:ext cx="28688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10.101=2.6125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607" y="5445224"/>
                <a:ext cx="2868862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5" grpId="0"/>
      <p:bldP spid="9" grpId="0"/>
      <p:bldP spid="10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NOT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903325" y="2276872"/>
            <a:ext cx="295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céu é azul</a:t>
            </a:r>
            <a:endParaRPr lang="pt-BR" sz="4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940152" y="2398241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92D050"/>
                </a:solidFill>
              </a:rPr>
              <a:t>Verdade - 1</a:t>
            </a:r>
            <a:endParaRPr lang="pt-BR" sz="2800" dirty="0">
              <a:solidFill>
                <a:srgbClr val="92D05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09167" y="4077072"/>
            <a:ext cx="4082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 smtClean="0"/>
              <a:t>NOT</a:t>
            </a:r>
            <a:r>
              <a:rPr lang="pt-BR" sz="4400" dirty="0" smtClean="0"/>
              <a:t> O céu é azul</a:t>
            </a:r>
            <a:endParaRPr lang="pt-BR" sz="4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228184" y="417927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Falso - 0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79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AND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1844824"/>
            <a:ext cx="295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céu é azul</a:t>
            </a:r>
            <a:endParaRPr lang="pt-BR" sz="4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84491" y="1966193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92D050"/>
                </a:solidFill>
              </a:rPr>
              <a:t>Verdade - 1</a:t>
            </a:r>
            <a:endParaRPr lang="pt-BR" sz="2800" dirty="0">
              <a:solidFill>
                <a:srgbClr val="92D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2780928"/>
            <a:ext cx="3821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gelo é quente</a:t>
            </a:r>
            <a:endParaRPr lang="pt-BR" sz="4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55790" y="2902297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Falso - 0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31640" y="4149080"/>
            <a:ext cx="34851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   O céu é azul</a:t>
            </a:r>
          </a:p>
          <a:p>
            <a:r>
              <a:rPr lang="pt-BR" sz="4000" dirty="0"/>
              <a:t> </a:t>
            </a:r>
            <a:r>
              <a:rPr lang="pt-BR" sz="4000" dirty="0" smtClean="0"/>
              <a:t>        </a:t>
            </a:r>
            <a:r>
              <a:rPr lang="pt-BR" sz="4000" b="1" dirty="0" smtClean="0"/>
              <a:t>AND</a:t>
            </a:r>
          </a:p>
          <a:p>
            <a:r>
              <a:rPr lang="pt-BR" sz="4000" dirty="0" smtClean="0"/>
              <a:t>O gelo é quente</a:t>
            </a:r>
            <a:endParaRPr lang="pt-BR" sz="40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5928966" y="4941168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Falso - 0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AND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51720" y="4869160"/>
            <a:ext cx="132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Lógica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28184" y="508518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76872"/>
            <a:ext cx="4290591" cy="213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91" y="1916832"/>
            <a:ext cx="3126233" cy="286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OR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547664" y="2276872"/>
            <a:ext cx="29567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céu é azul</a:t>
            </a:r>
            <a:endParaRPr lang="pt-BR" sz="4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584491" y="2398241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92D050"/>
                </a:solidFill>
              </a:rPr>
              <a:t>Verdade - 1</a:t>
            </a:r>
            <a:endParaRPr lang="pt-BR" sz="2800" dirty="0">
              <a:solidFill>
                <a:srgbClr val="92D05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115616" y="3212976"/>
            <a:ext cx="38218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O gelo é quente</a:t>
            </a:r>
            <a:endParaRPr lang="pt-BR" sz="4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855790" y="3334345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Falso - 0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331640" y="4581128"/>
            <a:ext cx="34851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   O céu é azul</a:t>
            </a:r>
          </a:p>
          <a:p>
            <a:r>
              <a:rPr lang="pt-BR" sz="4000" dirty="0"/>
              <a:t> </a:t>
            </a:r>
            <a:r>
              <a:rPr lang="pt-BR" sz="4000" dirty="0" smtClean="0"/>
              <a:t>        </a:t>
            </a:r>
            <a:r>
              <a:rPr lang="pt-BR" sz="4000" b="1" dirty="0" smtClean="0"/>
              <a:t>OR</a:t>
            </a:r>
          </a:p>
          <a:p>
            <a:r>
              <a:rPr lang="pt-BR" sz="4000" dirty="0" smtClean="0"/>
              <a:t>O gelo é quente</a:t>
            </a:r>
            <a:endParaRPr lang="pt-BR" sz="40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5580112" y="5445224"/>
            <a:ext cx="185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>
                <a:solidFill>
                  <a:srgbClr val="92D050"/>
                </a:solidFill>
              </a:rPr>
              <a:t>Verdade - 1</a:t>
            </a:r>
            <a:endParaRPr lang="pt-BR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 Lógico OR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2093611" y="5075892"/>
            <a:ext cx="132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Porta Lógica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228184" y="508518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9435"/>
            <a:ext cx="4224486" cy="236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814" y="2060848"/>
            <a:ext cx="305862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15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Circuito Somador de 2 Bits</a:t>
            </a:r>
            <a:endParaRPr lang="pt-BR" sz="4000" dirty="0"/>
          </a:p>
        </p:txBody>
      </p:sp>
      <p:pic>
        <p:nvPicPr>
          <p:cNvPr id="1026" name="Picture 2" descr="C:\Users\Gilberto\Dropbox\UFPB\disciplinas\Introdução à Computação - Virtual\livro\Capítulo 3\imagem\Circuito som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01" y="1196752"/>
            <a:ext cx="6523467" cy="48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0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Aritmética de 2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995936" y="1268760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0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0</a:t>
            </a:r>
          </a:p>
          <a:p>
            <a:r>
              <a:rPr lang="pt-BR" sz="5400" dirty="0" smtClean="0"/>
              <a:t>   0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880328"/>
              </p:ext>
            </p:extLst>
          </p:nvPr>
        </p:nvGraphicFramePr>
        <p:xfrm>
          <a:off x="2339752" y="4077072"/>
          <a:ext cx="4824536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carry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11760" y="1311151"/>
            <a:ext cx="12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</a:t>
            </a:r>
            <a:r>
              <a:rPr lang="pt-BR" sz="2400" dirty="0" err="1" smtClean="0"/>
              <a:t>arry</a:t>
            </a:r>
            <a:r>
              <a:rPr lang="pt-BR" sz="2400" dirty="0" smtClean="0"/>
              <a:t> = 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969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Aritmética de 2 Bits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3995936" y="1340768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0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  1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87409"/>
              </p:ext>
            </p:extLst>
          </p:nvPr>
        </p:nvGraphicFramePr>
        <p:xfrm>
          <a:off x="2339752" y="4077072"/>
          <a:ext cx="4824536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carry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11760" y="1311151"/>
            <a:ext cx="12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</a:t>
            </a:r>
            <a:r>
              <a:rPr lang="pt-BR" sz="2400" dirty="0" err="1" smtClean="0"/>
              <a:t>arry</a:t>
            </a:r>
            <a:r>
              <a:rPr lang="pt-BR" sz="2400" dirty="0" smtClean="0"/>
              <a:t> = 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292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Aritmética de 2 Bits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995936" y="1268760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0</a:t>
            </a:r>
          </a:p>
          <a:p>
            <a:r>
              <a:rPr lang="pt-BR" sz="5400" dirty="0" smtClean="0"/>
              <a:t>   1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63827"/>
              </p:ext>
            </p:extLst>
          </p:nvPr>
        </p:nvGraphicFramePr>
        <p:xfrm>
          <a:off x="2339752" y="4077072"/>
          <a:ext cx="4824536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carry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301491" y="1311151"/>
            <a:ext cx="12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</a:t>
            </a:r>
            <a:r>
              <a:rPr lang="pt-BR" sz="2400" dirty="0" err="1" smtClean="0"/>
              <a:t>arry</a:t>
            </a:r>
            <a:r>
              <a:rPr lang="pt-BR" sz="2400" dirty="0" smtClean="0"/>
              <a:t> = 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799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Aritmética de 2 Bits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95936" y="1268760"/>
            <a:ext cx="1656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/>
              <a:t>   1</a:t>
            </a:r>
          </a:p>
          <a:p>
            <a:r>
              <a:rPr lang="pt-BR" sz="5400" dirty="0" smtClean="0"/>
              <a:t>+</a:t>
            </a:r>
            <a:r>
              <a:rPr lang="pt-BR" sz="5400" u="sng" dirty="0" smtClean="0"/>
              <a:t> 1</a:t>
            </a:r>
          </a:p>
          <a:p>
            <a:r>
              <a:rPr lang="pt-BR" sz="5400" dirty="0" smtClean="0"/>
              <a:t>   0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24746"/>
              </p:ext>
            </p:extLst>
          </p:nvPr>
        </p:nvGraphicFramePr>
        <p:xfrm>
          <a:off x="2339752" y="4077072"/>
          <a:ext cx="4824536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carry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411760" y="1311151"/>
            <a:ext cx="12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</a:t>
            </a:r>
            <a:r>
              <a:rPr lang="pt-BR" sz="2400" dirty="0" err="1" smtClean="0"/>
              <a:t>arry</a:t>
            </a:r>
            <a:r>
              <a:rPr lang="pt-BR" sz="2400" dirty="0" smtClean="0"/>
              <a:t> = 1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528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/>
              <p:cNvSpPr txBox="1"/>
              <p:nvPr/>
            </p:nvSpPr>
            <p:spPr>
              <a:xfrm>
                <a:off x="2536348" y="2780928"/>
                <a:ext cx="42679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600" i="1">
                              <a:latin typeface="Cambria Math"/>
                            </a:rPr>
                            <m:t>10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1</m:t>
                          </m:r>
                          <m:r>
                            <a:rPr lang="pt-BR" sz="3600" i="1">
                              <a:latin typeface="Cambria Math"/>
                            </a:rPr>
                            <m:t>.</m:t>
                          </m:r>
                          <m:r>
                            <a:rPr lang="pt-BR" sz="3600" b="0" i="1" smtClean="0">
                              <a:latin typeface="Cambria Math"/>
                            </a:rPr>
                            <m:t>010</m:t>
                          </m:r>
                          <m:r>
                            <a:rPr lang="pt-BR" sz="3600" i="1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pt-BR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/>
                            </a:rPr>
                            <m:t>????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48" y="2780928"/>
                <a:ext cx="42679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0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Circuito do “</a:t>
            </a:r>
            <a:r>
              <a:rPr lang="pt-BR" dirty="0" err="1" smtClean="0"/>
              <a:t>c</a:t>
            </a:r>
            <a:r>
              <a:rPr lang="pt-BR" dirty="0" err="1" smtClean="0"/>
              <a:t>arry</a:t>
            </a:r>
            <a:r>
              <a:rPr lang="pt-BR" dirty="0" smtClean="0"/>
              <a:t>”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153318"/>
              </p:ext>
            </p:extLst>
          </p:nvPr>
        </p:nvGraphicFramePr>
        <p:xfrm>
          <a:off x="2762799" y="1628800"/>
          <a:ext cx="3618402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 smtClean="0"/>
                        <a:t>carry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725144"/>
            <a:ext cx="3895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66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Circuito da soma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054923"/>
              </p:ext>
            </p:extLst>
          </p:nvPr>
        </p:nvGraphicFramePr>
        <p:xfrm>
          <a:off x="2762799" y="1417638"/>
          <a:ext cx="3618402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32" y="4290126"/>
            <a:ext cx="26955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Circuito da soma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88913"/>
              </p:ext>
            </p:extLst>
          </p:nvPr>
        </p:nvGraphicFramePr>
        <p:xfrm>
          <a:off x="2762799" y="1417638"/>
          <a:ext cx="3618402" cy="265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134"/>
                <a:gridCol w="1206134"/>
                <a:gridCol w="1206134"/>
              </a:tblGrid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A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B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soma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0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smtClean="0"/>
                        <a:t>1</a:t>
                      </a:r>
                      <a:endParaRPr lang="pt-BR" sz="2000" dirty="0"/>
                    </a:p>
                  </a:txBody>
                  <a:tcPr/>
                </a:tc>
              </a:tr>
              <a:tr h="531574"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smtClean="0"/>
                        <a:t>1</a:t>
                      </a:r>
                      <a:endParaRPr lang="pt-B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 smtClean="0"/>
                        <a:t>0</a:t>
                      </a:r>
                      <a:endParaRPr lang="pt-BR" sz="2000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64" y="4293096"/>
            <a:ext cx="48482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86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>
            <a:normAutofit/>
          </a:bodyPr>
          <a:lstStyle/>
          <a:p>
            <a:r>
              <a:rPr lang="pt-BR" sz="4000" dirty="0" smtClean="0"/>
              <a:t>Circuito Somador de 2 Bits</a:t>
            </a:r>
            <a:endParaRPr lang="pt-BR" sz="4000" dirty="0"/>
          </a:p>
        </p:txBody>
      </p:sp>
      <p:pic>
        <p:nvPicPr>
          <p:cNvPr id="1026" name="Picture 2" descr="C:\Users\Gilberto\Dropbox\UFPB\disciplinas\Introdução à Computação - Virtual\livro\Capítulo 3\imagem\Circuito somad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5563360" cy="41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20420"/>
              </p:ext>
            </p:extLst>
          </p:nvPr>
        </p:nvGraphicFramePr>
        <p:xfrm>
          <a:off x="5727932" y="2490923"/>
          <a:ext cx="3384376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094"/>
                <a:gridCol w="846094"/>
                <a:gridCol w="846094"/>
                <a:gridCol w="846094"/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B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soma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carry</a:t>
                      </a:r>
                      <a:endParaRPr lang="pt-BR" sz="180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1</a:t>
                      </a:r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>
            <a:off x="7406265" y="2490923"/>
            <a:ext cx="0" cy="2592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Aritmética Ponto Fixo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47610"/>
            <a:ext cx="2467552" cy="229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492896"/>
            <a:ext cx="2890511" cy="2293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036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pic>
        <p:nvPicPr>
          <p:cNvPr id="1026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4" y="2245296"/>
            <a:ext cx="6802922" cy="22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2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pic>
        <p:nvPicPr>
          <p:cNvPr id="1026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54" y="2245296"/>
            <a:ext cx="6802922" cy="22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755576" y="486916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Que número representa o código </a:t>
            </a:r>
            <a:r>
              <a:rPr lang="pt-BR" dirty="0" smtClean="0">
                <a:solidFill>
                  <a:srgbClr val="FF0000"/>
                </a:solidFill>
              </a:rPr>
              <a:t>10101001</a:t>
            </a:r>
            <a:r>
              <a:rPr lang="pt-BR" dirty="0" smtClean="0"/>
              <a:t> 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3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pic>
        <p:nvPicPr>
          <p:cNvPr id="1026" name="Imagem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1" y="2965376"/>
            <a:ext cx="7452087" cy="247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2364654" y="2966509"/>
            <a:ext cx="5663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1       0     1      0      1     0      0      1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85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pt-BR" dirty="0" smtClean="0"/>
              <a:t>Notação Ponto Flutuante – 8 bits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3203848" y="2996952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smtClean="0"/>
              <a:t>0     1      0</a:t>
            </a:r>
            <a:endParaRPr lang="pt-BR" sz="4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39552" y="2062589"/>
            <a:ext cx="4629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1. Tratando o expoente: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790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764</Words>
  <Application>Microsoft Office PowerPoint</Application>
  <PresentationFormat>Apresentação na tela (4:3)</PresentationFormat>
  <Paragraphs>350</Paragraphs>
  <Slides>43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4" baseType="lpstr">
      <vt:lpstr>Tema do Office</vt:lpstr>
      <vt:lpstr>Apresentação do PowerPoint</vt:lpstr>
      <vt:lpstr>Apresentação do PowerPoint</vt:lpstr>
      <vt:lpstr>Notação Ponto Fixo</vt:lpstr>
      <vt:lpstr>Exercício</vt:lpstr>
      <vt:lpstr>Aritmética Ponto Fixo</vt:lpstr>
      <vt:lpstr>Notação Ponto Flutuante – 8 bits</vt:lpstr>
      <vt:lpstr>Notação Ponto Flutuante – 8 bits</vt:lpstr>
      <vt:lpstr>Notação Ponto Flutuante – 8 bits</vt:lpstr>
      <vt:lpstr>Notação Ponto Flutuante – 8 bits</vt:lpstr>
      <vt:lpstr>Notação de Excesso – 3 bits</vt:lpstr>
      <vt:lpstr>Notação de Excesso – 3 bits</vt:lpstr>
      <vt:lpstr>Notação Ponto Flutuante – 8 bits</vt:lpstr>
      <vt:lpstr>Notação Ponto Flutuante – 8 bits</vt:lpstr>
      <vt:lpstr>Notação Ponto Flutuante – 8 bits</vt:lpstr>
      <vt:lpstr>Notação Ponto Flutuante – 8 bits</vt:lpstr>
      <vt:lpstr>Exercício</vt:lpstr>
      <vt:lpstr>Notação Ponto Flutuante – 8 bits</vt:lpstr>
      <vt:lpstr>Notação Ponto Flutuante – 8 bits</vt:lpstr>
      <vt:lpstr>Notação Ponto Flutuante – 8 bits</vt:lpstr>
      <vt:lpstr>Notação Ponto Flutuante – 8 bits</vt:lpstr>
      <vt:lpstr>Notação Ponto Flutuante – 8 bits</vt:lpstr>
      <vt:lpstr>Notação Ponto Flutuante – 8 bits</vt:lpstr>
      <vt:lpstr>Exercício</vt:lpstr>
      <vt:lpstr>Comparando números em Ponto Flutuante  (notação de excesso)</vt:lpstr>
      <vt:lpstr>Problema com arredondamento</vt:lpstr>
      <vt:lpstr>Problema com arredondamento</vt:lpstr>
      <vt:lpstr>Apresentação do PowerPoint</vt:lpstr>
      <vt:lpstr>Operador Lógico NOT</vt:lpstr>
      <vt:lpstr>Operador Lógico NOT</vt:lpstr>
      <vt:lpstr>Operador Lógico NOT</vt:lpstr>
      <vt:lpstr>Operador Lógico AND</vt:lpstr>
      <vt:lpstr>Operador Lógico AND</vt:lpstr>
      <vt:lpstr>Operador Lógico OR</vt:lpstr>
      <vt:lpstr>Operador Lógico OR</vt:lpstr>
      <vt:lpstr>Circuito Somador de 2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Circuito Somador de 2 Bits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Soma Binária</dc:title>
  <dc:creator>Gilberto</dc:creator>
  <cp:lastModifiedBy>Gilberto Farias</cp:lastModifiedBy>
  <cp:revision>23</cp:revision>
  <dcterms:created xsi:type="dcterms:W3CDTF">2013-04-23T11:35:51Z</dcterms:created>
  <dcterms:modified xsi:type="dcterms:W3CDTF">2020-10-05T12:46:29Z</dcterms:modified>
</cp:coreProperties>
</file>