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
      <p:font typeface="Karl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33" Type="http://schemas.openxmlformats.org/officeDocument/2006/relationships/font" Target="fonts/Karla-bold.fntdata"/><Relationship Id="rId10" Type="http://schemas.openxmlformats.org/officeDocument/2006/relationships/slide" Target="slides/slide6.xml"/><Relationship Id="rId32" Type="http://schemas.openxmlformats.org/officeDocument/2006/relationships/font" Target="fonts/Karla-regular.fntdata"/><Relationship Id="rId13" Type="http://schemas.openxmlformats.org/officeDocument/2006/relationships/slide" Target="slides/slide9.xml"/><Relationship Id="rId35" Type="http://schemas.openxmlformats.org/officeDocument/2006/relationships/font" Target="fonts/Karla-boldItalic.fntdata"/><Relationship Id="rId12" Type="http://schemas.openxmlformats.org/officeDocument/2006/relationships/slide" Target="slides/slide8.xml"/><Relationship Id="rId34" Type="http://schemas.openxmlformats.org/officeDocument/2006/relationships/font" Target="fonts/Karla-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54c3d4aac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54c3d4aa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d3692486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d369248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5d3692486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5d369248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d3692486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d36924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5d3692486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5d369248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d3692486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d369248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3b1b935e8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b1b935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5d3692486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5d36924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4c3d4aac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4c3d4aa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54c3d4aac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54c3d4a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54c3d4aac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54c3d4aa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54c3d4aac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54c3d4a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4c3d4aac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4c3d4aa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4c3d4aac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4c3d4a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54c3d4aac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54c3d4a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54c3d4aac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54c3d4a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es.wikipedia.org/wiki/Oracle" TargetMode="External"/><Relationship Id="rId4" Type="http://schemas.openxmlformats.org/officeDocument/2006/relationships/hyperlink" Target="https://es.wikipedia.org/wiki/Orac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42291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21867"/>
                </a:solidFill>
                <a:latin typeface="Lato"/>
                <a:ea typeface="Lato"/>
                <a:cs typeface="Lato"/>
                <a:sym typeface="Lato"/>
              </a:rPr>
              <a:t>Introducción a MVC y Symfony</a:t>
            </a:r>
            <a:endParaRPr>
              <a:solidFill>
                <a:srgbClr val="121867"/>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33784"/>
                </a:solidFill>
                <a:latin typeface="Lato"/>
                <a:ea typeface="Lato"/>
                <a:cs typeface="Lato"/>
                <a:sym typeface="Lato"/>
              </a:rPr>
              <a:t>PETICIONES Y RESPUESTAS EN SYMFONY</a:t>
            </a:r>
            <a:endParaRPr sz="1800">
              <a:solidFill>
                <a:srgbClr val="F33784"/>
              </a:solidFill>
              <a:latin typeface="Lato"/>
              <a:ea typeface="Lato"/>
              <a:cs typeface="Lato"/>
              <a:sym typeface="Lato"/>
            </a:endParaRPr>
          </a:p>
          <a:p>
            <a:pPr indent="0" lvl="0" marL="0" rtl="0" algn="l">
              <a:lnSpc>
                <a:spcPct val="115000"/>
              </a:lnSpc>
              <a:spcBef>
                <a:spcPts val="2300"/>
              </a:spcBef>
              <a:spcAft>
                <a:spcPts val="0"/>
              </a:spcAft>
              <a:buNone/>
            </a:pPr>
            <a:r>
              <a:rPr b="0" lang="en" sz="1400">
                <a:solidFill>
                  <a:srgbClr val="18171B"/>
                </a:solidFill>
                <a:latin typeface="Lato"/>
                <a:ea typeface="Lato"/>
                <a:cs typeface="Lato"/>
                <a:sym typeface="Lato"/>
              </a:rPr>
              <a:t>Symfony provee una alternativa mediante dos clases que permiten interactuar con una petición o respuesta de forma más sencilla.</a:t>
            </a:r>
            <a:endParaRPr b="0" sz="1400">
              <a:solidFill>
                <a:srgbClr val="18171B"/>
              </a:solidFill>
              <a:latin typeface="Lato"/>
              <a:ea typeface="Lato"/>
              <a:cs typeface="Lato"/>
              <a:sym typeface="Lato"/>
            </a:endParaRPr>
          </a:p>
          <a:p>
            <a:pPr indent="0" lvl="0" marL="0" rtl="0" algn="l">
              <a:lnSpc>
                <a:spcPct val="115000"/>
              </a:lnSpc>
              <a:spcBef>
                <a:spcPts val="1100"/>
              </a:spcBef>
              <a:spcAft>
                <a:spcPts val="0"/>
              </a:spcAft>
              <a:buNone/>
            </a:pPr>
            <a:r>
              <a:t/>
            </a:r>
            <a:endParaRPr b="0" sz="1400">
              <a:solidFill>
                <a:schemeClr val="dk1"/>
              </a:solidFill>
              <a:latin typeface="Lato"/>
              <a:ea typeface="Lato"/>
              <a:cs typeface="Lato"/>
              <a:sym typeface="Lato"/>
            </a:endParaRPr>
          </a:p>
        </p:txBody>
      </p:sp>
      <p:sp>
        <p:nvSpPr>
          <p:cNvPr id="121" name="Google Shape;121;p23"/>
          <p:cNvSpPr txBox="1"/>
          <p:nvPr>
            <p:ph idx="1" type="subTitle"/>
          </p:nvPr>
        </p:nvSpPr>
        <p:spPr>
          <a:xfrm>
            <a:off x="6087775" y="3026400"/>
            <a:ext cx="2543100" cy="1270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latin typeface="Lato"/>
                <a:ea typeface="Lato"/>
                <a:cs typeface="Lato"/>
                <a:sym typeface="Lato"/>
              </a:rPr>
              <a:t>Las clases </a:t>
            </a:r>
            <a:r>
              <a:rPr b="1" lang="en" u="sng">
                <a:latin typeface="Lato"/>
                <a:ea typeface="Lato"/>
                <a:cs typeface="Lato"/>
                <a:sym typeface="Lato"/>
              </a:rPr>
              <a:t>Request</a:t>
            </a:r>
            <a:r>
              <a:rPr lang="en">
                <a:latin typeface="Lato"/>
                <a:ea typeface="Lato"/>
                <a:cs typeface="Lato"/>
                <a:sym typeface="Lato"/>
              </a:rPr>
              <a:t> y </a:t>
            </a:r>
            <a:r>
              <a:rPr b="1" lang="en" u="sng">
                <a:latin typeface="Lato"/>
                <a:ea typeface="Lato"/>
                <a:cs typeface="Lato"/>
                <a:sym typeface="Lato"/>
              </a:rPr>
              <a:t>Response</a:t>
            </a:r>
            <a:r>
              <a:rPr lang="en">
                <a:latin typeface="Lato"/>
                <a:ea typeface="Lato"/>
                <a:cs typeface="Lato"/>
                <a:sym typeface="Lato"/>
              </a:rPr>
              <a:t> de Symfony permiten abstraer la comunicación con HTTP</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idx="4294967295" type="subTitle"/>
          </p:nvPr>
        </p:nvSpPr>
        <p:spPr>
          <a:xfrm>
            <a:off x="580000" y="2474800"/>
            <a:ext cx="5860500" cy="7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700"/>
              </a:spcAft>
              <a:buClr>
                <a:schemeClr val="dk1"/>
              </a:buClr>
              <a:buSzPts val="1100"/>
              <a:buFont typeface="Arial"/>
              <a:buNone/>
            </a:pPr>
            <a:r>
              <a:rPr lang="en" sz="1800">
                <a:solidFill>
                  <a:srgbClr val="18171B"/>
                </a:solidFill>
                <a:latin typeface="Lato"/>
                <a:ea typeface="Lato"/>
                <a:cs typeface="Lato"/>
                <a:sym typeface="Lato"/>
              </a:rPr>
              <a:t>En el lenguaje HTTP, esta </a:t>
            </a:r>
            <a:r>
              <a:rPr b="1" lang="en" sz="1800">
                <a:solidFill>
                  <a:srgbClr val="18171B"/>
                </a:solidFill>
                <a:latin typeface="Lato"/>
                <a:ea typeface="Lato"/>
                <a:cs typeface="Lato"/>
                <a:sym typeface="Lato"/>
              </a:rPr>
              <a:t>petición </a:t>
            </a:r>
            <a:r>
              <a:rPr lang="en" sz="1800">
                <a:solidFill>
                  <a:srgbClr val="18171B"/>
                </a:solidFill>
                <a:latin typeface="Lato"/>
                <a:ea typeface="Lato"/>
                <a:cs typeface="Lato"/>
                <a:sym typeface="Lato"/>
              </a:rPr>
              <a:t>tendría el siguiente aspecto:</a:t>
            </a:r>
            <a:endParaRPr sz="1800">
              <a:solidFill>
                <a:srgbClr val="121867"/>
              </a:solidFill>
              <a:latin typeface="Lato"/>
              <a:ea typeface="Lato"/>
              <a:cs typeface="Lato"/>
              <a:sym typeface="Lato"/>
            </a:endParaRPr>
          </a:p>
        </p:txBody>
      </p:sp>
      <p:pic>
        <p:nvPicPr>
          <p:cNvPr descr="../_images/xkcd-request.png" id="127" name="Google Shape;127;p24"/>
          <p:cNvPicPr preferRelativeResize="0"/>
          <p:nvPr/>
        </p:nvPicPr>
        <p:blipFill>
          <a:blip r:embed="rId3">
            <a:alphaModFix/>
          </a:blip>
          <a:stretch>
            <a:fillRect/>
          </a:stretch>
        </p:blipFill>
        <p:spPr>
          <a:xfrm>
            <a:off x="1205500" y="473850"/>
            <a:ext cx="4000500" cy="1676400"/>
          </a:xfrm>
          <a:prstGeom prst="rect">
            <a:avLst/>
          </a:prstGeom>
          <a:noFill/>
          <a:ln>
            <a:noFill/>
          </a:ln>
        </p:spPr>
      </p:pic>
      <p:pic>
        <p:nvPicPr>
          <p:cNvPr id="128" name="Google Shape;128;p24"/>
          <p:cNvPicPr preferRelativeResize="0"/>
          <p:nvPr/>
        </p:nvPicPr>
        <p:blipFill>
          <a:blip r:embed="rId4">
            <a:alphaModFix/>
          </a:blip>
          <a:stretch>
            <a:fillRect/>
          </a:stretch>
        </p:blipFill>
        <p:spPr>
          <a:xfrm>
            <a:off x="609600" y="3412000"/>
            <a:ext cx="5860501" cy="121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idx="4294967295" type="subTitle"/>
          </p:nvPr>
        </p:nvSpPr>
        <p:spPr>
          <a:xfrm>
            <a:off x="580000" y="2474800"/>
            <a:ext cx="5860500" cy="7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rgbClr val="18171B"/>
                </a:solidFill>
                <a:latin typeface="Lato"/>
                <a:ea typeface="Lato"/>
                <a:cs typeface="Lato"/>
                <a:sym typeface="Lato"/>
              </a:rPr>
              <a:t>Traducido a HTTP, la respuesta devuelta al navegador un aspecto similar a este:</a:t>
            </a:r>
            <a:endParaRPr sz="1700">
              <a:solidFill>
                <a:srgbClr val="121867"/>
              </a:solidFill>
              <a:latin typeface="Lato"/>
              <a:ea typeface="Lato"/>
              <a:cs typeface="Lato"/>
              <a:sym typeface="Lato"/>
            </a:endParaRPr>
          </a:p>
        </p:txBody>
      </p:sp>
      <p:pic>
        <p:nvPicPr>
          <p:cNvPr descr="../_images/xkcd-full.png" id="134" name="Google Shape;134;p25"/>
          <p:cNvPicPr preferRelativeResize="0"/>
          <p:nvPr/>
        </p:nvPicPr>
        <p:blipFill>
          <a:blip r:embed="rId3">
            <a:alphaModFix/>
          </a:blip>
          <a:stretch>
            <a:fillRect/>
          </a:stretch>
        </p:blipFill>
        <p:spPr>
          <a:xfrm>
            <a:off x="685800" y="152400"/>
            <a:ext cx="5267500" cy="2170000"/>
          </a:xfrm>
          <a:prstGeom prst="rect">
            <a:avLst/>
          </a:prstGeom>
          <a:noFill/>
          <a:ln>
            <a:noFill/>
          </a:ln>
        </p:spPr>
      </p:pic>
      <p:pic>
        <p:nvPicPr>
          <p:cNvPr id="135" name="Google Shape;135;p25"/>
          <p:cNvPicPr preferRelativeResize="0"/>
          <p:nvPr/>
        </p:nvPicPr>
        <p:blipFill rotWithShape="1">
          <a:blip r:embed="rId4">
            <a:alphaModFix/>
          </a:blip>
          <a:srcRect b="0" l="2573" r="-25695" t="-23137"/>
          <a:stretch/>
        </p:blipFill>
        <p:spPr>
          <a:xfrm>
            <a:off x="785813" y="2847975"/>
            <a:ext cx="4371975" cy="219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21867"/>
                </a:solidFill>
                <a:latin typeface="Lato"/>
                <a:ea typeface="Lato"/>
                <a:cs typeface="Lato"/>
                <a:sym typeface="Lato"/>
              </a:rPr>
              <a:t>MÉTODOS HTTP</a:t>
            </a:r>
            <a:endParaRPr>
              <a:solidFill>
                <a:srgbClr val="121867"/>
              </a:solidFill>
              <a:latin typeface="Lato"/>
              <a:ea typeface="Lato"/>
              <a:cs typeface="Lato"/>
              <a:sym typeface="Lato"/>
            </a:endParaRPr>
          </a:p>
        </p:txBody>
      </p:sp>
      <p:sp>
        <p:nvSpPr>
          <p:cNvPr id="141" name="Google Shape;141;p26"/>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18171B"/>
                </a:solidFill>
                <a:latin typeface="Lato"/>
                <a:ea typeface="Lato"/>
                <a:cs typeface="Lato"/>
                <a:sym typeface="Lato"/>
              </a:rPr>
              <a:t>El método HTTP GET, visto en el ejemplo anterior, define lo que el cliente quiere hacer con el recurso. Los métodos HTTP definen las maneras en que un cliente puede actuar sobre un recurso:</a:t>
            </a:r>
            <a:endParaRPr sz="1400">
              <a:solidFill>
                <a:srgbClr val="121867"/>
              </a:solidFill>
              <a:latin typeface="Lato"/>
              <a:ea typeface="Lato"/>
              <a:cs typeface="Lato"/>
              <a:sym typeface="Lato"/>
            </a:endParaRPr>
          </a:p>
          <a:p>
            <a:pPr indent="-317500" lvl="0" marL="457200" rtl="0" algn="l">
              <a:spcBef>
                <a:spcPts val="1700"/>
              </a:spcBef>
              <a:spcAft>
                <a:spcPts val="0"/>
              </a:spcAft>
              <a:buClr>
                <a:srgbClr val="121867"/>
              </a:buClr>
              <a:buSzPts val="1400"/>
              <a:buFont typeface="Lato"/>
              <a:buChar char="▸"/>
            </a:pPr>
            <a:r>
              <a:rPr b="1" lang="en" sz="1400">
                <a:solidFill>
                  <a:srgbClr val="121867"/>
                </a:solidFill>
                <a:latin typeface="Lato"/>
                <a:ea typeface="Lato"/>
                <a:cs typeface="Lato"/>
                <a:sym typeface="Lato"/>
              </a:rPr>
              <a:t>GET:</a:t>
            </a:r>
            <a:r>
              <a:rPr lang="en" sz="1400">
                <a:solidFill>
                  <a:srgbClr val="121867"/>
                </a:solidFill>
                <a:latin typeface="Lato"/>
                <a:ea typeface="Lato"/>
                <a:cs typeface="Lato"/>
                <a:sym typeface="Lato"/>
              </a:rPr>
              <a:t> </a:t>
            </a:r>
            <a:r>
              <a:rPr lang="en" sz="1400">
                <a:solidFill>
                  <a:schemeClr val="dk1"/>
                </a:solidFill>
                <a:latin typeface="Lato"/>
                <a:ea typeface="Lato"/>
                <a:cs typeface="Lato"/>
                <a:sym typeface="Lato"/>
              </a:rPr>
              <a:t>Obtiene un recurso del servidor (ej. Cuando visitamos una página);</a:t>
            </a:r>
            <a:endParaRPr sz="1400">
              <a:solidFill>
                <a:schemeClr val="dk1"/>
              </a:solidFill>
              <a:latin typeface="Lato"/>
              <a:ea typeface="Lato"/>
              <a:cs typeface="Lato"/>
              <a:sym typeface="Lato"/>
            </a:endParaRPr>
          </a:p>
          <a:p>
            <a:pPr indent="0" lvl="0" marL="457200" rtl="0" algn="l">
              <a:spcBef>
                <a:spcPts val="600"/>
              </a:spcBef>
              <a:spcAft>
                <a:spcPts val="0"/>
              </a:spcAft>
              <a:buNone/>
            </a:pPr>
            <a:r>
              <a:t/>
            </a:r>
            <a:endParaRPr sz="1400">
              <a:solidFill>
                <a:schemeClr val="dk1"/>
              </a:solidFill>
              <a:latin typeface="Lato"/>
              <a:ea typeface="Lato"/>
              <a:cs typeface="Lato"/>
              <a:sym typeface="Lato"/>
            </a:endParaRPr>
          </a:p>
          <a:p>
            <a:pPr indent="-317500" lvl="0" marL="457200" rtl="0" algn="l">
              <a:spcBef>
                <a:spcPts val="600"/>
              </a:spcBef>
              <a:spcAft>
                <a:spcPts val="0"/>
              </a:spcAft>
              <a:buClr>
                <a:srgbClr val="121867"/>
              </a:buClr>
              <a:buSzPts val="1400"/>
              <a:buFont typeface="Lato"/>
              <a:buChar char="▸"/>
            </a:pPr>
            <a:r>
              <a:rPr b="1" lang="en" sz="1400">
                <a:solidFill>
                  <a:srgbClr val="121867"/>
                </a:solidFill>
                <a:latin typeface="Lato"/>
                <a:ea typeface="Lato"/>
                <a:cs typeface="Lato"/>
                <a:sym typeface="Lato"/>
              </a:rPr>
              <a:t>POST:</a:t>
            </a:r>
            <a:r>
              <a:rPr lang="en" sz="1400">
                <a:solidFill>
                  <a:srgbClr val="121867"/>
                </a:solidFill>
                <a:latin typeface="Lato"/>
                <a:ea typeface="Lato"/>
                <a:cs typeface="Lato"/>
                <a:sym typeface="Lato"/>
              </a:rPr>
              <a:t> </a:t>
            </a:r>
            <a:r>
              <a:rPr lang="en" sz="1400">
                <a:solidFill>
                  <a:schemeClr val="dk1"/>
                </a:solidFill>
                <a:latin typeface="Lato"/>
                <a:ea typeface="Lato"/>
                <a:cs typeface="Lato"/>
                <a:sym typeface="Lato"/>
              </a:rPr>
              <a:t>Crea un recurso en el servidor (ej. Cuando enviamos un formulario);</a:t>
            </a:r>
            <a:endParaRPr sz="1400">
              <a:solidFill>
                <a:schemeClr val="dk1"/>
              </a:solidFill>
              <a:latin typeface="Lato"/>
              <a:ea typeface="Lato"/>
              <a:cs typeface="Lato"/>
              <a:sym typeface="Lato"/>
            </a:endParaRPr>
          </a:p>
          <a:p>
            <a:pPr indent="0" lvl="0" marL="457200" rtl="0" algn="l">
              <a:spcBef>
                <a:spcPts val="600"/>
              </a:spcBef>
              <a:spcAft>
                <a:spcPts val="0"/>
              </a:spcAft>
              <a:buNone/>
            </a:pPr>
            <a:r>
              <a:t/>
            </a:r>
            <a:endParaRPr sz="1400">
              <a:solidFill>
                <a:schemeClr val="dk1"/>
              </a:solidFill>
              <a:latin typeface="Lato"/>
              <a:ea typeface="Lato"/>
              <a:cs typeface="Lato"/>
              <a:sym typeface="Lato"/>
            </a:endParaRPr>
          </a:p>
          <a:p>
            <a:pPr indent="-317500" lvl="0" marL="457200" rtl="0" algn="l">
              <a:spcBef>
                <a:spcPts val="600"/>
              </a:spcBef>
              <a:spcAft>
                <a:spcPts val="0"/>
              </a:spcAft>
              <a:buClr>
                <a:srgbClr val="121867"/>
              </a:buClr>
              <a:buSzPts val="1400"/>
              <a:buFont typeface="Lato"/>
              <a:buChar char="▸"/>
            </a:pPr>
            <a:r>
              <a:rPr b="1" lang="en" sz="1400">
                <a:solidFill>
                  <a:srgbClr val="121867"/>
                </a:solidFill>
                <a:latin typeface="Lato"/>
                <a:ea typeface="Lato"/>
                <a:cs typeface="Lato"/>
                <a:sym typeface="Lato"/>
              </a:rPr>
              <a:t>PUT:</a:t>
            </a:r>
            <a:r>
              <a:rPr lang="en" sz="1400">
                <a:solidFill>
                  <a:srgbClr val="121867"/>
                </a:solidFill>
                <a:latin typeface="Lato"/>
                <a:ea typeface="Lato"/>
                <a:cs typeface="Lato"/>
                <a:sym typeface="Lato"/>
              </a:rPr>
              <a:t> </a:t>
            </a:r>
            <a:r>
              <a:rPr lang="en" sz="1400">
                <a:solidFill>
                  <a:schemeClr val="dk1"/>
                </a:solidFill>
                <a:latin typeface="Lato"/>
                <a:ea typeface="Lato"/>
                <a:cs typeface="Lato"/>
                <a:sym typeface="Lato"/>
              </a:rPr>
              <a:t>Actualiza un recurso en el servidor (usado en APIs);</a:t>
            </a:r>
            <a:endParaRPr sz="1400">
              <a:solidFill>
                <a:schemeClr val="dk1"/>
              </a:solidFill>
              <a:latin typeface="Lato"/>
              <a:ea typeface="Lato"/>
              <a:cs typeface="Lato"/>
              <a:sym typeface="Lato"/>
            </a:endParaRPr>
          </a:p>
          <a:p>
            <a:pPr indent="0" lvl="0" marL="457200" rtl="0" algn="l">
              <a:spcBef>
                <a:spcPts val="600"/>
              </a:spcBef>
              <a:spcAft>
                <a:spcPts val="0"/>
              </a:spcAft>
              <a:buNone/>
            </a:pPr>
            <a:r>
              <a:t/>
            </a:r>
            <a:endParaRPr sz="1400">
              <a:solidFill>
                <a:schemeClr val="dk1"/>
              </a:solidFill>
              <a:latin typeface="Lato"/>
              <a:ea typeface="Lato"/>
              <a:cs typeface="Lato"/>
              <a:sym typeface="Lato"/>
            </a:endParaRPr>
          </a:p>
          <a:p>
            <a:pPr indent="-317500" lvl="0" marL="457200" rtl="0" algn="l">
              <a:spcBef>
                <a:spcPts val="600"/>
              </a:spcBef>
              <a:spcAft>
                <a:spcPts val="0"/>
              </a:spcAft>
              <a:buClr>
                <a:srgbClr val="121867"/>
              </a:buClr>
              <a:buSzPts val="1400"/>
              <a:buFont typeface="Lato"/>
              <a:buChar char="▸"/>
            </a:pPr>
            <a:r>
              <a:rPr b="1" lang="en" sz="1400">
                <a:solidFill>
                  <a:srgbClr val="121867"/>
                </a:solidFill>
                <a:latin typeface="Lato"/>
                <a:ea typeface="Lato"/>
                <a:cs typeface="Lato"/>
                <a:sym typeface="Lato"/>
              </a:rPr>
              <a:t>DELETE:</a:t>
            </a:r>
            <a:r>
              <a:rPr lang="en" sz="1400">
                <a:solidFill>
                  <a:srgbClr val="121867"/>
                </a:solidFill>
                <a:latin typeface="Lato"/>
                <a:ea typeface="Lato"/>
                <a:cs typeface="Lato"/>
                <a:sym typeface="Lato"/>
              </a:rPr>
              <a:t> </a:t>
            </a:r>
            <a:r>
              <a:rPr lang="en" sz="1400">
                <a:solidFill>
                  <a:schemeClr val="dk1"/>
                </a:solidFill>
                <a:latin typeface="Lato"/>
                <a:ea typeface="Lato"/>
                <a:cs typeface="Lato"/>
                <a:sym typeface="Lato"/>
              </a:rPr>
              <a:t>Elimina un recurso del servidor (usado en APIs).</a:t>
            </a:r>
            <a:endParaRPr sz="1400">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7"/>
          <p:cNvPicPr preferRelativeResize="0"/>
          <p:nvPr/>
        </p:nvPicPr>
        <p:blipFill>
          <a:blip r:embed="rId3">
            <a:alphaModFix/>
          </a:blip>
          <a:stretch>
            <a:fillRect/>
          </a:stretch>
        </p:blipFill>
        <p:spPr>
          <a:xfrm>
            <a:off x="8288075" y="139086"/>
            <a:ext cx="700725" cy="109500"/>
          </a:xfrm>
          <a:prstGeom prst="rect">
            <a:avLst/>
          </a:prstGeom>
          <a:noFill/>
          <a:ln>
            <a:noFill/>
          </a:ln>
        </p:spPr>
      </p:pic>
      <p:sp>
        <p:nvSpPr>
          <p:cNvPr id="147" name="Google Shape;147;p27"/>
          <p:cNvSpPr txBox="1"/>
          <p:nvPr>
            <p:ph idx="4294967295" type="ctrTitle"/>
          </p:nvPr>
        </p:nvSpPr>
        <p:spPr>
          <a:xfrm>
            <a:off x="637200" y="1920075"/>
            <a:ext cx="51618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6700">
              <a:solidFill>
                <a:srgbClr val="F33784"/>
              </a:solidFill>
              <a:latin typeface="Lato"/>
              <a:ea typeface="Lato"/>
              <a:cs typeface="Lato"/>
              <a:sym typeface="Lato"/>
            </a:endParaRPr>
          </a:p>
          <a:p>
            <a:pPr indent="0" lvl="0" marL="0" rtl="0" algn="l">
              <a:spcBef>
                <a:spcPts val="0"/>
              </a:spcBef>
              <a:spcAft>
                <a:spcPts val="0"/>
              </a:spcAft>
              <a:buNone/>
            </a:pPr>
            <a:r>
              <a:t/>
            </a:r>
            <a:endParaRPr sz="4300">
              <a:solidFill>
                <a:srgbClr val="F33784"/>
              </a:solidFill>
              <a:latin typeface="Lato"/>
              <a:ea typeface="Lato"/>
              <a:cs typeface="Lato"/>
              <a:sym typeface="Lato"/>
            </a:endParaRPr>
          </a:p>
          <a:p>
            <a:pPr indent="0" lvl="0" marL="0" rtl="0" algn="l">
              <a:spcBef>
                <a:spcPts val="0"/>
              </a:spcBef>
              <a:spcAft>
                <a:spcPts val="0"/>
              </a:spcAft>
              <a:buNone/>
            </a:pPr>
            <a:r>
              <a:rPr lang="en" sz="4300">
                <a:solidFill>
                  <a:srgbClr val="F33784"/>
                </a:solidFill>
                <a:latin typeface="Lato"/>
                <a:ea typeface="Lato"/>
                <a:cs typeface="Lato"/>
                <a:sym typeface="Lato"/>
              </a:rPr>
              <a:t>CLASE REQUEST</a:t>
            </a:r>
            <a:endParaRPr sz="4300">
              <a:solidFill>
                <a:srgbClr val="F33784"/>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0" lang="en" sz="1200">
                <a:solidFill>
                  <a:schemeClr val="dk1"/>
                </a:solidFill>
                <a:latin typeface="Lato"/>
                <a:ea typeface="Lato"/>
                <a:cs typeface="Lato"/>
                <a:sym typeface="Lato"/>
              </a:rPr>
              <a:t>La clase </a:t>
            </a:r>
            <a:r>
              <a:rPr lang="en" sz="1200">
                <a:solidFill>
                  <a:schemeClr val="dk1"/>
                </a:solidFill>
                <a:latin typeface="Lato"/>
                <a:ea typeface="Lato"/>
                <a:cs typeface="Lato"/>
                <a:sym typeface="Lato"/>
              </a:rPr>
              <a:t>Request </a:t>
            </a:r>
            <a:r>
              <a:rPr b="0" lang="en" sz="1200">
                <a:solidFill>
                  <a:schemeClr val="dk1"/>
                </a:solidFill>
                <a:latin typeface="Lato"/>
                <a:ea typeface="Lato"/>
                <a:cs typeface="Lato"/>
                <a:sym typeface="Lato"/>
              </a:rPr>
              <a:t>es una representación orientada a objetos de una request HTTP:</a:t>
            </a:r>
            <a:endParaRPr b="0" sz="12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0" sz="1200">
              <a:solidFill>
                <a:schemeClr val="dk1"/>
              </a:solidFill>
              <a:latin typeface="Lato"/>
              <a:ea typeface="Lato"/>
              <a:cs typeface="Lato"/>
              <a:sym typeface="Lato"/>
            </a:endParaRPr>
          </a:p>
          <a:p>
            <a:pPr indent="0" lvl="0" marL="0" rtl="0" algn="l">
              <a:spcBef>
                <a:spcPts val="0"/>
              </a:spcBef>
              <a:spcAft>
                <a:spcPts val="0"/>
              </a:spcAft>
              <a:buNone/>
            </a:pPr>
            <a:r>
              <a:rPr lang="en" sz="1000">
                <a:solidFill>
                  <a:srgbClr val="0000FF"/>
                </a:solidFill>
                <a:latin typeface="Consolas"/>
                <a:ea typeface="Consolas"/>
                <a:cs typeface="Consolas"/>
                <a:sym typeface="Consolas"/>
              </a:rPr>
              <a:t>use</a:t>
            </a:r>
            <a:r>
              <a:rPr b="0" lang="en" sz="1000">
                <a:solidFill>
                  <a:schemeClr val="dk1"/>
                </a:solidFill>
                <a:latin typeface="Consolas"/>
                <a:ea typeface="Consolas"/>
                <a:cs typeface="Consolas"/>
                <a:sym typeface="Consolas"/>
              </a:rPr>
              <a:t> Symfony\Component\HttpFoundation\Request</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0" lvl="0" marL="0" rtl="0" algn="l">
              <a:spcBef>
                <a:spcPts val="0"/>
              </a:spcBef>
              <a:spcAft>
                <a:spcPts val="0"/>
              </a:spcAft>
              <a:buNone/>
            </a:pPr>
            <a:r>
              <a:t/>
            </a:r>
            <a:endParaRPr b="0" sz="1100">
              <a:solidFill>
                <a:schemeClr val="dk1"/>
              </a:solidFill>
              <a:latin typeface="Consolas"/>
              <a:ea typeface="Consolas"/>
              <a:cs typeface="Consolas"/>
              <a:sym typeface="Consolas"/>
            </a:endParaRPr>
          </a:p>
          <a:p>
            <a:pPr indent="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chemeClr val="dk1"/>
                </a:solidFill>
                <a:latin typeface="Consolas"/>
                <a:ea typeface="Consolas"/>
                <a:cs typeface="Consolas"/>
                <a:sym typeface="Consolas"/>
              </a:rPr>
              <a:t> </a:t>
            </a:r>
            <a:r>
              <a:rPr b="0" lang="en" sz="1000">
                <a:solidFill>
                  <a:srgbClr val="8000FF"/>
                </a:solidFill>
                <a:latin typeface="Consolas"/>
                <a:ea typeface="Consolas"/>
                <a:cs typeface="Consolas"/>
                <a:sym typeface="Consolas"/>
              </a:rPr>
              <a:t>=</a:t>
            </a:r>
            <a:r>
              <a:rPr b="0" lang="en" sz="1000">
                <a:solidFill>
                  <a:schemeClr val="dk1"/>
                </a:solidFill>
                <a:latin typeface="Consolas"/>
                <a:ea typeface="Consolas"/>
                <a:cs typeface="Consolas"/>
                <a:sym typeface="Consolas"/>
              </a:rPr>
              <a:t> Request</a:t>
            </a:r>
            <a:r>
              <a:rPr b="0" lang="en" sz="1000">
                <a:solidFill>
                  <a:srgbClr val="8000FF"/>
                </a:solidFill>
                <a:latin typeface="Consolas"/>
                <a:ea typeface="Consolas"/>
                <a:cs typeface="Consolas"/>
                <a:sym typeface="Consolas"/>
              </a:rPr>
              <a:t>::</a:t>
            </a:r>
            <a:r>
              <a:rPr b="0" lang="en" sz="1000">
                <a:solidFill>
                  <a:schemeClr val="dk1"/>
                </a:solidFill>
                <a:latin typeface="Consolas"/>
                <a:ea typeface="Consolas"/>
                <a:cs typeface="Consolas"/>
                <a:sym typeface="Consolas"/>
              </a:rPr>
              <a:t>createFromGlobals</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0" lvl="0" marL="0" rtl="0" algn="l">
              <a:spcBef>
                <a:spcPts val="0"/>
              </a:spcBef>
              <a:spcAft>
                <a:spcPts val="0"/>
              </a:spcAft>
              <a:buNone/>
            </a:pPr>
            <a:r>
              <a:t/>
            </a:r>
            <a:endParaRPr b="0" sz="1100">
              <a:solidFill>
                <a:schemeClr val="dk1"/>
              </a:solidFill>
              <a:latin typeface="Consolas"/>
              <a:ea typeface="Consolas"/>
              <a:cs typeface="Consolas"/>
              <a:sym typeface="Consolas"/>
            </a:endParaRPr>
          </a:p>
          <a:p>
            <a:pPr indent="0" lvl="0" marL="0" rtl="0" algn="l">
              <a:spcBef>
                <a:spcPts val="0"/>
              </a:spcBef>
              <a:spcAft>
                <a:spcPts val="0"/>
              </a:spcAft>
              <a:buNone/>
            </a:pPr>
            <a:r>
              <a:rPr b="0" lang="en" sz="1000">
                <a:solidFill>
                  <a:srgbClr val="008000"/>
                </a:solidFill>
                <a:latin typeface="Consolas"/>
                <a:ea typeface="Consolas"/>
                <a:cs typeface="Consolas"/>
                <a:sym typeface="Consolas"/>
              </a:rPr>
              <a:t>// the URI being requested (e.g. /about) minus any query parameters</a:t>
            </a:r>
            <a:endParaRPr b="0" sz="1000">
              <a:solidFill>
                <a:srgbClr val="008000"/>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getPathInfo</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0" lvl="0" marL="0" rtl="0" algn="l">
              <a:spcBef>
                <a:spcPts val="0"/>
              </a:spcBef>
              <a:spcAft>
                <a:spcPts val="0"/>
              </a:spcAft>
              <a:buNone/>
            </a:pPr>
            <a:r>
              <a:rPr b="0" lang="en" sz="1000">
                <a:solidFill>
                  <a:srgbClr val="008000"/>
                </a:solidFill>
                <a:latin typeface="Consolas"/>
                <a:ea typeface="Consolas"/>
                <a:cs typeface="Consolas"/>
                <a:sym typeface="Consolas"/>
              </a:rPr>
              <a:t>// retrieves $_GET and $_POST variables respectively</a:t>
            </a:r>
            <a:endParaRPr b="0" sz="1000">
              <a:solidFill>
                <a:srgbClr val="008000"/>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query</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a:t>
            </a:r>
            <a:r>
              <a:rPr b="0" lang="en" sz="1000">
                <a:solidFill>
                  <a:srgbClr val="8000FF"/>
                </a:solidFill>
                <a:latin typeface="Consolas"/>
                <a:ea typeface="Consolas"/>
                <a:cs typeface="Consolas"/>
                <a:sym typeface="Consolas"/>
              </a:rPr>
              <a:t>(</a:t>
            </a:r>
            <a:r>
              <a:rPr b="0" lang="en" sz="1000">
                <a:solidFill>
                  <a:srgbClr val="808080"/>
                </a:solidFill>
                <a:latin typeface="Consolas"/>
                <a:ea typeface="Consolas"/>
                <a:cs typeface="Consolas"/>
                <a:sym typeface="Consolas"/>
              </a:rPr>
              <a:t>'id'</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a:t>
            </a:r>
            <a:r>
              <a:rPr b="0" lang="en" sz="1000">
                <a:solidFill>
                  <a:srgbClr val="8000FF"/>
                </a:solidFill>
                <a:latin typeface="Consolas"/>
                <a:ea typeface="Consolas"/>
                <a:cs typeface="Consolas"/>
                <a:sym typeface="Consolas"/>
              </a:rPr>
              <a:t>(</a:t>
            </a:r>
            <a:r>
              <a:rPr b="0" lang="en" sz="1000">
                <a:solidFill>
                  <a:srgbClr val="808080"/>
                </a:solidFill>
                <a:latin typeface="Consolas"/>
                <a:ea typeface="Consolas"/>
                <a:cs typeface="Consolas"/>
                <a:sym typeface="Consolas"/>
              </a:rPr>
              <a:t>'category'</a:t>
            </a:r>
            <a:r>
              <a:rPr b="0" lang="en" sz="1000">
                <a:solidFill>
                  <a:srgbClr val="8000FF"/>
                </a:solidFill>
                <a:latin typeface="Consolas"/>
                <a:ea typeface="Consolas"/>
                <a:cs typeface="Consolas"/>
                <a:sym typeface="Consolas"/>
              </a:rPr>
              <a:t>,</a:t>
            </a:r>
            <a:r>
              <a:rPr b="0" lang="en" sz="1000">
                <a:solidFill>
                  <a:schemeClr val="dk1"/>
                </a:solidFill>
                <a:latin typeface="Consolas"/>
                <a:ea typeface="Consolas"/>
                <a:cs typeface="Consolas"/>
                <a:sym typeface="Consolas"/>
              </a:rPr>
              <a:t> </a:t>
            </a:r>
            <a:r>
              <a:rPr b="0" lang="en" sz="1000">
                <a:solidFill>
                  <a:srgbClr val="808080"/>
                </a:solidFill>
                <a:latin typeface="Consolas"/>
                <a:ea typeface="Consolas"/>
                <a:cs typeface="Consolas"/>
                <a:sym typeface="Consolas"/>
              </a:rPr>
              <a:t>'default category'</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0" lvl="0" marL="0" rtl="0" algn="l">
              <a:spcBef>
                <a:spcPts val="0"/>
              </a:spcBef>
              <a:spcAft>
                <a:spcPts val="0"/>
              </a:spcAft>
              <a:buNone/>
            </a:pPr>
            <a:r>
              <a:rPr b="0" lang="en" sz="1000">
                <a:solidFill>
                  <a:srgbClr val="008000"/>
                </a:solidFill>
                <a:latin typeface="Consolas"/>
                <a:ea typeface="Consolas"/>
                <a:cs typeface="Consolas"/>
                <a:sym typeface="Consolas"/>
              </a:rPr>
              <a:t>// retrieves $_SERVER variables</a:t>
            </a:r>
            <a:endParaRPr b="0" sz="1000">
              <a:solidFill>
                <a:srgbClr val="008000"/>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server</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a:t>
            </a:r>
            <a:r>
              <a:rPr b="0" lang="en" sz="1000">
                <a:solidFill>
                  <a:srgbClr val="8000FF"/>
                </a:solidFill>
                <a:latin typeface="Consolas"/>
                <a:ea typeface="Consolas"/>
                <a:cs typeface="Consolas"/>
                <a:sym typeface="Consolas"/>
              </a:rPr>
              <a:t>(</a:t>
            </a:r>
            <a:r>
              <a:rPr b="0" lang="en" sz="1000">
                <a:solidFill>
                  <a:srgbClr val="808080"/>
                </a:solidFill>
                <a:latin typeface="Consolas"/>
                <a:ea typeface="Consolas"/>
                <a:cs typeface="Consolas"/>
                <a:sym typeface="Consolas"/>
              </a:rPr>
              <a:t>'HTTP_HOST'</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0" lvl="0" marL="0" rtl="0" algn="l">
              <a:spcBef>
                <a:spcPts val="0"/>
              </a:spcBef>
              <a:spcAft>
                <a:spcPts val="0"/>
              </a:spcAft>
              <a:buNone/>
            </a:pPr>
            <a:r>
              <a:rPr b="0" lang="en" sz="1000">
                <a:solidFill>
                  <a:srgbClr val="008000"/>
                </a:solidFill>
                <a:latin typeface="Consolas"/>
                <a:ea typeface="Consolas"/>
                <a:cs typeface="Consolas"/>
                <a:sym typeface="Consolas"/>
              </a:rPr>
              <a:t>// retrieves an instance of UploadedFile identified by "attachment"</a:t>
            </a:r>
            <a:endParaRPr b="0" sz="1000">
              <a:solidFill>
                <a:srgbClr val="008000"/>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files</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a:t>
            </a:r>
            <a:r>
              <a:rPr b="0" lang="en" sz="1000">
                <a:solidFill>
                  <a:srgbClr val="8000FF"/>
                </a:solidFill>
                <a:latin typeface="Consolas"/>
                <a:ea typeface="Consolas"/>
                <a:cs typeface="Consolas"/>
                <a:sym typeface="Consolas"/>
              </a:rPr>
              <a:t>(</a:t>
            </a:r>
            <a:r>
              <a:rPr b="0" lang="en" sz="1000">
                <a:solidFill>
                  <a:srgbClr val="808080"/>
                </a:solidFill>
                <a:latin typeface="Consolas"/>
                <a:ea typeface="Consolas"/>
                <a:cs typeface="Consolas"/>
                <a:sym typeface="Consolas"/>
              </a:rPr>
              <a:t>'attachment'</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0" lvl="0" marL="0" rtl="0" algn="l">
              <a:spcBef>
                <a:spcPts val="0"/>
              </a:spcBef>
              <a:spcAft>
                <a:spcPts val="0"/>
              </a:spcAft>
              <a:buNone/>
            </a:pPr>
            <a:r>
              <a:rPr b="0" lang="en" sz="1000">
                <a:solidFill>
                  <a:srgbClr val="008000"/>
                </a:solidFill>
                <a:latin typeface="Consolas"/>
                <a:ea typeface="Consolas"/>
                <a:cs typeface="Consolas"/>
                <a:sym typeface="Consolas"/>
              </a:rPr>
              <a:t>// retrieves a $_COOKIE value</a:t>
            </a:r>
            <a:endParaRPr b="0" sz="1000">
              <a:solidFill>
                <a:srgbClr val="008000"/>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cookies</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a:t>
            </a:r>
            <a:r>
              <a:rPr b="0" lang="en" sz="1000">
                <a:solidFill>
                  <a:srgbClr val="8000FF"/>
                </a:solidFill>
                <a:latin typeface="Consolas"/>
                <a:ea typeface="Consolas"/>
                <a:cs typeface="Consolas"/>
                <a:sym typeface="Consolas"/>
              </a:rPr>
              <a:t>(</a:t>
            </a:r>
            <a:r>
              <a:rPr b="0" lang="en" sz="1000">
                <a:solidFill>
                  <a:srgbClr val="808080"/>
                </a:solidFill>
                <a:latin typeface="Consolas"/>
                <a:ea typeface="Consolas"/>
                <a:cs typeface="Consolas"/>
                <a:sym typeface="Consolas"/>
              </a:rPr>
              <a:t>'PHPSESSID'</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0" lvl="0" marL="0" rtl="0" algn="l">
              <a:spcBef>
                <a:spcPts val="0"/>
              </a:spcBef>
              <a:spcAft>
                <a:spcPts val="0"/>
              </a:spcAft>
              <a:buNone/>
            </a:pPr>
            <a:r>
              <a:rPr b="0" lang="en" sz="1000">
                <a:solidFill>
                  <a:srgbClr val="008000"/>
                </a:solidFill>
                <a:latin typeface="Consolas"/>
                <a:ea typeface="Consolas"/>
                <a:cs typeface="Consolas"/>
                <a:sym typeface="Consolas"/>
              </a:rPr>
              <a:t>// retrieves an HTTP request header, with normalized, lowercase keys</a:t>
            </a:r>
            <a:endParaRPr b="0" sz="1000">
              <a:solidFill>
                <a:srgbClr val="008000"/>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headers</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a:t>
            </a:r>
            <a:r>
              <a:rPr b="0" lang="en" sz="1000">
                <a:solidFill>
                  <a:srgbClr val="8000FF"/>
                </a:solidFill>
                <a:latin typeface="Consolas"/>
                <a:ea typeface="Consolas"/>
                <a:cs typeface="Consolas"/>
                <a:sym typeface="Consolas"/>
              </a:rPr>
              <a:t>(</a:t>
            </a:r>
            <a:r>
              <a:rPr b="0" lang="en" sz="1000">
                <a:solidFill>
                  <a:srgbClr val="808080"/>
                </a:solidFill>
                <a:latin typeface="Consolas"/>
                <a:ea typeface="Consolas"/>
                <a:cs typeface="Consolas"/>
                <a:sym typeface="Consolas"/>
              </a:rPr>
              <a:t>'host'</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headers</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a:t>
            </a:r>
            <a:r>
              <a:rPr b="0" lang="en" sz="1000">
                <a:solidFill>
                  <a:srgbClr val="8000FF"/>
                </a:solidFill>
                <a:latin typeface="Consolas"/>
                <a:ea typeface="Consolas"/>
                <a:cs typeface="Consolas"/>
                <a:sym typeface="Consolas"/>
              </a:rPr>
              <a:t>(</a:t>
            </a:r>
            <a:r>
              <a:rPr b="0" lang="en" sz="1000">
                <a:solidFill>
                  <a:srgbClr val="808080"/>
                </a:solidFill>
                <a:latin typeface="Consolas"/>
                <a:ea typeface="Consolas"/>
                <a:cs typeface="Consolas"/>
                <a:sym typeface="Consolas"/>
              </a:rPr>
              <a:t>'content-type'</a:t>
            </a:r>
            <a:r>
              <a:rPr b="0" lang="en" sz="1000">
                <a:solidFill>
                  <a:srgbClr val="8000FF"/>
                </a:solidFill>
                <a:latin typeface="Consolas"/>
                <a:ea typeface="Consolas"/>
                <a:cs typeface="Consolas"/>
                <a:sym typeface="Consolas"/>
              </a:rPr>
              <a:t>);</a:t>
            </a:r>
            <a:endParaRPr b="0" sz="1000">
              <a:solidFill>
                <a:srgbClr val="8000FF"/>
              </a:solidFill>
              <a:latin typeface="Consolas"/>
              <a:ea typeface="Consolas"/>
              <a:cs typeface="Consolas"/>
              <a:sym typeface="Consolas"/>
            </a:endParaRPr>
          </a:p>
          <a:p>
            <a:pPr indent="457200" lvl="0" marL="0" rtl="0" algn="l">
              <a:spcBef>
                <a:spcPts val="0"/>
              </a:spcBef>
              <a:spcAft>
                <a:spcPts val="0"/>
              </a:spcAft>
              <a:buNone/>
            </a:pPr>
            <a:r>
              <a:rPr b="0" lang="en" sz="1000">
                <a:solidFill>
                  <a:srgbClr val="000080"/>
                </a:solidFill>
                <a:latin typeface="Consolas"/>
                <a:ea typeface="Consolas"/>
                <a:cs typeface="Consolas"/>
                <a:sym typeface="Consolas"/>
              </a:rPr>
              <a:t>$request</a:t>
            </a:r>
            <a:r>
              <a:rPr b="0" lang="en" sz="1000">
                <a:solidFill>
                  <a:srgbClr val="8000FF"/>
                </a:solidFill>
                <a:latin typeface="Consolas"/>
                <a:ea typeface="Consolas"/>
                <a:cs typeface="Consolas"/>
                <a:sym typeface="Consolas"/>
              </a:rPr>
              <a:t>-&gt;</a:t>
            </a:r>
            <a:r>
              <a:rPr b="0" lang="en" sz="1000">
                <a:solidFill>
                  <a:schemeClr val="dk1"/>
                </a:solidFill>
                <a:latin typeface="Consolas"/>
                <a:ea typeface="Consolas"/>
                <a:cs typeface="Consolas"/>
                <a:sym typeface="Consolas"/>
              </a:rPr>
              <a:t>getMethod</a:t>
            </a:r>
            <a:r>
              <a:rPr b="0" lang="en" sz="1000">
                <a:solidFill>
                  <a:srgbClr val="8000FF"/>
                </a:solidFill>
                <a:latin typeface="Consolas"/>
                <a:ea typeface="Consolas"/>
                <a:cs typeface="Consolas"/>
                <a:sym typeface="Consolas"/>
              </a:rPr>
              <a:t>();</a:t>
            </a:r>
            <a:r>
              <a:rPr b="0" lang="en" sz="1000">
                <a:solidFill>
                  <a:schemeClr val="dk1"/>
                </a:solidFill>
                <a:latin typeface="Consolas"/>
                <a:ea typeface="Consolas"/>
                <a:cs typeface="Consolas"/>
                <a:sym typeface="Consolas"/>
              </a:rPr>
              <a:t> </a:t>
            </a:r>
            <a:r>
              <a:rPr b="0" lang="en" sz="1000">
                <a:solidFill>
                  <a:srgbClr val="008000"/>
                </a:solidFill>
                <a:latin typeface="Consolas"/>
                <a:ea typeface="Consolas"/>
                <a:cs typeface="Consolas"/>
                <a:sym typeface="Consolas"/>
              </a:rPr>
              <a:t>// e.g. GET, POST, PUT, DELETE or HEAD</a:t>
            </a:r>
            <a:endParaRPr b="0" sz="1000">
              <a:solidFill>
                <a:srgbClr val="008000"/>
              </a:solidFill>
              <a:latin typeface="Consolas"/>
              <a:ea typeface="Consolas"/>
              <a:cs typeface="Consolas"/>
              <a:sym typeface="Consolas"/>
            </a:endParaRPr>
          </a:p>
          <a:p>
            <a:pPr indent="0" lvl="0" marL="0" rtl="0" algn="l">
              <a:lnSpc>
                <a:spcPct val="115000"/>
              </a:lnSpc>
              <a:spcBef>
                <a:spcPts val="0"/>
              </a:spcBef>
              <a:spcAft>
                <a:spcPts val="0"/>
              </a:spcAft>
              <a:buNone/>
            </a:pPr>
            <a:r>
              <a:t/>
            </a:r>
            <a:endParaRPr b="0" sz="1200">
              <a:solidFill>
                <a:schemeClr val="dk1"/>
              </a:solidFill>
              <a:latin typeface="Lato"/>
              <a:ea typeface="Lato"/>
              <a:cs typeface="Lato"/>
              <a:sym typeface="Lato"/>
            </a:endParaRPr>
          </a:p>
          <a:p>
            <a:pPr indent="457200" lvl="0" marL="0" rtl="0" algn="l">
              <a:lnSpc>
                <a:spcPct val="115000"/>
              </a:lnSpc>
              <a:spcBef>
                <a:spcPts val="0"/>
              </a:spcBef>
              <a:spcAft>
                <a:spcPts val="0"/>
              </a:spcAft>
              <a:buNone/>
            </a:pPr>
            <a:r>
              <a:t/>
            </a:r>
            <a:endParaRPr b="0" sz="1000">
              <a:solidFill>
                <a:srgbClr val="FF99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8288075" y="139086"/>
            <a:ext cx="700725" cy="109500"/>
          </a:xfrm>
          <a:prstGeom prst="rect">
            <a:avLst/>
          </a:prstGeom>
          <a:noFill/>
          <a:ln>
            <a:noFill/>
          </a:ln>
        </p:spPr>
      </p:pic>
      <p:sp>
        <p:nvSpPr>
          <p:cNvPr id="153" name="Google Shape;153;p28"/>
          <p:cNvSpPr txBox="1"/>
          <p:nvPr>
            <p:ph idx="4294967295" type="ctrTitle"/>
          </p:nvPr>
        </p:nvSpPr>
        <p:spPr>
          <a:xfrm>
            <a:off x="637200" y="1920075"/>
            <a:ext cx="51618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6700">
              <a:solidFill>
                <a:srgbClr val="F33784"/>
              </a:solidFill>
              <a:latin typeface="Lato"/>
              <a:ea typeface="Lato"/>
              <a:cs typeface="Lato"/>
              <a:sym typeface="Lato"/>
            </a:endParaRPr>
          </a:p>
          <a:p>
            <a:pPr indent="0" lvl="0" marL="0" rtl="0" algn="l">
              <a:spcBef>
                <a:spcPts val="0"/>
              </a:spcBef>
              <a:spcAft>
                <a:spcPts val="0"/>
              </a:spcAft>
              <a:buNone/>
            </a:pPr>
            <a:r>
              <a:t/>
            </a:r>
            <a:endParaRPr sz="4300">
              <a:solidFill>
                <a:srgbClr val="F33784"/>
              </a:solidFill>
              <a:latin typeface="Lato"/>
              <a:ea typeface="Lato"/>
              <a:cs typeface="Lato"/>
              <a:sym typeface="Lato"/>
            </a:endParaRPr>
          </a:p>
          <a:p>
            <a:pPr indent="0" lvl="0" marL="0" rtl="0" algn="l">
              <a:spcBef>
                <a:spcPts val="0"/>
              </a:spcBef>
              <a:spcAft>
                <a:spcPts val="0"/>
              </a:spcAft>
              <a:buNone/>
            </a:pPr>
            <a:r>
              <a:rPr lang="en" sz="4300">
                <a:solidFill>
                  <a:srgbClr val="F33784"/>
                </a:solidFill>
                <a:latin typeface="Lato"/>
                <a:ea typeface="Lato"/>
                <a:cs typeface="Lato"/>
                <a:sym typeface="Lato"/>
              </a:rPr>
              <a:t>CLASE RESPONSE</a:t>
            </a:r>
            <a:endParaRPr sz="4300">
              <a:solidFill>
                <a:srgbClr val="F33784"/>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chemeClr val="dk1"/>
              </a:solidFill>
              <a:latin typeface="Arial"/>
              <a:ea typeface="Arial"/>
              <a:cs typeface="Arial"/>
              <a:sym typeface="Arial"/>
            </a:endParaRPr>
          </a:p>
          <a:p>
            <a:pPr indent="0" lvl="0" marL="0" rtl="0" algn="l">
              <a:lnSpc>
                <a:spcPct val="120000"/>
              </a:lnSpc>
              <a:spcBef>
                <a:spcPts val="4600"/>
              </a:spcBef>
              <a:spcAft>
                <a:spcPts val="0"/>
              </a:spcAft>
              <a:buNone/>
            </a:pPr>
            <a:r>
              <a:rPr b="0" lang="en" sz="1200">
                <a:solidFill>
                  <a:srgbClr val="18171B"/>
                </a:solidFill>
                <a:latin typeface="Lato"/>
                <a:ea typeface="Lato"/>
                <a:cs typeface="Lato"/>
                <a:sym typeface="Lato"/>
              </a:rPr>
              <a:t>Symfony también provee una clase </a:t>
            </a:r>
            <a:r>
              <a:rPr lang="en" sz="1200">
                <a:solidFill>
                  <a:srgbClr val="000000"/>
                </a:solidFill>
                <a:latin typeface="Lato"/>
                <a:ea typeface="Lato"/>
                <a:cs typeface="Lato"/>
                <a:sym typeface="Lato"/>
              </a:rPr>
              <a:t>Response </a:t>
            </a:r>
            <a:r>
              <a:rPr b="0" lang="en" sz="1200">
                <a:solidFill>
                  <a:srgbClr val="18171B"/>
                </a:solidFill>
                <a:latin typeface="Lato"/>
                <a:ea typeface="Lato"/>
                <a:cs typeface="Lato"/>
                <a:sym typeface="Lato"/>
              </a:rPr>
              <a:t>, una representación simple de una respuesta HTTP. Esta clase permite utilizar un interfaz orientado a objetos para construir una respuesta que necesita ser enviada de vuelta al cliente:</a:t>
            </a:r>
            <a:endParaRPr b="0" sz="12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0" sz="1200">
              <a:solidFill>
                <a:schemeClr val="dk1"/>
              </a:solidFill>
              <a:latin typeface="Lato"/>
              <a:ea typeface="Lato"/>
              <a:cs typeface="Lato"/>
              <a:sym typeface="Lato"/>
            </a:endParaRPr>
          </a:p>
          <a:p>
            <a:pPr indent="0" lvl="0" marL="0" rtl="0" algn="l">
              <a:spcBef>
                <a:spcPts val="0"/>
              </a:spcBef>
              <a:spcAft>
                <a:spcPts val="0"/>
              </a:spcAft>
              <a:buNone/>
            </a:pPr>
            <a:r>
              <a:rPr lang="en" sz="950">
                <a:solidFill>
                  <a:srgbClr val="0000FF"/>
                </a:solidFill>
                <a:latin typeface="Consolas"/>
                <a:ea typeface="Consolas"/>
                <a:cs typeface="Consolas"/>
                <a:sym typeface="Consolas"/>
              </a:rPr>
              <a:t>use</a:t>
            </a:r>
            <a:r>
              <a:rPr b="0" lang="en" sz="950">
                <a:solidFill>
                  <a:schemeClr val="dk1"/>
                </a:solidFill>
                <a:latin typeface="Consolas"/>
                <a:ea typeface="Consolas"/>
                <a:cs typeface="Consolas"/>
                <a:sym typeface="Consolas"/>
              </a:rPr>
              <a:t> Symfony\Component\HttpFoundation\Response</a:t>
            </a:r>
            <a:r>
              <a:rPr b="0" lang="en" sz="950">
                <a:solidFill>
                  <a:srgbClr val="8000FF"/>
                </a:solidFill>
                <a:latin typeface="Consolas"/>
                <a:ea typeface="Consolas"/>
                <a:cs typeface="Consolas"/>
                <a:sym typeface="Consolas"/>
              </a:rPr>
              <a:t>;</a:t>
            </a:r>
            <a:endParaRPr b="0" sz="950">
              <a:solidFill>
                <a:srgbClr val="8000FF"/>
              </a:solidFill>
              <a:latin typeface="Consolas"/>
              <a:ea typeface="Consolas"/>
              <a:cs typeface="Consolas"/>
              <a:sym typeface="Consolas"/>
            </a:endParaRPr>
          </a:p>
          <a:p>
            <a:pPr indent="0" lvl="0" marL="0" rtl="0" algn="l">
              <a:spcBef>
                <a:spcPts val="0"/>
              </a:spcBef>
              <a:spcAft>
                <a:spcPts val="0"/>
              </a:spcAft>
              <a:buNone/>
            </a:pPr>
            <a:r>
              <a:t/>
            </a:r>
            <a:endParaRPr b="0" sz="950">
              <a:solidFill>
                <a:schemeClr val="dk1"/>
              </a:solidFill>
              <a:latin typeface="Consolas"/>
              <a:ea typeface="Consolas"/>
              <a:cs typeface="Consolas"/>
              <a:sym typeface="Consolas"/>
            </a:endParaRPr>
          </a:p>
          <a:p>
            <a:pPr indent="0" lvl="0" marL="0" rtl="0" algn="l">
              <a:spcBef>
                <a:spcPts val="0"/>
              </a:spcBef>
              <a:spcAft>
                <a:spcPts val="0"/>
              </a:spcAft>
              <a:buNone/>
            </a:pPr>
            <a:r>
              <a:rPr b="0" lang="en" sz="950">
                <a:solidFill>
                  <a:srgbClr val="000080"/>
                </a:solidFill>
                <a:latin typeface="Consolas"/>
                <a:ea typeface="Consolas"/>
                <a:cs typeface="Consolas"/>
                <a:sym typeface="Consolas"/>
              </a:rPr>
              <a:t>$response</a:t>
            </a:r>
            <a:r>
              <a:rPr b="0" lang="en" sz="950">
                <a:solidFill>
                  <a:schemeClr val="dk1"/>
                </a:solidFill>
                <a:latin typeface="Consolas"/>
                <a:ea typeface="Consolas"/>
                <a:cs typeface="Consolas"/>
                <a:sym typeface="Consolas"/>
              </a:rPr>
              <a:t> </a:t>
            </a:r>
            <a:r>
              <a:rPr b="0" lang="en" sz="950">
                <a:solidFill>
                  <a:srgbClr val="8000FF"/>
                </a:solidFill>
                <a:latin typeface="Consolas"/>
                <a:ea typeface="Consolas"/>
                <a:cs typeface="Consolas"/>
                <a:sym typeface="Consolas"/>
              </a:rPr>
              <a:t>=</a:t>
            </a:r>
            <a:r>
              <a:rPr b="0" lang="en" sz="950">
                <a:solidFill>
                  <a:schemeClr val="dk1"/>
                </a:solidFill>
                <a:latin typeface="Consolas"/>
                <a:ea typeface="Consolas"/>
                <a:cs typeface="Consolas"/>
                <a:sym typeface="Consolas"/>
              </a:rPr>
              <a:t> </a:t>
            </a:r>
            <a:r>
              <a:rPr lang="en" sz="950">
                <a:solidFill>
                  <a:srgbClr val="0000FF"/>
                </a:solidFill>
                <a:latin typeface="Consolas"/>
                <a:ea typeface="Consolas"/>
                <a:cs typeface="Consolas"/>
                <a:sym typeface="Consolas"/>
              </a:rPr>
              <a:t>new</a:t>
            </a:r>
            <a:r>
              <a:rPr b="0" lang="en" sz="950">
                <a:solidFill>
                  <a:schemeClr val="dk1"/>
                </a:solidFill>
                <a:latin typeface="Consolas"/>
                <a:ea typeface="Consolas"/>
                <a:cs typeface="Consolas"/>
                <a:sym typeface="Consolas"/>
              </a:rPr>
              <a:t> Response</a:t>
            </a:r>
            <a:r>
              <a:rPr b="0" lang="en" sz="950">
                <a:solidFill>
                  <a:srgbClr val="8000FF"/>
                </a:solidFill>
                <a:latin typeface="Consolas"/>
                <a:ea typeface="Consolas"/>
                <a:cs typeface="Consolas"/>
                <a:sym typeface="Consolas"/>
              </a:rPr>
              <a:t>();</a:t>
            </a:r>
            <a:endParaRPr b="0" sz="950">
              <a:solidFill>
                <a:srgbClr val="8000FF"/>
              </a:solidFill>
              <a:latin typeface="Consolas"/>
              <a:ea typeface="Consolas"/>
              <a:cs typeface="Consolas"/>
              <a:sym typeface="Consolas"/>
            </a:endParaRPr>
          </a:p>
          <a:p>
            <a:pPr indent="0" lvl="0" marL="0" rtl="0" algn="l">
              <a:spcBef>
                <a:spcPts val="0"/>
              </a:spcBef>
              <a:spcAft>
                <a:spcPts val="0"/>
              </a:spcAft>
              <a:buNone/>
            </a:pPr>
            <a:r>
              <a:t/>
            </a:r>
            <a:endParaRPr b="0" sz="950">
              <a:solidFill>
                <a:schemeClr val="dk1"/>
              </a:solidFill>
              <a:latin typeface="Consolas"/>
              <a:ea typeface="Consolas"/>
              <a:cs typeface="Consolas"/>
              <a:sym typeface="Consolas"/>
            </a:endParaRPr>
          </a:p>
          <a:p>
            <a:pPr indent="0" lvl="0" marL="0" rtl="0" algn="l">
              <a:spcBef>
                <a:spcPts val="0"/>
              </a:spcBef>
              <a:spcAft>
                <a:spcPts val="0"/>
              </a:spcAft>
              <a:buNone/>
            </a:pPr>
            <a:r>
              <a:rPr b="0" lang="en" sz="950">
                <a:solidFill>
                  <a:srgbClr val="000080"/>
                </a:solidFill>
                <a:latin typeface="Consolas"/>
                <a:ea typeface="Consolas"/>
                <a:cs typeface="Consolas"/>
                <a:sym typeface="Consolas"/>
              </a:rPr>
              <a:t>$response</a:t>
            </a:r>
            <a:r>
              <a:rPr b="0" lang="en" sz="950">
                <a:solidFill>
                  <a:srgbClr val="8000FF"/>
                </a:solidFill>
                <a:latin typeface="Consolas"/>
                <a:ea typeface="Consolas"/>
                <a:cs typeface="Consolas"/>
                <a:sym typeface="Consolas"/>
              </a:rPr>
              <a:t>-&gt;</a:t>
            </a:r>
            <a:r>
              <a:rPr b="0" lang="en" sz="950">
                <a:solidFill>
                  <a:schemeClr val="dk1"/>
                </a:solidFill>
                <a:latin typeface="Consolas"/>
                <a:ea typeface="Consolas"/>
                <a:cs typeface="Consolas"/>
                <a:sym typeface="Consolas"/>
              </a:rPr>
              <a:t>setContent</a:t>
            </a:r>
            <a:r>
              <a:rPr b="0" lang="en" sz="950">
                <a:solidFill>
                  <a:srgbClr val="8000FF"/>
                </a:solidFill>
                <a:latin typeface="Consolas"/>
                <a:ea typeface="Consolas"/>
                <a:cs typeface="Consolas"/>
                <a:sym typeface="Consolas"/>
              </a:rPr>
              <a:t>(</a:t>
            </a:r>
            <a:r>
              <a:rPr b="0" lang="en" sz="950">
                <a:solidFill>
                  <a:srgbClr val="808080"/>
                </a:solidFill>
                <a:latin typeface="Consolas"/>
                <a:ea typeface="Consolas"/>
                <a:cs typeface="Consolas"/>
                <a:sym typeface="Consolas"/>
              </a:rPr>
              <a:t>'&lt;html&gt;&lt;body&gt;&lt;h1&gt;Hello world!&lt;/h1&gt;&lt;/body&gt;&lt;/html&gt;'</a:t>
            </a:r>
            <a:r>
              <a:rPr b="0" lang="en" sz="950">
                <a:solidFill>
                  <a:srgbClr val="8000FF"/>
                </a:solidFill>
                <a:latin typeface="Consolas"/>
                <a:ea typeface="Consolas"/>
                <a:cs typeface="Consolas"/>
                <a:sym typeface="Consolas"/>
              </a:rPr>
              <a:t>);</a:t>
            </a:r>
            <a:endParaRPr b="0" sz="950">
              <a:solidFill>
                <a:srgbClr val="8000FF"/>
              </a:solidFill>
              <a:latin typeface="Consolas"/>
              <a:ea typeface="Consolas"/>
              <a:cs typeface="Consolas"/>
              <a:sym typeface="Consolas"/>
            </a:endParaRPr>
          </a:p>
          <a:p>
            <a:pPr indent="0" lvl="0" marL="0" rtl="0" algn="l">
              <a:spcBef>
                <a:spcPts val="0"/>
              </a:spcBef>
              <a:spcAft>
                <a:spcPts val="0"/>
              </a:spcAft>
              <a:buNone/>
            </a:pPr>
            <a:r>
              <a:rPr b="0" lang="en" sz="950">
                <a:solidFill>
                  <a:srgbClr val="000080"/>
                </a:solidFill>
                <a:latin typeface="Consolas"/>
                <a:ea typeface="Consolas"/>
                <a:cs typeface="Consolas"/>
                <a:sym typeface="Consolas"/>
              </a:rPr>
              <a:t>$response</a:t>
            </a:r>
            <a:r>
              <a:rPr b="0" lang="en" sz="950">
                <a:solidFill>
                  <a:srgbClr val="8000FF"/>
                </a:solidFill>
                <a:latin typeface="Consolas"/>
                <a:ea typeface="Consolas"/>
                <a:cs typeface="Consolas"/>
                <a:sym typeface="Consolas"/>
              </a:rPr>
              <a:t>-&gt;</a:t>
            </a:r>
            <a:r>
              <a:rPr b="0" lang="en" sz="950">
                <a:solidFill>
                  <a:schemeClr val="dk1"/>
                </a:solidFill>
                <a:latin typeface="Consolas"/>
                <a:ea typeface="Consolas"/>
                <a:cs typeface="Consolas"/>
                <a:sym typeface="Consolas"/>
              </a:rPr>
              <a:t>setStatusCode</a:t>
            </a:r>
            <a:r>
              <a:rPr b="0" lang="en" sz="950">
                <a:solidFill>
                  <a:srgbClr val="8000FF"/>
                </a:solidFill>
                <a:latin typeface="Consolas"/>
                <a:ea typeface="Consolas"/>
                <a:cs typeface="Consolas"/>
                <a:sym typeface="Consolas"/>
              </a:rPr>
              <a:t>(</a:t>
            </a:r>
            <a:r>
              <a:rPr b="0" lang="en" sz="950">
                <a:solidFill>
                  <a:schemeClr val="dk1"/>
                </a:solidFill>
                <a:latin typeface="Consolas"/>
                <a:ea typeface="Consolas"/>
                <a:cs typeface="Consolas"/>
                <a:sym typeface="Consolas"/>
              </a:rPr>
              <a:t>Response</a:t>
            </a:r>
            <a:r>
              <a:rPr b="0" lang="en" sz="950">
                <a:solidFill>
                  <a:srgbClr val="8000FF"/>
                </a:solidFill>
                <a:latin typeface="Consolas"/>
                <a:ea typeface="Consolas"/>
                <a:cs typeface="Consolas"/>
                <a:sym typeface="Consolas"/>
              </a:rPr>
              <a:t>::</a:t>
            </a:r>
            <a:r>
              <a:rPr b="0" lang="en" sz="950">
                <a:solidFill>
                  <a:schemeClr val="dk1"/>
                </a:solidFill>
                <a:latin typeface="Consolas"/>
                <a:ea typeface="Consolas"/>
                <a:cs typeface="Consolas"/>
                <a:sym typeface="Consolas"/>
              </a:rPr>
              <a:t>HTTP_OK</a:t>
            </a:r>
            <a:r>
              <a:rPr b="0" lang="en" sz="950">
                <a:solidFill>
                  <a:srgbClr val="8000FF"/>
                </a:solidFill>
                <a:latin typeface="Consolas"/>
                <a:ea typeface="Consolas"/>
                <a:cs typeface="Consolas"/>
                <a:sym typeface="Consolas"/>
              </a:rPr>
              <a:t>);</a:t>
            </a:r>
            <a:endParaRPr b="0" sz="950">
              <a:solidFill>
                <a:srgbClr val="8000FF"/>
              </a:solidFill>
              <a:latin typeface="Consolas"/>
              <a:ea typeface="Consolas"/>
              <a:cs typeface="Consolas"/>
              <a:sym typeface="Consolas"/>
            </a:endParaRPr>
          </a:p>
          <a:p>
            <a:pPr indent="0" lvl="0" marL="0" rtl="0" algn="l">
              <a:spcBef>
                <a:spcPts val="0"/>
              </a:spcBef>
              <a:spcAft>
                <a:spcPts val="0"/>
              </a:spcAft>
              <a:buNone/>
            </a:pPr>
            <a:r>
              <a:t/>
            </a:r>
            <a:endParaRPr b="0" sz="950">
              <a:solidFill>
                <a:schemeClr val="dk1"/>
              </a:solidFill>
              <a:latin typeface="Consolas"/>
              <a:ea typeface="Consolas"/>
              <a:cs typeface="Consolas"/>
              <a:sym typeface="Consolas"/>
            </a:endParaRPr>
          </a:p>
          <a:p>
            <a:pPr indent="0" lvl="0" marL="0" rtl="0" algn="l">
              <a:spcBef>
                <a:spcPts val="0"/>
              </a:spcBef>
              <a:spcAft>
                <a:spcPts val="0"/>
              </a:spcAft>
              <a:buNone/>
            </a:pPr>
            <a:r>
              <a:rPr b="0" lang="en" sz="950">
                <a:solidFill>
                  <a:srgbClr val="008000"/>
                </a:solidFill>
                <a:latin typeface="Consolas"/>
                <a:ea typeface="Consolas"/>
                <a:cs typeface="Consolas"/>
                <a:sym typeface="Consolas"/>
              </a:rPr>
              <a:t>// sets a HTTP response header</a:t>
            </a:r>
            <a:endParaRPr b="0" sz="950">
              <a:solidFill>
                <a:srgbClr val="008000"/>
              </a:solidFill>
              <a:latin typeface="Consolas"/>
              <a:ea typeface="Consolas"/>
              <a:cs typeface="Consolas"/>
              <a:sym typeface="Consolas"/>
            </a:endParaRPr>
          </a:p>
          <a:p>
            <a:pPr indent="0" lvl="0" marL="0" rtl="0" algn="l">
              <a:spcBef>
                <a:spcPts val="0"/>
              </a:spcBef>
              <a:spcAft>
                <a:spcPts val="0"/>
              </a:spcAft>
              <a:buNone/>
            </a:pPr>
            <a:r>
              <a:rPr b="0" lang="en" sz="950">
                <a:solidFill>
                  <a:srgbClr val="000080"/>
                </a:solidFill>
                <a:latin typeface="Consolas"/>
                <a:ea typeface="Consolas"/>
                <a:cs typeface="Consolas"/>
                <a:sym typeface="Consolas"/>
              </a:rPr>
              <a:t>$response</a:t>
            </a:r>
            <a:r>
              <a:rPr b="0" lang="en" sz="950">
                <a:solidFill>
                  <a:srgbClr val="8000FF"/>
                </a:solidFill>
                <a:latin typeface="Consolas"/>
                <a:ea typeface="Consolas"/>
                <a:cs typeface="Consolas"/>
                <a:sym typeface="Consolas"/>
              </a:rPr>
              <a:t>-&gt;</a:t>
            </a:r>
            <a:r>
              <a:rPr b="0" lang="en" sz="950">
                <a:solidFill>
                  <a:schemeClr val="dk1"/>
                </a:solidFill>
                <a:latin typeface="Consolas"/>
                <a:ea typeface="Consolas"/>
                <a:cs typeface="Consolas"/>
                <a:sym typeface="Consolas"/>
              </a:rPr>
              <a:t>headers</a:t>
            </a:r>
            <a:r>
              <a:rPr b="0" lang="en" sz="950">
                <a:solidFill>
                  <a:srgbClr val="8000FF"/>
                </a:solidFill>
                <a:latin typeface="Consolas"/>
                <a:ea typeface="Consolas"/>
                <a:cs typeface="Consolas"/>
                <a:sym typeface="Consolas"/>
              </a:rPr>
              <a:t>-&gt;</a:t>
            </a:r>
            <a:r>
              <a:rPr b="0" lang="en" sz="950">
                <a:solidFill>
                  <a:schemeClr val="dk1"/>
                </a:solidFill>
                <a:latin typeface="Consolas"/>
                <a:ea typeface="Consolas"/>
                <a:cs typeface="Consolas"/>
                <a:sym typeface="Consolas"/>
              </a:rPr>
              <a:t>set</a:t>
            </a:r>
            <a:r>
              <a:rPr b="0" lang="en" sz="950">
                <a:solidFill>
                  <a:srgbClr val="8000FF"/>
                </a:solidFill>
                <a:latin typeface="Consolas"/>
                <a:ea typeface="Consolas"/>
                <a:cs typeface="Consolas"/>
                <a:sym typeface="Consolas"/>
              </a:rPr>
              <a:t>(</a:t>
            </a:r>
            <a:r>
              <a:rPr b="0" lang="en" sz="950">
                <a:solidFill>
                  <a:srgbClr val="808080"/>
                </a:solidFill>
                <a:latin typeface="Consolas"/>
                <a:ea typeface="Consolas"/>
                <a:cs typeface="Consolas"/>
                <a:sym typeface="Consolas"/>
              </a:rPr>
              <a:t>'Content-Type'</a:t>
            </a:r>
            <a:r>
              <a:rPr b="0" lang="en" sz="950">
                <a:solidFill>
                  <a:srgbClr val="8000FF"/>
                </a:solidFill>
                <a:latin typeface="Consolas"/>
                <a:ea typeface="Consolas"/>
                <a:cs typeface="Consolas"/>
                <a:sym typeface="Consolas"/>
              </a:rPr>
              <a:t>,</a:t>
            </a:r>
            <a:r>
              <a:rPr b="0" lang="en" sz="950">
                <a:solidFill>
                  <a:schemeClr val="dk1"/>
                </a:solidFill>
                <a:latin typeface="Consolas"/>
                <a:ea typeface="Consolas"/>
                <a:cs typeface="Consolas"/>
                <a:sym typeface="Consolas"/>
              </a:rPr>
              <a:t> </a:t>
            </a:r>
            <a:r>
              <a:rPr b="0" lang="en" sz="950">
                <a:solidFill>
                  <a:srgbClr val="808080"/>
                </a:solidFill>
                <a:latin typeface="Consolas"/>
                <a:ea typeface="Consolas"/>
                <a:cs typeface="Consolas"/>
                <a:sym typeface="Consolas"/>
              </a:rPr>
              <a:t>'text/html'</a:t>
            </a:r>
            <a:r>
              <a:rPr b="0" lang="en" sz="950">
                <a:solidFill>
                  <a:srgbClr val="8000FF"/>
                </a:solidFill>
                <a:latin typeface="Consolas"/>
                <a:ea typeface="Consolas"/>
                <a:cs typeface="Consolas"/>
                <a:sym typeface="Consolas"/>
              </a:rPr>
              <a:t>);</a:t>
            </a:r>
            <a:endParaRPr b="0" sz="950">
              <a:solidFill>
                <a:srgbClr val="8000FF"/>
              </a:solidFill>
              <a:latin typeface="Consolas"/>
              <a:ea typeface="Consolas"/>
              <a:cs typeface="Consolas"/>
              <a:sym typeface="Consolas"/>
            </a:endParaRPr>
          </a:p>
          <a:p>
            <a:pPr indent="0" lvl="0" marL="0" rtl="0" algn="l">
              <a:spcBef>
                <a:spcPts val="0"/>
              </a:spcBef>
              <a:spcAft>
                <a:spcPts val="0"/>
              </a:spcAft>
              <a:buNone/>
            </a:pPr>
            <a:r>
              <a:t/>
            </a:r>
            <a:endParaRPr b="0" sz="950">
              <a:solidFill>
                <a:schemeClr val="dk1"/>
              </a:solidFill>
              <a:latin typeface="Consolas"/>
              <a:ea typeface="Consolas"/>
              <a:cs typeface="Consolas"/>
              <a:sym typeface="Consolas"/>
            </a:endParaRPr>
          </a:p>
          <a:p>
            <a:pPr indent="0" lvl="0" marL="0" rtl="0" algn="l">
              <a:spcBef>
                <a:spcPts val="0"/>
              </a:spcBef>
              <a:spcAft>
                <a:spcPts val="0"/>
              </a:spcAft>
              <a:buNone/>
            </a:pPr>
            <a:r>
              <a:rPr b="0" lang="en" sz="950">
                <a:solidFill>
                  <a:srgbClr val="008000"/>
                </a:solidFill>
                <a:latin typeface="Consolas"/>
                <a:ea typeface="Consolas"/>
                <a:cs typeface="Consolas"/>
                <a:sym typeface="Consolas"/>
              </a:rPr>
              <a:t>// prints the HTTP headers followed by the content</a:t>
            </a:r>
            <a:endParaRPr b="0" sz="950">
              <a:solidFill>
                <a:srgbClr val="008000"/>
              </a:solidFill>
              <a:latin typeface="Consolas"/>
              <a:ea typeface="Consolas"/>
              <a:cs typeface="Consolas"/>
              <a:sym typeface="Consolas"/>
            </a:endParaRPr>
          </a:p>
          <a:p>
            <a:pPr indent="0" lvl="0" marL="0" rtl="0" algn="l">
              <a:spcBef>
                <a:spcPts val="0"/>
              </a:spcBef>
              <a:spcAft>
                <a:spcPts val="0"/>
              </a:spcAft>
              <a:buNone/>
            </a:pPr>
            <a:r>
              <a:rPr b="0" lang="en" sz="950">
                <a:solidFill>
                  <a:srgbClr val="000080"/>
                </a:solidFill>
                <a:latin typeface="Consolas"/>
                <a:ea typeface="Consolas"/>
                <a:cs typeface="Consolas"/>
                <a:sym typeface="Consolas"/>
              </a:rPr>
              <a:t>$response</a:t>
            </a:r>
            <a:r>
              <a:rPr b="0" lang="en" sz="950">
                <a:solidFill>
                  <a:srgbClr val="8000FF"/>
                </a:solidFill>
                <a:latin typeface="Consolas"/>
                <a:ea typeface="Consolas"/>
                <a:cs typeface="Consolas"/>
                <a:sym typeface="Consolas"/>
              </a:rPr>
              <a:t>-&gt;</a:t>
            </a:r>
            <a:r>
              <a:rPr b="0" lang="en" sz="950">
                <a:solidFill>
                  <a:schemeClr val="dk1"/>
                </a:solidFill>
                <a:latin typeface="Consolas"/>
                <a:ea typeface="Consolas"/>
                <a:cs typeface="Consolas"/>
                <a:sym typeface="Consolas"/>
              </a:rPr>
              <a:t>send</a:t>
            </a:r>
            <a:r>
              <a:rPr b="0" lang="en" sz="950">
                <a:solidFill>
                  <a:srgbClr val="8000FF"/>
                </a:solidFill>
                <a:latin typeface="Consolas"/>
                <a:ea typeface="Consolas"/>
                <a:cs typeface="Consolas"/>
                <a:sym typeface="Consolas"/>
              </a:rPr>
              <a:t>();</a:t>
            </a:r>
            <a:endParaRPr b="0" sz="950">
              <a:solidFill>
                <a:srgbClr val="8000FF"/>
              </a:solidFill>
              <a:latin typeface="Consolas"/>
              <a:ea typeface="Consolas"/>
              <a:cs typeface="Consolas"/>
              <a:sym typeface="Consolas"/>
            </a:endParaRPr>
          </a:p>
          <a:p>
            <a:pPr indent="457200" lvl="0" marL="0" rtl="0" algn="l">
              <a:lnSpc>
                <a:spcPct val="115000"/>
              </a:lnSpc>
              <a:spcBef>
                <a:spcPts val="0"/>
              </a:spcBef>
              <a:spcAft>
                <a:spcPts val="0"/>
              </a:spcAft>
              <a:buNone/>
            </a:pPr>
            <a:r>
              <a:t/>
            </a:r>
            <a:endParaRPr sz="1000">
              <a:solidFill>
                <a:srgbClr val="0000FF"/>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841000" y="969700"/>
            <a:ext cx="68622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21867"/>
                </a:solidFill>
                <a:latin typeface="Lato"/>
                <a:ea typeface="Lato"/>
                <a:cs typeface="Lato"/>
                <a:sym typeface="Lato"/>
              </a:rPr>
              <a:t>EL CONTROLADOR FRONTAL</a:t>
            </a:r>
            <a:endParaRPr>
              <a:solidFill>
                <a:srgbClr val="F33784"/>
              </a:solidFill>
              <a:latin typeface="Lato"/>
              <a:ea typeface="Lato"/>
              <a:cs typeface="Lato"/>
              <a:sym typeface="Lato"/>
            </a:endParaRPr>
          </a:p>
        </p:txBody>
      </p:sp>
      <p:sp>
        <p:nvSpPr>
          <p:cNvPr id="159" name="Google Shape;159;p29"/>
          <p:cNvSpPr txBox="1"/>
          <p:nvPr>
            <p:ph idx="1" type="body"/>
          </p:nvPr>
        </p:nvSpPr>
        <p:spPr>
          <a:xfrm>
            <a:off x="841000" y="1600975"/>
            <a:ext cx="6320100" cy="2410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2300"/>
              </a:spcBef>
              <a:spcAft>
                <a:spcPts val="0"/>
              </a:spcAft>
              <a:buClr>
                <a:srgbClr val="18171B"/>
              </a:buClr>
              <a:buSzPts val="1400"/>
              <a:buFont typeface="Lato"/>
              <a:buChar char="▸"/>
            </a:pPr>
            <a:r>
              <a:rPr lang="en" sz="1400">
                <a:solidFill>
                  <a:srgbClr val="18171B"/>
                </a:solidFill>
                <a:latin typeface="Lato"/>
                <a:ea typeface="Lato"/>
                <a:cs typeface="Lato"/>
                <a:sym typeface="Lato"/>
              </a:rPr>
              <a:t>Tradicionalmente, las aplicaciones se construían de forma que cada página del sitio tuviera su propio fichero físico </a:t>
            </a:r>
            <a:r>
              <a:rPr b="1" i="1" lang="en" sz="1400">
                <a:solidFill>
                  <a:srgbClr val="18171B"/>
                </a:solidFill>
                <a:latin typeface="Lato"/>
                <a:ea typeface="Lato"/>
                <a:cs typeface="Lato"/>
                <a:sym typeface="Lato"/>
              </a:rPr>
              <a:t>(index.php, contact.php, etc.)</a:t>
            </a:r>
            <a:endParaRPr b="1" i="1" sz="1400">
              <a:solidFill>
                <a:srgbClr val="18171B"/>
              </a:solidFill>
              <a:latin typeface="Lato"/>
              <a:ea typeface="Lato"/>
              <a:cs typeface="Lato"/>
              <a:sym typeface="Lato"/>
            </a:endParaRPr>
          </a:p>
          <a:p>
            <a:pPr indent="-317500" lvl="0" marL="457200" rtl="0" algn="l">
              <a:lnSpc>
                <a:spcPct val="115000"/>
              </a:lnSpc>
              <a:spcBef>
                <a:spcPts val="0"/>
              </a:spcBef>
              <a:spcAft>
                <a:spcPts val="0"/>
              </a:spcAft>
              <a:buClr>
                <a:srgbClr val="18171B"/>
              </a:buClr>
              <a:buSzPts val="1400"/>
              <a:buFont typeface="Lato"/>
              <a:buChar char="▸"/>
            </a:pPr>
            <a:r>
              <a:rPr lang="en" sz="1400">
                <a:solidFill>
                  <a:srgbClr val="18171B"/>
                </a:solidFill>
                <a:latin typeface="Lato"/>
                <a:ea typeface="Lato"/>
                <a:cs typeface="Lato"/>
                <a:sym typeface="Lato"/>
              </a:rPr>
              <a:t>Existen varios problemas con esto, como la flexibilidad de las URLS y la necesidad de incluir de forma manual en cada fichero un conjunto de ficheros para que la seguridad, conexiones a base de datos y el estilo de la página permanezca consistente.</a:t>
            </a:r>
            <a:endParaRPr sz="1400">
              <a:solidFill>
                <a:srgbClr val="18171B"/>
              </a:solidFill>
              <a:latin typeface="Lato"/>
              <a:ea typeface="Lato"/>
              <a:cs typeface="Lato"/>
              <a:sym typeface="Lato"/>
            </a:endParaRPr>
          </a:p>
          <a:p>
            <a:pPr indent="-317500" lvl="0" marL="457200" rtl="0" algn="l">
              <a:lnSpc>
                <a:spcPct val="115000"/>
              </a:lnSpc>
              <a:spcBef>
                <a:spcPts val="0"/>
              </a:spcBef>
              <a:spcAft>
                <a:spcPts val="0"/>
              </a:spcAft>
              <a:buClr>
                <a:srgbClr val="18171B"/>
              </a:buClr>
              <a:buSzPts val="1400"/>
              <a:buFont typeface="Lato"/>
              <a:buChar char="▸"/>
            </a:pPr>
            <a:r>
              <a:rPr lang="en" sz="1400">
                <a:solidFill>
                  <a:srgbClr val="18171B"/>
                </a:solidFill>
                <a:latin typeface="Lato"/>
                <a:ea typeface="Lato"/>
                <a:cs typeface="Lato"/>
                <a:sym typeface="Lato"/>
              </a:rPr>
              <a:t> </a:t>
            </a:r>
            <a:r>
              <a:rPr lang="en" sz="1400">
                <a:solidFill>
                  <a:srgbClr val="18171B"/>
                </a:solidFill>
                <a:latin typeface="Lato"/>
                <a:ea typeface="Lato"/>
                <a:cs typeface="Lato"/>
                <a:sym typeface="Lato"/>
              </a:rPr>
              <a:t>Una solución mucho mejor es utilizar un controlador frontal, un fichero PHP </a:t>
            </a:r>
            <a:r>
              <a:rPr b="1" i="1" lang="en" sz="1400">
                <a:solidFill>
                  <a:srgbClr val="18171B"/>
                </a:solidFill>
                <a:latin typeface="Lato"/>
                <a:ea typeface="Lato"/>
                <a:cs typeface="Lato"/>
                <a:sym typeface="Lato"/>
              </a:rPr>
              <a:t>(index.php)</a:t>
            </a:r>
            <a:r>
              <a:rPr lang="en" sz="1400">
                <a:solidFill>
                  <a:srgbClr val="18171B"/>
                </a:solidFill>
                <a:latin typeface="Lato"/>
                <a:ea typeface="Lato"/>
                <a:cs typeface="Lato"/>
                <a:sym typeface="Lato"/>
              </a:rPr>
              <a:t> que gestiona cada petición entrante de nuestra aplicación.</a:t>
            </a:r>
            <a:endParaRPr sz="1400">
              <a:solidFill>
                <a:srgbClr val="18171B"/>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21867"/>
                </a:solidFill>
                <a:latin typeface="Lato"/>
                <a:ea typeface="Lato"/>
                <a:cs typeface="Lato"/>
                <a:sym typeface="Lato"/>
              </a:rPr>
              <a:t>FLUJO DE SYMFONY</a:t>
            </a:r>
            <a:endParaRPr>
              <a:solidFill>
                <a:srgbClr val="121867"/>
              </a:solidFill>
              <a:latin typeface="Lato"/>
              <a:ea typeface="Lato"/>
              <a:cs typeface="Lato"/>
              <a:sym typeface="Lato"/>
            </a:endParaRPr>
          </a:p>
        </p:txBody>
      </p:sp>
      <p:sp>
        <p:nvSpPr>
          <p:cNvPr id="165" name="Google Shape;165;p30"/>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El usuario interactúa con la interfaz de usuario de alguna forma </a:t>
            </a:r>
            <a:r>
              <a:rPr i="1" lang="en" sz="1500">
                <a:solidFill>
                  <a:schemeClr val="dk1"/>
                </a:solidFill>
                <a:latin typeface="Arial"/>
                <a:ea typeface="Arial"/>
                <a:cs typeface="Arial"/>
                <a:sym typeface="Arial"/>
              </a:rPr>
              <a:t>(por ejemplo, el usuario pulsa un botón, enlace, etc.)</a:t>
            </a:r>
            <a:endParaRPr i="1" sz="15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500">
              <a:solidFill>
                <a:schemeClr val="dk1"/>
              </a:solidFill>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El controlador recibe la notificación de la acción solicitada por el usuario. El controlador gestiona el evento que llega</a:t>
            </a:r>
            <a:endParaRPr sz="15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500">
              <a:solidFill>
                <a:schemeClr val="dk1"/>
              </a:solidFill>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El controlador accede al modelo, actualizándolo, posiblemente modificándolo de forma adecuada a la acción solicitada por el usuario </a:t>
            </a:r>
            <a:r>
              <a:rPr i="1" lang="en" sz="1500">
                <a:solidFill>
                  <a:schemeClr val="dk1"/>
                </a:solidFill>
                <a:latin typeface="Arial"/>
                <a:ea typeface="Arial"/>
                <a:cs typeface="Arial"/>
                <a:sym typeface="Arial"/>
              </a:rPr>
              <a:t>(por ejemplo, el controlador actualiza el carro de la compra del usuario).</a:t>
            </a:r>
            <a:endParaRPr i="1" sz="15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400">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p>
            <a:pPr indent="0" lvl="0" marL="0" rtl="0" algn="l">
              <a:spcBef>
                <a:spcPts val="360"/>
              </a:spcBef>
              <a:spcAft>
                <a:spcPts val="0"/>
              </a:spcAft>
              <a:buNone/>
            </a:pPr>
            <a:r>
              <a:rPr lang="en">
                <a:solidFill>
                  <a:srgbClr val="121867"/>
                </a:solidFill>
                <a:latin typeface="Lato"/>
                <a:ea typeface="Lato"/>
                <a:cs typeface="Lato"/>
                <a:sym typeface="Lato"/>
              </a:rPr>
              <a:t>Flujo de una aplicación Symfony</a:t>
            </a:r>
            <a:endParaRPr>
              <a:solidFill>
                <a:srgbClr val="F33784"/>
              </a:solidFill>
              <a:latin typeface="Lato"/>
              <a:ea typeface="Lato"/>
              <a:cs typeface="Lato"/>
              <a:sym typeface="Lato"/>
            </a:endParaRPr>
          </a:p>
        </p:txBody>
      </p:sp>
      <p:pic>
        <p:nvPicPr>
          <p:cNvPr descr="Symfony request flow" id="171" name="Google Shape;171;p31"/>
          <p:cNvPicPr preferRelativeResize="0"/>
          <p:nvPr/>
        </p:nvPicPr>
        <p:blipFill>
          <a:blip r:embed="rId3">
            <a:alphaModFix/>
          </a:blip>
          <a:stretch>
            <a:fillRect/>
          </a:stretch>
        </p:blipFill>
        <p:spPr>
          <a:xfrm>
            <a:off x="0" y="838200"/>
            <a:ext cx="7009486" cy="27889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21867"/>
                </a:solidFill>
                <a:latin typeface="Lato"/>
                <a:ea typeface="Lato"/>
                <a:cs typeface="Lato"/>
                <a:sym typeface="Lato"/>
              </a:rPr>
              <a:t>RESUMEN FLUJO SYMFONY</a:t>
            </a:r>
            <a:endParaRPr>
              <a:solidFill>
                <a:srgbClr val="121867"/>
              </a:solidFill>
              <a:latin typeface="Lato"/>
              <a:ea typeface="Lato"/>
              <a:cs typeface="Lato"/>
              <a:sym typeface="Lato"/>
            </a:endParaRPr>
          </a:p>
        </p:txBody>
      </p:sp>
      <p:sp>
        <p:nvSpPr>
          <p:cNvPr id="177" name="Google Shape;177;p32"/>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2300"/>
              </a:spcBef>
              <a:spcAft>
                <a:spcPts val="0"/>
              </a:spcAft>
              <a:buClr>
                <a:srgbClr val="18171B"/>
              </a:buClr>
              <a:buSzPts val="1500"/>
              <a:buFont typeface="Lato"/>
              <a:buAutoNum type="arabicPeriod"/>
            </a:pPr>
            <a:r>
              <a:rPr lang="en" sz="1500">
                <a:solidFill>
                  <a:srgbClr val="18171B"/>
                </a:solidFill>
                <a:latin typeface="Lato"/>
                <a:ea typeface="Lato"/>
                <a:cs typeface="Lato"/>
                <a:sym typeface="Lato"/>
              </a:rPr>
              <a:t>Un cliente (ej. navegador) envía una HTTP request</a:t>
            </a:r>
            <a:endParaRPr sz="1500">
              <a:solidFill>
                <a:srgbClr val="18171B"/>
              </a:solidFill>
              <a:latin typeface="Lato"/>
              <a:ea typeface="Lato"/>
              <a:cs typeface="Lato"/>
              <a:sym typeface="Lato"/>
            </a:endParaRPr>
          </a:p>
          <a:p>
            <a:pPr indent="-323850" lvl="0" marL="457200" rtl="0" algn="l">
              <a:lnSpc>
                <a:spcPct val="115000"/>
              </a:lnSpc>
              <a:spcBef>
                <a:spcPts val="0"/>
              </a:spcBef>
              <a:spcAft>
                <a:spcPts val="0"/>
              </a:spcAft>
              <a:buClr>
                <a:srgbClr val="18171B"/>
              </a:buClr>
              <a:buSzPts val="1500"/>
              <a:buFont typeface="Lato"/>
              <a:buAutoNum type="arabicPeriod"/>
            </a:pPr>
            <a:r>
              <a:rPr lang="en" sz="1500">
                <a:solidFill>
                  <a:srgbClr val="18171B"/>
                </a:solidFill>
                <a:latin typeface="Lato"/>
                <a:ea typeface="Lato"/>
                <a:cs typeface="Lato"/>
                <a:sym typeface="Lato"/>
              </a:rPr>
              <a:t>Cada request ejecuta lo mismo, un fichero llamado "front controller"</a:t>
            </a:r>
            <a:endParaRPr sz="1500">
              <a:solidFill>
                <a:schemeClr val="dk1"/>
              </a:solidFill>
              <a:latin typeface="Lato"/>
              <a:ea typeface="Lato"/>
              <a:cs typeface="Lato"/>
              <a:sym typeface="Lato"/>
            </a:endParaRPr>
          </a:p>
          <a:p>
            <a:pPr indent="-323850" lvl="0" marL="457200" rtl="0" algn="l">
              <a:lnSpc>
                <a:spcPct val="115000"/>
              </a:lnSpc>
              <a:spcBef>
                <a:spcPts val="0"/>
              </a:spcBef>
              <a:spcAft>
                <a:spcPts val="0"/>
              </a:spcAft>
              <a:buClr>
                <a:srgbClr val="18171B"/>
              </a:buClr>
              <a:buSzPts val="1500"/>
              <a:buFont typeface="Lato"/>
              <a:buAutoNum type="arabicPeriod"/>
            </a:pPr>
            <a:r>
              <a:rPr lang="en" sz="1500">
                <a:solidFill>
                  <a:srgbClr val="18171B"/>
                </a:solidFill>
                <a:latin typeface="Lato"/>
                <a:ea typeface="Lato"/>
                <a:cs typeface="Lato"/>
                <a:sym typeface="Lato"/>
              </a:rPr>
              <a:t>El front controller inicia Symfony y le pasa la información de la request</a:t>
            </a:r>
            <a:endParaRPr sz="1500">
              <a:solidFill>
                <a:schemeClr val="dk1"/>
              </a:solidFill>
              <a:latin typeface="Lato"/>
              <a:ea typeface="Lato"/>
              <a:cs typeface="Lato"/>
              <a:sym typeface="Lato"/>
            </a:endParaRPr>
          </a:p>
          <a:p>
            <a:pPr indent="-323850" lvl="0" marL="457200" rtl="0" algn="l">
              <a:lnSpc>
                <a:spcPct val="115000"/>
              </a:lnSpc>
              <a:spcBef>
                <a:spcPts val="0"/>
              </a:spcBef>
              <a:spcAft>
                <a:spcPts val="0"/>
              </a:spcAft>
              <a:buClr>
                <a:srgbClr val="18171B"/>
              </a:buClr>
              <a:buSzPts val="1500"/>
              <a:buFont typeface="Lato"/>
              <a:buAutoNum type="arabicPeriod"/>
            </a:pPr>
            <a:r>
              <a:rPr lang="en" sz="1500">
                <a:solidFill>
                  <a:srgbClr val="18171B"/>
                </a:solidFill>
                <a:latin typeface="Lato"/>
                <a:ea typeface="Lato"/>
                <a:cs typeface="Lato"/>
                <a:sym typeface="Lato"/>
              </a:rPr>
              <a:t>Internamente, Symfony usa rutas y controladores para crear una respuesta para la página</a:t>
            </a:r>
            <a:endParaRPr sz="1500">
              <a:solidFill>
                <a:srgbClr val="18171B"/>
              </a:solidFill>
              <a:latin typeface="Lato"/>
              <a:ea typeface="Lato"/>
              <a:cs typeface="Lato"/>
              <a:sym typeface="Lato"/>
            </a:endParaRPr>
          </a:p>
          <a:p>
            <a:pPr indent="-323850" lvl="0" marL="457200" rtl="0" algn="l">
              <a:lnSpc>
                <a:spcPct val="115000"/>
              </a:lnSpc>
              <a:spcBef>
                <a:spcPts val="0"/>
              </a:spcBef>
              <a:spcAft>
                <a:spcPts val="0"/>
              </a:spcAft>
              <a:buClr>
                <a:srgbClr val="18171B"/>
              </a:buClr>
              <a:buSzPts val="1500"/>
              <a:buFont typeface="Lato"/>
              <a:buAutoNum type="arabicPeriod"/>
            </a:pPr>
            <a:r>
              <a:rPr lang="en" sz="1500">
                <a:solidFill>
                  <a:srgbClr val="18171B"/>
                </a:solidFill>
                <a:latin typeface="Lato"/>
                <a:ea typeface="Lato"/>
                <a:cs typeface="Lato"/>
                <a:sym typeface="Lato"/>
              </a:rPr>
              <a:t>Symfony convierte el objeto Response en cabeceras de texto y contenido que será enviado de vuelta al cliente.</a:t>
            </a:r>
            <a:endParaRPr sz="1500">
              <a:solidFill>
                <a:srgbClr val="18171B"/>
              </a:solidFill>
              <a:latin typeface="Lato"/>
              <a:ea typeface="Lato"/>
              <a:cs typeface="Lato"/>
              <a:sym typeface="Lato"/>
            </a:endParaRPr>
          </a:p>
          <a:p>
            <a:pPr indent="0" lvl="0" marL="457200" rtl="0" algn="l">
              <a:spcBef>
                <a:spcPts val="600"/>
              </a:spcBef>
              <a:spcAft>
                <a:spcPts val="0"/>
              </a:spcAft>
              <a:buNone/>
            </a:pPr>
            <a:r>
              <a:t/>
            </a:r>
            <a:endParaRPr b="1" sz="1400">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33784"/>
                </a:solidFill>
                <a:latin typeface="Lato"/>
                <a:ea typeface="Lato"/>
                <a:cs typeface="Lato"/>
                <a:sym typeface="Lato"/>
              </a:rPr>
              <a:t>MVC</a:t>
            </a:r>
            <a:endParaRPr sz="7200">
              <a:solidFill>
                <a:srgbClr val="F33784"/>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0" lang="en" sz="1400">
                <a:solidFill>
                  <a:schemeClr val="dk1"/>
                </a:solidFill>
                <a:latin typeface="Lato"/>
                <a:ea typeface="Lato"/>
                <a:cs typeface="Lato"/>
                <a:sym typeface="Lato"/>
              </a:rPr>
              <a:t>El </a:t>
            </a:r>
            <a:r>
              <a:rPr lang="en" sz="1400">
                <a:solidFill>
                  <a:schemeClr val="dk1"/>
                </a:solidFill>
                <a:latin typeface="Lato"/>
                <a:ea typeface="Lato"/>
                <a:cs typeface="Lato"/>
                <a:sym typeface="Lato"/>
              </a:rPr>
              <a:t>modelo–vista–controlador (MVC)</a:t>
            </a:r>
            <a:r>
              <a:rPr b="0" lang="en" sz="1400">
                <a:solidFill>
                  <a:schemeClr val="dk1"/>
                </a:solidFill>
                <a:latin typeface="Lato"/>
                <a:ea typeface="Lato"/>
                <a:cs typeface="Lato"/>
                <a:sym typeface="Lato"/>
              </a:rPr>
              <a:t> es un patrón de arquitectura de software, que separa </a:t>
            </a:r>
            <a:r>
              <a:rPr b="0" lang="en" sz="1400" u="sng">
                <a:solidFill>
                  <a:schemeClr val="dk1"/>
                </a:solidFill>
                <a:latin typeface="Lato"/>
                <a:ea typeface="Lato"/>
                <a:cs typeface="Lato"/>
                <a:sym typeface="Lato"/>
              </a:rPr>
              <a:t>los datos</a:t>
            </a:r>
            <a:r>
              <a:rPr b="0" lang="en" sz="1400">
                <a:solidFill>
                  <a:schemeClr val="dk1"/>
                </a:solidFill>
                <a:latin typeface="Lato"/>
                <a:ea typeface="Lato"/>
                <a:cs typeface="Lato"/>
                <a:sym typeface="Lato"/>
              </a:rPr>
              <a:t> y </a:t>
            </a:r>
            <a:r>
              <a:rPr b="0" lang="en" sz="1400" u="sng">
                <a:solidFill>
                  <a:schemeClr val="dk1"/>
                </a:solidFill>
                <a:latin typeface="Lato"/>
                <a:ea typeface="Lato"/>
                <a:cs typeface="Lato"/>
                <a:sym typeface="Lato"/>
              </a:rPr>
              <a:t>la lógica</a:t>
            </a:r>
            <a:r>
              <a:rPr b="0" lang="en" sz="1400">
                <a:solidFill>
                  <a:schemeClr val="dk1"/>
                </a:solidFill>
                <a:latin typeface="Lato"/>
                <a:ea typeface="Lato"/>
                <a:cs typeface="Lato"/>
                <a:sym typeface="Lato"/>
              </a:rPr>
              <a:t> de negocio de una aplicación de </a:t>
            </a:r>
            <a:r>
              <a:rPr b="0" lang="en" sz="1400" u="sng">
                <a:solidFill>
                  <a:schemeClr val="dk1"/>
                </a:solidFill>
                <a:latin typeface="Lato"/>
                <a:ea typeface="Lato"/>
                <a:cs typeface="Lato"/>
                <a:sym typeface="Lato"/>
              </a:rPr>
              <a:t>la interfaz de usuario</a:t>
            </a:r>
            <a:endParaRPr>
              <a:solidFill>
                <a:srgbClr val="121867"/>
              </a:solidFill>
              <a:latin typeface="Lato"/>
              <a:ea typeface="Lato"/>
              <a:cs typeface="Lato"/>
              <a:sym typeface="Lato"/>
            </a:endParaRPr>
          </a:p>
        </p:txBody>
      </p:sp>
      <p:sp>
        <p:nvSpPr>
          <p:cNvPr id="72" name="Google Shape;72;p15"/>
          <p:cNvSpPr txBox="1"/>
          <p:nvPr>
            <p:ph idx="1" type="subTitle"/>
          </p:nvPr>
        </p:nvSpPr>
        <p:spPr>
          <a:xfrm>
            <a:off x="6087775" y="3026400"/>
            <a:ext cx="2543100" cy="1270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Lato"/>
                <a:ea typeface="Lato"/>
                <a:cs typeface="Lato"/>
                <a:sym typeface="Lato"/>
              </a:rPr>
              <a:t>T</a:t>
            </a:r>
            <a:r>
              <a:rPr lang="en">
                <a:solidFill>
                  <a:srgbClr val="FFFFFF"/>
                </a:solidFill>
                <a:latin typeface="Lato"/>
                <a:ea typeface="Lato"/>
                <a:cs typeface="Lato"/>
                <a:sym typeface="Lato"/>
              </a:rPr>
              <a:t>res componentes distintos: el </a:t>
            </a:r>
            <a:r>
              <a:rPr b="1" lang="en">
                <a:solidFill>
                  <a:srgbClr val="FFFFFF"/>
                </a:solidFill>
                <a:latin typeface="Lato"/>
                <a:ea typeface="Lato"/>
                <a:cs typeface="Lato"/>
                <a:sym typeface="Lato"/>
              </a:rPr>
              <a:t>modelo</a:t>
            </a:r>
            <a:r>
              <a:rPr lang="en">
                <a:solidFill>
                  <a:srgbClr val="FFFFFF"/>
                </a:solidFill>
                <a:latin typeface="Lato"/>
                <a:ea typeface="Lato"/>
                <a:cs typeface="Lato"/>
                <a:sym typeface="Lato"/>
              </a:rPr>
              <a:t>, la </a:t>
            </a:r>
            <a:r>
              <a:rPr b="1" lang="en">
                <a:solidFill>
                  <a:srgbClr val="FFFFFF"/>
                </a:solidFill>
                <a:latin typeface="Lato"/>
                <a:ea typeface="Lato"/>
                <a:cs typeface="Lato"/>
                <a:sym typeface="Lato"/>
              </a:rPr>
              <a:t>vista</a:t>
            </a:r>
            <a:r>
              <a:rPr lang="en">
                <a:solidFill>
                  <a:srgbClr val="FFFFFF"/>
                </a:solidFill>
                <a:latin typeface="Lato"/>
                <a:ea typeface="Lato"/>
                <a:cs typeface="Lato"/>
                <a:sym typeface="Lato"/>
              </a:rPr>
              <a:t> y el </a:t>
            </a:r>
            <a:r>
              <a:rPr b="1" lang="en">
                <a:solidFill>
                  <a:srgbClr val="FFFFFF"/>
                </a:solidFill>
                <a:latin typeface="Lato"/>
                <a:ea typeface="Lato"/>
                <a:cs typeface="Lato"/>
                <a:sym typeface="Lato"/>
              </a:rPr>
              <a:t>controlador</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8288075" y="139086"/>
            <a:ext cx="700725" cy="109500"/>
          </a:xfrm>
          <a:prstGeom prst="rect">
            <a:avLst/>
          </a:prstGeom>
          <a:noFill/>
          <a:ln>
            <a:noFill/>
          </a:ln>
        </p:spPr>
      </p:pic>
      <p:sp>
        <p:nvSpPr>
          <p:cNvPr id="78" name="Google Shape;78;p16"/>
          <p:cNvSpPr txBox="1"/>
          <p:nvPr>
            <p:ph idx="4294967295" type="ctrTitle"/>
          </p:nvPr>
        </p:nvSpPr>
        <p:spPr>
          <a:xfrm>
            <a:off x="637200" y="1920075"/>
            <a:ext cx="51618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6700">
              <a:solidFill>
                <a:srgbClr val="F33784"/>
              </a:solidFill>
              <a:latin typeface="Lato"/>
              <a:ea typeface="Lato"/>
              <a:cs typeface="Lato"/>
              <a:sym typeface="Lato"/>
            </a:endParaRPr>
          </a:p>
          <a:p>
            <a:pPr indent="0" lvl="0" marL="0" rtl="0" algn="l">
              <a:spcBef>
                <a:spcPts val="0"/>
              </a:spcBef>
              <a:spcAft>
                <a:spcPts val="0"/>
              </a:spcAft>
              <a:buNone/>
            </a:pPr>
            <a:r>
              <a:t/>
            </a:r>
            <a:endParaRPr sz="6700">
              <a:solidFill>
                <a:srgbClr val="F33784"/>
              </a:solidFill>
              <a:latin typeface="Lato"/>
              <a:ea typeface="Lato"/>
              <a:cs typeface="Lato"/>
              <a:sym typeface="Lato"/>
            </a:endParaRPr>
          </a:p>
          <a:p>
            <a:pPr indent="0" lvl="0" marL="0" rtl="0" algn="l">
              <a:spcBef>
                <a:spcPts val="0"/>
              </a:spcBef>
              <a:spcAft>
                <a:spcPts val="0"/>
              </a:spcAft>
              <a:buNone/>
            </a:pPr>
            <a:r>
              <a:rPr lang="en" sz="4700">
                <a:solidFill>
                  <a:srgbClr val="F33784"/>
                </a:solidFill>
                <a:latin typeface="Lato"/>
                <a:ea typeface="Lato"/>
                <a:cs typeface="Lato"/>
                <a:sym typeface="Lato"/>
              </a:rPr>
              <a:t>EL MODELO</a:t>
            </a:r>
            <a:endParaRPr sz="4700">
              <a:solidFill>
                <a:srgbClr val="F33784"/>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chemeClr val="dk1"/>
                </a:solidFill>
                <a:latin typeface="Lato"/>
                <a:ea typeface="Lato"/>
                <a:cs typeface="Lato"/>
                <a:sym typeface="Lato"/>
              </a:rPr>
              <a:t>El </a:t>
            </a:r>
            <a:r>
              <a:rPr lang="en" sz="1400">
                <a:solidFill>
                  <a:schemeClr val="dk1"/>
                </a:solidFill>
                <a:latin typeface="Lato"/>
                <a:ea typeface="Lato"/>
                <a:cs typeface="Lato"/>
                <a:sym typeface="Lato"/>
              </a:rPr>
              <a:t>Modelo</a:t>
            </a:r>
            <a:r>
              <a:rPr b="0" lang="en" sz="1400">
                <a:solidFill>
                  <a:schemeClr val="dk1"/>
                </a:solidFill>
                <a:latin typeface="Lato"/>
                <a:ea typeface="Lato"/>
                <a:cs typeface="Lato"/>
                <a:sym typeface="Lato"/>
              </a:rPr>
              <a:t>: </a:t>
            </a:r>
            <a:r>
              <a:rPr b="0" lang="en" sz="1400" u="sng">
                <a:solidFill>
                  <a:schemeClr val="dk1"/>
                </a:solidFill>
                <a:latin typeface="Lato"/>
                <a:ea typeface="Lato"/>
                <a:cs typeface="Lato"/>
                <a:sym typeface="Lato"/>
              </a:rPr>
              <a:t>Es la representación de la información</a:t>
            </a:r>
            <a:r>
              <a:rPr b="0" lang="en" sz="1400">
                <a:solidFill>
                  <a:schemeClr val="dk1"/>
                </a:solidFill>
                <a:latin typeface="Lato"/>
                <a:ea typeface="Lato"/>
                <a:cs typeface="Lato"/>
                <a:sym typeface="Lato"/>
              </a:rPr>
              <a:t> con la cual el sistema opera.</a:t>
            </a:r>
            <a:endParaRPr b="0"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0"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0" lang="en" sz="1400">
                <a:solidFill>
                  <a:schemeClr val="dk1"/>
                </a:solidFill>
                <a:latin typeface="Lato"/>
                <a:ea typeface="Lato"/>
                <a:cs typeface="Lato"/>
                <a:sym typeface="Lato"/>
              </a:rPr>
              <a:t>Gestiona todos los accesos a dicha información, implementando también los privilegios de acceso que se hayan descrito en las especificaciones de la aplicación </a:t>
            </a:r>
            <a:endParaRPr b="0" sz="14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b="0"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0" lang="en" sz="1400">
                <a:solidFill>
                  <a:schemeClr val="dk1"/>
                </a:solidFill>
                <a:latin typeface="Lato"/>
                <a:ea typeface="Lato"/>
                <a:cs typeface="Lato"/>
                <a:sym typeface="Lato"/>
              </a:rPr>
              <a:t>Envía a la 'vista' aquella parte de la información que en cada momento se le solicita para que sea mostrada</a:t>
            </a:r>
            <a:endParaRPr b="0" sz="14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rPr b="0" lang="en" sz="1400">
                <a:solidFill>
                  <a:schemeClr val="dk1"/>
                </a:solidFill>
                <a:latin typeface="Lato"/>
                <a:ea typeface="Lato"/>
                <a:cs typeface="Lato"/>
                <a:sym typeface="Lato"/>
              </a:rPr>
              <a:t> </a:t>
            </a:r>
            <a:endParaRPr b="0"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0" lang="en" sz="1400">
                <a:solidFill>
                  <a:schemeClr val="dk1"/>
                </a:solidFill>
                <a:latin typeface="Lato"/>
                <a:ea typeface="Lato"/>
                <a:cs typeface="Lato"/>
                <a:sym typeface="Lato"/>
              </a:rPr>
              <a:t>Las peticiones de acceso o manipulación de información llegan al 'modelo' a través del 'controlador'.</a:t>
            </a:r>
            <a:endParaRPr b="0"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0"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8288075" y="139086"/>
            <a:ext cx="700725" cy="109500"/>
          </a:xfrm>
          <a:prstGeom prst="rect">
            <a:avLst/>
          </a:prstGeom>
          <a:noFill/>
          <a:ln>
            <a:noFill/>
          </a:ln>
        </p:spPr>
      </p:pic>
      <p:sp>
        <p:nvSpPr>
          <p:cNvPr id="84" name="Google Shape;84;p17"/>
          <p:cNvSpPr txBox="1"/>
          <p:nvPr>
            <p:ph idx="4294967295" type="ctrTitle"/>
          </p:nvPr>
        </p:nvSpPr>
        <p:spPr>
          <a:xfrm>
            <a:off x="637200" y="1920075"/>
            <a:ext cx="51618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6700">
              <a:solidFill>
                <a:srgbClr val="F33784"/>
              </a:solidFill>
              <a:latin typeface="Lato"/>
              <a:ea typeface="Lato"/>
              <a:cs typeface="Lato"/>
              <a:sym typeface="Lato"/>
            </a:endParaRPr>
          </a:p>
          <a:p>
            <a:pPr indent="0" lvl="0" marL="0" rtl="0" algn="l">
              <a:spcBef>
                <a:spcPts val="0"/>
              </a:spcBef>
              <a:spcAft>
                <a:spcPts val="0"/>
              </a:spcAft>
              <a:buNone/>
            </a:pPr>
            <a:r>
              <a:t/>
            </a:r>
            <a:endParaRPr sz="6700">
              <a:solidFill>
                <a:srgbClr val="F33784"/>
              </a:solidFill>
              <a:latin typeface="Lato"/>
              <a:ea typeface="Lato"/>
              <a:cs typeface="Lato"/>
              <a:sym typeface="Lato"/>
            </a:endParaRPr>
          </a:p>
          <a:p>
            <a:pPr indent="0" lvl="0" marL="0" rtl="0" algn="l">
              <a:spcBef>
                <a:spcPts val="0"/>
              </a:spcBef>
              <a:spcAft>
                <a:spcPts val="0"/>
              </a:spcAft>
              <a:buNone/>
            </a:pPr>
            <a:r>
              <a:rPr lang="en" sz="5700">
                <a:solidFill>
                  <a:srgbClr val="F33784"/>
                </a:solidFill>
                <a:latin typeface="Lato"/>
                <a:ea typeface="Lato"/>
                <a:cs typeface="Lato"/>
                <a:sym typeface="Lato"/>
              </a:rPr>
              <a:t>LA VISTA</a:t>
            </a:r>
            <a:endParaRPr sz="5700">
              <a:solidFill>
                <a:srgbClr val="F33784"/>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chemeClr val="dk1"/>
                </a:solidFill>
                <a:latin typeface="Lato"/>
                <a:ea typeface="Lato"/>
                <a:cs typeface="Lato"/>
                <a:sym typeface="Lato"/>
              </a:rPr>
              <a:t>La</a:t>
            </a:r>
            <a:r>
              <a:rPr b="0" lang="en" sz="1400">
                <a:solidFill>
                  <a:schemeClr val="dk1"/>
                </a:solidFill>
                <a:latin typeface="Lato"/>
                <a:ea typeface="Lato"/>
                <a:cs typeface="Lato"/>
                <a:sym typeface="Lato"/>
              </a:rPr>
              <a:t> </a:t>
            </a:r>
            <a:r>
              <a:rPr lang="en" sz="1400">
                <a:solidFill>
                  <a:schemeClr val="dk1"/>
                </a:solidFill>
                <a:latin typeface="Lato"/>
                <a:ea typeface="Lato"/>
                <a:cs typeface="Lato"/>
                <a:sym typeface="Lato"/>
              </a:rPr>
              <a:t>Vista</a:t>
            </a:r>
            <a:r>
              <a:rPr b="0" lang="en" sz="1400">
                <a:solidFill>
                  <a:schemeClr val="dk1"/>
                </a:solidFill>
                <a:latin typeface="Lato"/>
                <a:ea typeface="Lato"/>
                <a:cs typeface="Lato"/>
                <a:sym typeface="Lato"/>
              </a:rPr>
              <a:t>: </a:t>
            </a:r>
            <a:r>
              <a:rPr b="0" lang="en" sz="1400">
                <a:solidFill>
                  <a:schemeClr val="dk1"/>
                </a:solidFill>
                <a:highlight>
                  <a:srgbClr val="FFFFFF"/>
                </a:highlight>
                <a:latin typeface="Lato"/>
                <a:ea typeface="Lato"/>
                <a:cs typeface="Lato"/>
                <a:sym typeface="Lato"/>
              </a:rPr>
              <a:t>es la representación visual de los datos (‘el modelo’), todo lo que tenga que ver con la interfaz gráfica va aquí. Ni el modelo ni el controlador se preocupan de cómo se verán los datos, esa responsabilidad es únicamente de la vista.</a:t>
            </a:r>
            <a:endParaRPr b="0"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0"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8288075" y="139086"/>
            <a:ext cx="700725" cy="109500"/>
          </a:xfrm>
          <a:prstGeom prst="rect">
            <a:avLst/>
          </a:prstGeom>
          <a:noFill/>
          <a:ln>
            <a:noFill/>
          </a:ln>
        </p:spPr>
      </p:pic>
      <p:sp>
        <p:nvSpPr>
          <p:cNvPr id="90" name="Google Shape;90;p18"/>
          <p:cNvSpPr txBox="1"/>
          <p:nvPr>
            <p:ph idx="4294967295" type="ctrTitle"/>
          </p:nvPr>
        </p:nvSpPr>
        <p:spPr>
          <a:xfrm>
            <a:off x="637200" y="1920075"/>
            <a:ext cx="51618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6700">
              <a:solidFill>
                <a:srgbClr val="F33784"/>
              </a:solidFill>
              <a:latin typeface="Lato"/>
              <a:ea typeface="Lato"/>
              <a:cs typeface="Lato"/>
              <a:sym typeface="Lato"/>
            </a:endParaRPr>
          </a:p>
          <a:p>
            <a:pPr indent="0" lvl="0" marL="0" rtl="0" algn="l">
              <a:spcBef>
                <a:spcPts val="0"/>
              </a:spcBef>
              <a:spcAft>
                <a:spcPts val="0"/>
              </a:spcAft>
              <a:buNone/>
            </a:pPr>
            <a:r>
              <a:t/>
            </a:r>
            <a:endParaRPr sz="4300">
              <a:solidFill>
                <a:srgbClr val="F33784"/>
              </a:solidFill>
              <a:latin typeface="Lato"/>
              <a:ea typeface="Lato"/>
              <a:cs typeface="Lato"/>
              <a:sym typeface="Lato"/>
            </a:endParaRPr>
          </a:p>
          <a:p>
            <a:pPr indent="0" lvl="0" marL="0" rtl="0" algn="l">
              <a:spcBef>
                <a:spcPts val="0"/>
              </a:spcBef>
              <a:spcAft>
                <a:spcPts val="0"/>
              </a:spcAft>
              <a:buNone/>
            </a:pPr>
            <a:r>
              <a:rPr lang="en" sz="4300">
                <a:solidFill>
                  <a:srgbClr val="F33784"/>
                </a:solidFill>
                <a:latin typeface="Lato"/>
                <a:ea typeface="Lato"/>
                <a:cs typeface="Lato"/>
                <a:sym typeface="Lato"/>
              </a:rPr>
              <a:t>EL CONTROLADOR</a:t>
            </a:r>
            <a:endParaRPr sz="4300">
              <a:solidFill>
                <a:srgbClr val="F33784"/>
              </a:solidFill>
              <a:latin typeface="Lato"/>
              <a:ea typeface="Lato"/>
              <a:cs typeface="Lato"/>
              <a:sym typeface="Lato"/>
            </a:endParaRPr>
          </a:p>
          <a:p>
            <a:pPr indent="0" lvl="0" marL="0" rtl="0" algn="l">
              <a:lnSpc>
                <a:spcPct val="115000"/>
              </a:lnSpc>
              <a:spcBef>
                <a:spcPts val="0"/>
              </a:spcBef>
              <a:spcAft>
                <a:spcPts val="0"/>
              </a:spcAft>
              <a:buNone/>
            </a:pPr>
            <a:r>
              <a:t/>
            </a:r>
            <a:endParaRPr b="0"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chemeClr val="dk1"/>
                </a:solidFill>
                <a:latin typeface="Lato"/>
                <a:ea typeface="Lato"/>
                <a:cs typeface="Lato"/>
                <a:sym typeface="Lato"/>
              </a:rPr>
              <a:t>El </a:t>
            </a:r>
            <a:r>
              <a:rPr lang="en" sz="1400">
                <a:solidFill>
                  <a:schemeClr val="dk1"/>
                </a:solidFill>
                <a:latin typeface="Lato"/>
                <a:ea typeface="Lato"/>
                <a:cs typeface="Lato"/>
                <a:sym typeface="Lato"/>
              </a:rPr>
              <a:t>Controlador</a:t>
            </a:r>
            <a:r>
              <a:rPr b="0" lang="en" sz="1400">
                <a:solidFill>
                  <a:schemeClr val="dk1"/>
                </a:solidFill>
                <a:latin typeface="Lato"/>
                <a:ea typeface="Lato"/>
                <a:cs typeface="Lato"/>
                <a:sym typeface="Lato"/>
              </a:rPr>
              <a:t>: </a:t>
            </a:r>
            <a:r>
              <a:rPr b="0" lang="en" sz="1400">
                <a:solidFill>
                  <a:schemeClr val="dk1"/>
                </a:solidFill>
                <a:highlight>
                  <a:srgbClr val="FFFFFF"/>
                </a:highlight>
                <a:latin typeface="Lato"/>
                <a:ea typeface="Lato"/>
                <a:cs typeface="Lato"/>
                <a:sym typeface="Lato"/>
              </a:rPr>
              <a:t>actúa como intermediario entre el Modelo y la Vista, gestionando el flujo de información entre ellos.</a:t>
            </a:r>
            <a:endParaRPr b="0" sz="14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b="0"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0" lang="en" sz="1400">
                <a:solidFill>
                  <a:schemeClr val="dk1"/>
                </a:solidFill>
                <a:latin typeface="Lato"/>
                <a:ea typeface="Lato"/>
                <a:cs typeface="Lato"/>
                <a:sym typeface="Lato"/>
              </a:rPr>
              <a:t>Responde a eventos (usualmente acciones del usuario) e invoca peticiones al 'modelo' cuando se hace alguna solicitud sobre la información.</a:t>
            </a:r>
            <a:endParaRPr b="0" sz="14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rPr b="0" lang="en" sz="1400">
                <a:solidFill>
                  <a:schemeClr val="dk1"/>
                </a:solidFill>
                <a:latin typeface="Lato"/>
                <a:ea typeface="Lato"/>
                <a:cs typeface="Lato"/>
                <a:sym typeface="Lato"/>
              </a:rPr>
              <a:t> </a:t>
            </a:r>
            <a:endParaRPr b="0"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0" lang="en" sz="1400">
                <a:solidFill>
                  <a:schemeClr val="dk1"/>
                </a:solidFill>
                <a:latin typeface="Lato"/>
                <a:ea typeface="Lato"/>
                <a:cs typeface="Lato"/>
                <a:sym typeface="Lato"/>
              </a:rPr>
              <a:t>Puede enviar comandos a su 'vista' asociada si se solicita un cambio en la forma en que se presenta el 'modelo' (por ejemplo, desplazamiento o scroll por un documento o por los diferentes registros de una base de datos).</a:t>
            </a:r>
            <a:endParaRPr b="0"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0"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0"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21867"/>
                </a:solidFill>
                <a:latin typeface="Lato"/>
                <a:ea typeface="Lato"/>
                <a:cs typeface="Lato"/>
                <a:sym typeface="Lato"/>
              </a:rPr>
              <a:t>FLUJO DEL MVC </a:t>
            </a:r>
            <a:endParaRPr>
              <a:solidFill>
                <a:srgbClr val="121867"/>
              </a:solidFill>
              <a:latin typeface="Lato"/>
              <a:ea typeface="Lato"/>
              <a:cs typeface="Lato"/>
              <a:sym typeface="Lato"/>
            </a:endParaRPr>
          </a:p>
        </p:txBody>
      </p:sp>
      <p:sp>
        <p:nvSpPr>
          <p:cNvPr id="96" name="Google Shape;96;p19"/>
          <p:cNvSpPr txBox="1"/>
          <p:nvPr>
            <p:ph idx="1" type="body"/>
          </p:nvPr>
        </p:nvSpPr>
        <p:spPr>
          <a:xfrm>
            <a:off x="117725" y="1493850"/>
            <a:ext cx="5324100" cy="2255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El controlador delega a los objetos de la vista la tarea de desplegar la interfaz de usuario. La vista obtiene sus datos del modelo para generar la interfaz apropiada para el usuario donde se reflejan los cambios en el modelo </a:t>
            </a:r>
            <a:r>
              <a:rPr i="1" lang="en" sz="1400">
                <a:solidFill>
                  <a:schemeClr val="dk1"/>
                </a:solidFill>
                <a:latin typeface="Arial"/>
                <a:ea typeface="Arial"/>
                <a:cs typeface="Arial"/>
                <a:sym typeface="Arial"/>
              </a:rPr>
              <a:t>(por ejemplo, produce un listado del contenido del carro de la compra). </a:t>
            </a:r>
            <a:endParaRPr i="1" sz="14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La interfaz de usuario espera nuevas interacciones del usuario, comenzando el ciclo nuevamente ...</a:t>
            </a:r>
            <a:endParaRPr sz="1400">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pic>
        <p:nvPicPr>
          <p:cNvPr descr="File:MVC-Process.png" id="97" name="Google Shape;97;p19"/>
          <p:cNvPicPr preferRelativeResize="0"/>
          <p:nvPr/>
        </p:nvPicPr>
        <p:blipFill>
          <a:blip r:embed="rId3">
            <a:alphaModFix/>
          </a:blip>
          <a:stretch>
            <a:fillRect/>
          </a:stretch>
        </p:blipFill>
        <p:spPr>
          <a:xfrm>
            <a:off x="5538900" y="2557875"/>
            <a:ext cx="1962150"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F33784"/>
                </a:solidFill>
                <a:latin typeface="Lato"/>
                <a:ea typeface="Lato"/>
                <a:cs typeface="Lato"/>
                <a:sym typeface="Lato"/>
              </a:rPr>
              <a:t>SYMFONY</a:t>
            </a:r>
            <a:endParaRPr sz="4800">
              <a:solidFill>
                <a:srgbClr val="F33784"/>
              </a:solidFill>
              <a:latin typeface="Lato"/>
              <a:ea typeface="Lato"/>
              <a:cs typeface="Lato"/>
              <a:sym typeface="Lato"/>
            </a:endParaRPr>
          </a:p>
          <a:p>
            <a:pPr indent="0" lvl="0" marL="0" rtl="0" algn="l">
              <a:lnSpc>
                <a:spcPct val="115000"/>
              </a:lnSpc>
              <a:spcBef>
                <a:spcPts val="0"/>
              </a:spcBef>
              <a:spcAft>
                <a:spcPts val="0"/>
              </a:spcAft>
              <a:buNone/>
            </a:pPr>
            <a:r>
              <a:rPr lang="en" sz="1400">
                <a:solidFill>
                  <a:schemeClr val="dk1"/>
                </a:solidFill>
                <a:latin typeface="Lato"/>
                <a:ea typeface="Lato"/>
                <a:cs typeface="Lato"/>
                <a:sym typeface="Lato"/>
              </a:rPr>
              <a:t>Symfony</a:t>
            </a:r>
            <a:r>
              <a:rPr b="0" lang="en" sz="1400">
                <a:solidFill>
                  <a:schemeClr val="dk1"/>
                </a:solidFill>
                <a:latin typeface="Lato"/>
                <a:ea typeface="Lato"/>
                <a:cs typeface="Lato"/>
                <a:sym typeface="Lato"/>
              </a:rPr>
              <a:t> es un completo framework diseñado para optimizar el desarrollo de las aplicaciones web basado en el patrón Modelo Vista Controlador.</a:t>
            </a:r>
            <a:endParaRPr sz="1400">
              <a:solidFill>
                <a:srgbClr val="121867"/>
              </a:solidFill>
              <a:latin typeface="Lato"/>
              <a:ea typeface="Lato"/>
              <a:cs typeface="Lato"/>
              <a:sym typeface="Lato"/>
            </a:endParaRPr>
          </a:p>
        </p:txBody>
      </p:sp>
      <p:sp>
        <p:nvSpPr>
          <p:cNvPr id="103" name="Google Shape;103;p20"/>
          <p:cNvSpPr txBox="1"/>
          <p:nvPr>
            <p:ph idx="1" type="subTitle"/>
          </p:nvPr>
        </p:nvSpPr>
        <p:spPr>
          <a:xfrm>
            <a:off x="6087775" y="3026400"/>
            <a:ext cx="2543100" cy="1270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Symfony, separa la lógica de negocio, la lógica de servidor y la presentación de la aplicación web.</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21867"/>
                </a:solidFill>
                <a:latin typeface="Lato"/>
                <a:ea typeface="Lato"/>
                <a:cs typeface="Lato"/>
                <a:sym typeface="Lato"/>
              </a:rPr>
              <a:t>SYMFONY</a:t>
            </a:r>
            <a:endParaRPr>
              <a:solidFill>
                <a:srgbClr val="121867"/>
              </a:solidFill>
              <a:latin typeface="Lato"/>
              <a:ea typeface="Lato"/>
              <a:cs typeface="Lato"/>
              <a:sym typeface="Lato"/>
            </a:endParaRPr>
          </a:p>
        </p:txBody>
      </p:sp>
      <p:sp>
        <p:nvSpPr>
          <p:cNvPr id="109" name="Google Shape;109;p21"/>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Proporciona varias herramientas y clases encaminadas a </a:t>
            </a:r>
            <a:r>
              <a:rPr lang="en" sz="1400" u="sng">
                <a:solidFill>
                  <a:schemeClr val="dk1"/>
                </a:solidFill>
                <a:latin typeface="Lato"/>
                <a:ea typeface="Lato"/>
                <a:cs typeface="Lato"/>
                <a:sym typeface="Lato"/>
              </a:rPr>
              <a:t>reducir el tiempo de desarrollo de una aplicación web</a:t>
            </a:r>
            <a:endParaRPr i="1" sz="1400" u="sng">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Symfony está desarrollado completamente en PHP</a:t>
            </a:r>
            <a:endParaRPr sz="14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Ha sido probado en numerosos proyectos reales y se utiliza en sitios web de comercio electrónico de primer nivel</a:t>
            </a:r>
            <a:endParaRPr sz="14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Arial"/>
              <a:buChar char="▸"/>
            </a:pPr>
            <a:r>
              <a:rPr lang="en" sz="1400">
                <a:solidFill>
                  <a:schemeClr val="dk1"/>
                </a:solidFill>
                <a:latin typeface="Lato"/>
                <a:ea typeface="Lato"/>
                <a:cs typeface="Lato"/>
                <a:sym typeface="Lato"/>
              </a:rPr>
              <a:t>Symfony es compatible con la mayoría de gestores de bases de datos, como </a:t>
            </a:r>
            <a:r>
              <a:rPr i="1" lang="en" sz="1400">
                <a:solidFill>
                  <a:schemeClr val="dk1"/>
                </a:solidFill>
                <a:latin typeface="Lato"/>
                <a:ea typeface="Lato"/>
                <a:cs typeface="Lato"/>
                <a:sym typeface="Lato"/>
              </a:rPr>
              <a:t>MySQL, PostgreS</a:t>
            </a:r>
            <a:r>
              <a:rPr i="1" lang="en" sz="1400">
                <a:solidFill>
                  <a:srgbClr val="000000"/>
                </a:solidFill>
                <a:latin typeface="Lato"/>
                <a:ea typeface="Lato"/>
                <a:cs typeface="Lato"/>
                <a:sym typeface="Lato"/>
              </a:rPr>
              <a:t>QL,</a:t>
            </a:r>
            <a:r>
              <a:rPr i="1" lang="en" sz="1400">
                <a:solidFill>
                  <a:srgbClr val="000000"/>
                </a:solidFill>
                <a:uFill>
                  <a:noFill/>
                </a:uFill>
                <a:latin typeface="Lato"/>
                <a:ea typeface="Lato"/>
                <a:cs typeface="Lato"/>
                <a:sym typeface="Lato"/>
                <a:hlinkClick r:id="rId3"/>
              </a:rPr>
              <a:t> Or</a:t>
            </a:r>
            <a:r>
              <a:rPr i="1" lang="en" sz="1400">
                <a:solidFill>
                  <a:srgbClr val="000000"/>
                </a:solidFill>
                <a:latin typeface="Lato"/>
                <a:ea typeface="Lato"/>
                <a:cs typeface="Lato"/>
                <a:sym typeface="Lato"/>
              </a:rPr>
              <a:t>a</a:t>
            </a:r>
            <a:r>
              <a:rPr i="1" lang="en" sz="1400">
                <a:solidFill>
                  <a:srgbClr val="000000"/>
                </a:solidFill>
                <a:uFill>
                  <a:noFill/>
                </a:uFill>
                <a:latin typeface="Lato"/>
                <a:ea typeface="Lato"/>
                <a:cs typeface="Lato"/>
                <a:sym typeface="Lato"/>
                <a:hlinkClick r:id="rId4"/>
              </a:rPr>
              <a:t>cle</a:t>
            </a:r>
            <a:r>
              <a:rPr i="1" lang="en" sz="1400">
                <a:solidFill>
                  <a:srgbClr val="000000"/>
                </a:solidFill>
                <a:latin typeface="Lato"/>
                <a:ea typeface="Lato"/>
                <a:cs typeface="Lato"/>
                <a:sym typeface="Lato"/>
              </a:rPr>
              <a:t> y Mi</a:t>
            </a:r>
            <a:r>
              <a:rPr i="1" lang="en" sz="1400">
                <a:solidFill>
                  <a:schemeClr val="dk1"/>
                </a:solidFill>
                <a:latin typeface="Lato"/>
                <a:ea typeface="Lato"/>
                <a:cs typeface="Lato"/>
                <a:sym typeface="Lato"/>
              </a:rPr>
              <a:t>crosoft SQL Server</a:t>
            </a:r>
            <a:endParaRPr i="1" sz="14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sz="1400">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3784"/>
                </a:solidFill>
                <a:latin typeface="Lato"/>
                <a:ea typeface="Lato"/>
                <a:cs typeface="Lato"/>
                <a:sym typeface="Lato"/>
              </a:rPr>
              <a:t>HTTP Y SYMFONY</a:t>
            </a:r>
            <a:endParaRPr>
              <a:solidFill>
                <a:srgbClr val="F33784"/>
              </a:solidFill>
              <a:latin typeface="Lato"/>
              <a:ea typeface="Lato"/>
              <a:cs typeface="Lato"/>
              <a:sym typeface="Lato"/>
            </a:endParaRPr>
          </a:p>
          <a:p>
            <a:pPr indent="0" lvl="0" marL="0" rtl="0" algn="l">
              <a:lnSpc>
                <a:spcPct val="115000"/>
              </a:lnSpc>
              <a:spcBef>
                <a:spcPts val="0"/>
              </a:spcBef>
              <a:spcAft>
                <a:spcPts val="0"/>
              </a:spcAft>
              <a:buNone/>
            </a:pPr>
            <a:r>
              <a:rPr b="0" lang="en" sz="1400">
                <a:solidFill>
                  <a:schemeClr val="dk1"/>
                </a:solidFill>
                <a:latin typeface="Lato"/>
                <a:ea typeface="Lato"/>
                <a:cs typeface="Lato"/>
                <a:sym typeface="Lato"/>
              </a:rPr>
              <a:t>El protocolo HTTP permite a dos máquinas comunicarse entre sí a través de la red empleando un lenguaje concreto</a:t>
            </a:r>
            <a:endParaRPr>
              <a:solidFill>
                <a:srgbClr val="121867"/>
              </a:solidFill>
              <a:latin typeface="Lato"/>
              <a:ea typeface="Lato"/>
              <a:cs typeface="Lato"/>
              <a:sym typeface="Lato"/>
            </a:endParaRPr>
          </a:p>
        </p:txBody>
      </p:sp>
      <p:sp>
        <p:nvSpPr>
          <p:cNvPr id="115" name="Google Shape;115;p22"/>
          <p:cNvSpPr txBox="1"/>
          <p:nvPr>
            <p:ph idx="1" type="subTitle"/>
          </p:nvPr>
        </p:nvSpPr>
        <p:spPr>
          <a:xfrm>
            <a:off x="6087775" y="3026400"/>
            <a:ext cx="2543100" cy="1270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latin typeface="Lato"/>
                <a:ea typeface="Lato"/>
                <a:cs typeface="Lato"/>
                <a:sym typeface="Lato"/>
              </a:rPr>
              <a:t>La comunicación con HTTP se compone de una </a:t>
            </a:r>
            <a:r>
              <a:rPr b="1" lang="en">
                <a:latin typeface="Lato"/>
                <a:ea typeface="Lato"/>
                <a:cs typeface="Lato"/>
                <a:sym typeface="Lato"/>
              </a:rPr>
              <a:t>petición </a:t>
            </a:r>
            <a:r>
              <a:rPr lang="en">
                <a:latin typeface="Lato"/>
                <a:ea typeface="Lato"/>
                <a:cs typeface="Lato"/>
                <a:sym typeface="Lato"/>
              </a:rPr>
              <a:t>enviada por el cliente y de una respuesta generada por el </a:t>
            </a:r>
            <a:r>
              <a:rPr b="1" lang="en">
                <a:latin typeface="Lato"/>
                <a:ea typeface="Lato"/>
                <a:cs typeface="Lato"/>
                <a:sym typeface="Lato"/>
              </a:rPr>
              <a:t>servidor</a:t>
            </a:r>
            <a:r>
              <a:rPr lang="en">
                <a:latin typeface="Lato"/>
                <a:ea typeface="Lato"/>
                <a:cs typeface="Lato"/>
                <a:sym typeface="Lato"/>
              </a:rPr>
              <a:t> </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