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Barlow ExtraLight"/>
      <p:regular r:id="rId28"/>
      <p:bold r:id="rId29"/>
      <p:italic r:id="rId30"/>
      <p:boldItalic r:id="rId31"/>
    </p:embeddedFont>
    <p:embeddedFont>
      <p:font typeface="Hepta Slab Medium"/>
      <p:regular r:id="rId32"/>
      <p:bold r:id="rId33"/>
    </p:embeddedFont>
    <p:embeddedFont>
      <p:font typeface="Hepta Slab Light"/>
      <p:regular r:id="rId34"/>
      <p:bold r:id="rId35"/>
    </p:embeddedFont>
    <p:embeddedFont>
      <p:font typeface="Hepta Slab"/>
      <p:regular r:id="rId36"/>
      <p:bold r:id="rId37"/>
    </p:embeddedFont>
    <p:embeddedFont>
      <p:font typeface="Barlow Medium"/>
      <p:regular r:id="rId38"/>
      <p:bold r:id="rId39"/>
      <p:italic r:id="rId40"/>
      <p:boldItalic r:id="rId41"/>
    </p:embeddedFont>
    <p:embeddedFont>
      <p:font typeface="Barlow Light"/>
      <p:regular r:id="rId42"/>
      <p:bold r:id="rId43"/>
      <p:italic r:id="rId44"/>
      <p:boldItalic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Medium-italic.fntdata"/><Relationship Id="rId42" Type="http://schemas.openxmlformats.org/officeDocument/2006/relationships/font" Target="fonts/BarlowLight-regular.fntdata"/><Relationship Id="rId41" Type="http://schemas.openxmlformats.org/officeDocument/2006/relationships/font" Target="fonts/BarlowMedium-boldItalic.fntdata"/><Relationship Id="rId44" Type="http://schemas.openxmlformats.org/officeDocument/2006/relationships/font" Target="fonts/BarlowLight-italic.fntdata"/><Relationship Id="rId43" Type="http://schemas.openxmlformats.org/officeDocument/2006/relationships/font" Target="fonts/BarlowLight-bold.fntdata"/><Relationship Id="rId46" Type="http://schemas.openxmlformats.org/officeDocument/2006/relationships/font" Target="fonts/Barlow-regular.fntdata"/><Relationship Id="rId45" Type="http://schemas.openxmlformats.org/officeDocument/2006/relationships/font" Target="fonts/Barlow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ExtraLight-boldItalic.fntdata"/><Relationship Id="rId30" Type="http://schemas.openxmlformats.org/officeDocument/2006/relationships/font" Target="fonts/BarlowExtraLight-italic.fntdata"/><Relationship Id="rId33" Type="http://schemas.openxmlformats.org/officeDocument/2006/relationships/font" Target="fonts/HeptaSlabMedium-bold.fntdata"/><Relationship Id="rId32" Type="http://schemas.openxmlformats.org/officeDocument/2006/relationships/font" Target="fonts/HeptaSlabMedium-regular.fntdata"/><Relationship Id="rId35" Type="http://schemas.openxmlformats.org/officeDocument/2006/relationships/font" Target="fonts/HeptaSlabLight-bold.fntdata"/><Relationship Id="rId34" Type="http://schemas.openxmlformats.org/officeDocument/2006/relationships/font" Target="fonts/HeptaSlabLight-regular.fntdata"/><Relationship Id="rId37" Type="http://schemas.openxmlformats.org/officeDocument/2006/relationships/font" Target="fonts/HeptaSlab-bold.fntdata"/><Relationship Id="rId36" Type="http://schemas.openxmlformats.org/officeDocument/2006/relationships/font" Target="fonts/HeptaSlab-regular.fntdata"/><Relationship Id="rId39" Type="http://schemas.openxmlformats.org/officeDocument/2006/relationships/font" Target="fonts/BarlowMedium-bold.fntdata"/><Relationship Id="rId38" Type="http://schemas.openxmlformats.org/officeDocument/2006/relationships/font" Target="fonts/Barlow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arlowExtraLight-regular.fntdata"/><Relationship Id="rId27" Type="http://schemas.openxmlformats.org/officeDocument/2006/relationships/slide" Target="slides/slide22.xml"/><Relationship Id="rId29" Type="http://schemas.openxmlformats.org/officeDocument/2006/relationships/font" Target="fonts/BarlowExtraLigh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60994e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60994e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60994e4e3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d60994e4e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619f012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d619f012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619f012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619f012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d60994e4e3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d60994e4e3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98cd9fe7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98cd9fe7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98cd9f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98cd9f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98cd9fe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98cd9fe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98cd9fe7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98cd9fe7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198cd9fe7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198cd9fe7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60994e4e3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60994e4e3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98cd9fe7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98cd9fe7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9945b676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9945b676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198cd9fe7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198cd9fe7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98cd9fe7b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198cd9fe7b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98cd9fe7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98cd9fe7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60994e4e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60994e4e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98cd9fe7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98cd9fe7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9945b67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9945b67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60994e4e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60994e4e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60994e4e3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60994e4e3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60994e4e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60994e4e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9.jpg"/><Relationship Id="rId6" Type="http://schemas.openxmlformats.org/officeDocument/2006/relationships/image" Target="../media/image8.jpg"/><Relationship Id="rId7" Type="http://schemas.openxmlformats.org/officeDocument/2006/relationships/image" Target="../media/image1.jpg"/><Relationship Id="rId8"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Web Scraping</a:t>
            </a:r>
            <a:endParaRPr/>
          </a:p>
          <a:p>
            <a:pPr indent="0" lvl="0" marL="0" rtl="0" algn="ctr">
              <a:spcBef>
                <a:spcPts val="0"/>
              </a:spcBef>
              <a:spcAft>
                <a:spcPts val="0"/>
              </a:spcAft>
              <a:buClr>
                <a:schemeClr val="lt1"/>
              </a:buClr>
              <a:buSzPts val="1100"/>
              <a:buNone/>
            </a:pPr>
            <a:r>
              <a:rPr lang="en"/>
              <a:t>Mobile DNA</a:t>
            </a:r>
            <a:endParaRPr/>
          </a:p>
        </p:txBody>
      </p:sp>
      <p:sp>
        <p:nvSpPr>
          <p:cNvPr id="327" name="Google Shape;327;p47"/>
          <p:cNvSpPr txBox="1"/>
          <p:nvPr>
            <p:ph idx="2" type="subTitle"/>
          </p:nvPr>
        </p:nvSpPr>
        <p:spPr>
          <a:xfrm>
            <a:off x="2857500" y="2895325"/>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1900"/>
              <a:t>DS 636</a:t>
            </a:r>
            <a:endParaRPr sz="1900"/>
          </a:p>
          <a:p>
            <a:pPr indent="0" lvl="0" marL="0" rtl="0" algn="ctr">
              <a:spcBef>
                <a:spcPts val="0"/>
              </a:spcBef>
              <a:spcAft>
                <a:spcPts val="0"/>
              </a:spcAft>
              <a:buClr>
                <a:schemeClr val="lt1"/>
              </a:buClr>
              <a:buSzPts val="1100"/>
              <a:buNone/>
            </a:pPr>
            <a:r>
              <a:rPr lang="en" sz="1500"/>
              <a:t>Prof. Jaini Bhavsar</a:t>
            </a:r>
            <a:endParaRPr sz="1500"/>
          </a:p>
        </p:txBody>
      </p:sp>
      <p:sp>
        <p:nvSpPr>
          <p:cNvPr id="328" name="Google Shape;328;p47"/>
          <p:cNvSpPr txBox="1"/>
          <p:nvPr>
            <p:ph idx="2" type="subTitle"/>
          </p:nvPr>
        </p:nvSpPr>
        <p:spPr>
          <a:xfrm>
            <a:off x="2857500" y="3564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1000"/>
              <a:t>Presented by</a:t>
            </a:r>
            <a:endParaRPr sz="1000"/>
          </a:p>
          <a:p>
            <a:pPr indent="0" lvl="0" marL="0" rtl="0" algn="ctr">
              <a:spcBef>
                <a:spcPts val="0"/>
              </a:spcBef>
              <a:spcAft>
                <a:spcPts val="0"/>
              </a:spcAft>
              <a:buClr>
                <a:schemeClr val="lt1"/>
              </a:buClr>
              <a:buSzPts val="1100"/>
              <a:buNone/>
            </a:pPr>
            <a:r>
              <a:rPr lang="en" sz="1000"/>
              <a:t>Dejoe John - dj324</a:t>
            </a:r>
            <a:endParaRPr sz="1000"/>
          </a:p>
          <a:p>
            <a:pPr indent="0" lvl="0" marL="0" rtl="0" algn="ctr">
              <a:spcBef>
                <a:spcPts val="0"/>
              </a:spcBef>
              <a:spcAft>
                <a:spcPts val="0"/>
              </a:spcAft>
              <a:buClr>
                <a:schemeClr val="lt1"/>
              </a:buClr>
              <a:buSzPts val="1100"/>
              <a:buNone/>
            </a:pPr>
            <a:r>
              <a:rPr lang="en" sz="1000"/>
              <a:t>Manan Shah - ms3452</a:t>
            </a:r>
            <a:endParaRPr sz="1000"/>
          </a:p>
          <a:p>
            <a:pPr indent="0" lvl="0" marL="0" rtl="0" algn="ctr">
              <a:spcBef>
                <a:spcPts val="0"/>
              </a:spcBef>
              <a:spcAft>
                <a:spcPts val="0"/>
              </a:spcAft>
              <a:buClr>
                <a:schemeClr val="lt1"/>
              </a:buClr>
              <a:buSzPts val="1100"/>
              <a:buNone/>
            </a:pPr>
            <a:r>
              <a:rPr lang="en" sz="1000"/>
              <a:t>Tejas Warishe - tw338</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idx="1" type="body"/>
          </p:nvPr>
        </p:nvSpPr>
        <p:spPr>
          <a:xfrm>
            <a:off x="525200" y="1057900"/>
            <a:ext cx="3316500" cy="17238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b="1" lang="en" sz="1400"/>
              <a:t>get_abstract_text </a:t>
            </a:r>
            <a:endParaRPr b="1" sz="1400"/>
          </a:p>
          <a:p>
            <a:pPr indent="-317500" lvl="0" marL="457200" rtl="0" algn="l">
              <a:spcBef>
                <a:spcPts val="0"/>
              </a:spcBef>
              <a:spcAft>
                <a:spcPts val="0"/>
              </a:spcAft>
              <a:buSzPts val="1400"/>
              <a:buChar char="-"/>
            </a:pPr>
            <a:r>
              <a:rPr lang="en" sz="1400"/>
              <a:t>Extracts the abstract (summary) of the journal article.</a:t>
            </a:r>
            <a:endParaRPr sz="1400"/>
          </a:p>
          <a:p>
            <a:pPr indent="-317500" lvl="0" marL="457200" rtl="0" algn="l">
              <a:spcBef>
                <a:spcPts val="0"/>
              </a:spcBef>
              <a:spcAft>
                <a:spcPts val="0"/>
              </a:spcAft>
              <a:buSzPts val="1400"/>
              <a:buChar char="-"/>
            </a:pPr>
            <a:r>
              <a:rPr lang="en" sz="1400"/>
              <a:t>Locate the HTML node for the abstract </a:t>
            </a:r>
            <a:r>
              <a:rPr lang="en" sz="1400">
                <a:solidFill>
                  <a:srgbClr val="188038"/>
                </a:solidFill>
              </a:rPr>
              <a:t>#Abs1-content p</a:t>
            </a:r>
            <a:endParaRPr sz="1400"/>
          </a:p>
          <a:p>
            <a:pPr indent="-317500" lvl="0" marL="457200" rtl="0" algn="l">
              <a:spcBef>
                <a:spcPts val="0"/>
              </a:spcBef>
              <a:spcAft>
                <a:spcPts val="0"/>
              </a:spcAft>
              <a:buSzPts val="1400"/>
              <a:buChar char="-"/>
            </a:pPr>
            <a:r>
              <a:rPr lang="en" sz="1400"/>
              <a:t>Extract and combine all paragraphs into a single string using </a:t>
            </a:r>
            <a:r>
              <a:rPr lang="en" sz="1400">
                <a:solidFill>
                  <a:srgbClr val="188038"/>
                </a:solidFill>
              </a:rPr>
              <a:t>html_text()</a:t>
            </a:r>
            <a:r>
              <a:rPr lang="en" sz="1400"/>
              <a:t> and </a:t>
            </a:r>
            <a:r>
              <a:rPr lang="en" sz="1400">
                <a:solidFill>
                  <a:srgbClr val="188038"/>
                </a:solidFill>
              </a:rPr>
              <a:t>paste(collapse = ",")</a:t>
            </a:r>
            <a:endParaRPr sz="1400"/>
          </a:p>
        </p:txBody>
      </p:sp>
      <p:sp>
        <p:nvSpPr>
          <p:cNvPr id="422" name="Google Shape;422;p56"/>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23" name="Google Shape;423;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56"/>
          <p:cNvSpPr txBox="1"/>
          <p:nvPr>
            <p:ph idx="1" type="body"/>
          </p:nvPr>
        </p:nvSpPr>
        <p:spPr>
          <a:xfrm>
            <a:off x="466800" y="3042675"/>
            <a:ext cx="3316500" cy="17238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b="1" lang="en" sz="1400"/>
              <a:t>get_journal_date</a:t>
            </a:r>
            <a:endParaRPr b="1" sz="1400"/>
          </a:p>
          <a:p>
            <a:pPr indent="-317500" lvl="0" marL="457200" rtl="0" algn="l">
              <a:spcBef>
                <a:spcPts val="0"/>
              </a:spcBef>
              <a:spcAft>
                <a:spcPts val="0"/>
              </a:spcAft>
              <a:buSzPts val="1400"/>
              <a:buChar char="-"/>
            </a:pPr>
            <a:r>
              <a:rPr lang="en" sz="1400"/>
              <a:t>Fetches the publication date of the article.</a:t>
            </a:r>
            <a:endParaRPr sz="1400"/>
          </a:p>
          <a:p>
            <a:pPr indent="-317500" lvl="0" marL="457200" rtl="0" algn="l">
              <a:spcBef>
                <a:spcPts val="0"/>
              </a:spcBef>
              <a:spcAft>
                <a:spcPts val="0"/>
              </a:spcAft>
              <a:buSzPts val="1400"/>
              <a:buChar char="-"/>
            </a:pPr>
            <a:r>
              <a:rPr lang="en" sz="1400"/>
              <a:t>Use the CSS selector </a:t>
            </a:r>
            <a:r>
              <a:rPr lang="en" sz="1400">
                <a:solidFill>
                  <a:srgbClr val="188038"/>
                </a:solidFill>
              </a:rPr>
              <a:t>.c-article-identifiers__item time</a:t>
            </a:r>
            <a:r>
              <a:rPr lang="en" sz="1400"/>
              <a:t> to locate the time/date information.</a:t>
            </a:r>
            <a:endParaRPr sz="1400"/>
          </a:p>
          <a:p>
            <a:pPr indent="-317500" lvl="0" marL="457200" rtl="0" algn="l">
              <a:spcBef>
                <a:spcPts val="0"/>
              </a:spcBef>
              <a:spcAft>
                <a:spcPts val="0"/>
              </a:spcAft>
              <a:buSzPts val="1400"/>
              <a:buChar char="-"/>
            </a:pPr>
            <a:r>
              <a:rPr lang="en" sz="1400"/>
              <a:t>Extract the date text using </a:t>
            </a:r>
            <a:r>
              <a:rPr lang="en" sz="1400">
                <a:solidFill>
                  <a:srgbClr val="188038"/>
                </a:solidFill>
              </a:rPr>
              <a:t>html_text</a:t>
            </a:r>
            <a:r>
              <a:rPr lang="en" sz="1400"/>
              <a:t>.</a:t>
            </a:r>
            <a:endParaRPr sz="1400"/>
          </a:p>
          <a:p>
            <a:pPr indent="0" lvl="0" marL="0" rtl="0" algn="l">
              <a:spcBef>
                <a:spcPts val="0"/>
              </a:spcBef>
              <a:spcAft>
                <a:spcPts val="0"/>
              </a:spcAft>
              <a:buNone/>
            </a:pPr>
            <a:r>
              <a:t/>
            </a:r>
            <a:endParaRPr sz="1400"/>
          </a:p>
        </p:txBody>
      </p:sp>
      <p:pic>
        <p:nvPicPr>
          <p:cNvPr id="425" name="Google Shape;425;p56"/>
          <p:cNvPicPr preferRelativeResize="0"/>
          <p:nvPr/>
        </p:nvPicPr>
        <p:blipFill>
          <a:blip r:embed="rId3">
            <a:alphaModFix/>
          </a:blip>
          <a:stretch>
            <a:fillRect/>
          </a:stretch>
        </p:blipFill>
        <p:spPr>
          <a:xfrm>
            <a:off x="3920150" y="1538076"/>
            <a:ext cx="6083899" cy="2582800"/>
          </a:xfrm>
          <a:prstGeom prst="rect">
            <a:avLst/>
          </a:prstGeom>
          <a:noFill/>
          <a:ln>
            <a:noFill/>
          </a:ln>
        </p:spPr>
      </p:pic>
      <p:sp>
        <p:nvSpPr>
          <p:cNvPr id="426" name="Google Shape;426;p56"/>
          <p:cNvSpPr txBox="1"/>
          <p:nvPr/>
        </p:nvSpPr>
        <p:spPr>
          <a:xfrm>
            <a:off x="307150" y="4685025"/>
            <a:ext cx="6582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Similarly, we extract corresponding author, author email, and keywords.</a:t>
            </a:r>
            <a:endParaRPr sz="1500">
              <a:solidFill>
                <a:schemeClr val="lt1"/>
              </a:solidFill>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idx="1" type="body"/>
          </p:nvPr>
        </p:nvSpPr>
        <p:spPr>
          <a:xfrm>
            <a:off x="525200" y="1040300"/>
            <a:ext cx="3316500" cy="23703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b="1" lang="en" sz="1400"/>
              <a:t>get_corresponding_author</a:t>
            </a:r>
            <a:endParaRPr b="1" sz="1400"/>
          </a:p>
          <a:p>
            <a:pPr indent="-317500" lvl="0" marL="457200" rtl="0" algn="l">
              <a:spcBef>
                <a:spcPts val="0"/>
              </a:spcBef>
              <a:spcAft>
                <a:spcPts val="0"/>
              </a:spcAft>
              <a:buSzPts val="1400"/>
              <a:buChar char="-"/>
            </a:pPr>
            <a:r>
              <a:rPr lang="en" sz="1400"/>
              <a:t>Fetches the details of the corresponding author listed on the article</a:t>
            </a:r>
            <a:endParaRPr sz="1400"/>
          </a:p>
          <a:p>
            <a:pPr indent="-317500" lvl="0" marL="457200" rtl="0" algn="l">
              <a:spcBef>
                <a:spcPts val="0"/>
              </a:spcBef>
              <a:spcAft>
                <a:spcPts val="0"/>
              </a:spcAft>
              <a:buSzPts val="1400"/>
              <a:buChar char="-"/>
            </a:pPr>
            <a:r>
              <a:rPr lang="en" sz="1400"/>
              <a:t>Locate the corresponding author section using the CSS selector </a:t>
            </a:r>
            <a:r>
              <a:rPr lang="en" sz="1400">
                <a:solidFill>
                  <a:srgbClr val="188038"/>
                </a:solidFill>
              </a:rPr>
              <a:t>#corresponding-author-list</a:t>
            </a:r>
            <a:r>
              <a:rPr lang="en" sz="1400"/>
              <a:t>.</a:t>
            </a:r>
            <a:endParaRPr sz="1400"/>
          </a:p>
          <a:p>
            <a:pPr indent="-317500" lvl="0" marL="457200" rtl="0" algn="l">
              <a:spcBef>
                <a:spcPts val="0"/>
              </a:spcBef>
              <a:spcAft>
                <a:spcPts val="0"/>
              </a:spcAft>
              <a:buSzPts val="1400"/>
              <a:buChar char="-"/>
            </a:pPr>
            <a:r>
              <a:rPr lang="en" sz="1400"/>
              <a:t>Extract the text with </a:t>
            </a:r>
            <a:r>
              <a:rPr lang="en" sz="1400">
                <a:solidFill>
                  <a:srgbClr val="188038"/>
                </a:solidFill>
              </a:rPr>
              <a:t>html_text</a:t>
            </a:r>
            <a:r>
              <a:rPr lang="en" sz="1400"/>
              <a:t> and combine any multiple entries with </a:t>
            </a:r>
            <a:r>
              <a:rPr lang="en" sz="1400">
                <a:solidFill>
                  <a:srgbClr val="188038"/>
                </a:solidFill>
              </a:rPr>
              <a:t>paste</a:t>
            </a:r>
            <a:r>
              <a:rPr lang="en" sz="1400"/>
              <a:t>.</a:t>
            </a:r>
            <a:endParaRPr sz="1400"/>
          </a:p>
          <a:p>
            <a:pPr indent="0" lvl="0" marL="457200" rtl="0" algn="l">
              <a:spcBef>
                <a:spcPts val="0"/>
              </a:spcBef>
              <a:spcAft>
                <a:spcPts val="0"/>
              </a:spcAft>
              <a:buNone/>
            </a:pPr>
            <a:r>
              <a:t/>
            </a:r>
            <a:endParaRPr sz="1400"/>
          </a:p>
        </p:txBody>
      </p:sp>
      <p:sp>
        <p:nvSpPr>
          <p:cNvPr id="432" name="Google Shape;432;p57"/>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33" name="Google Shape;433;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57"/>
          <p:cNvSpPr txBox="1"/>
          <p:nvPr>
            <p:ph idx="1" type="body"/>
          </p:nvPr>
        </p:nvSpPr>
        <p:spPr>
          <a:xfrm>
            <a:off x="466800" y="3213150"/>
            <a:ext cx="3771300" cy="21549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b="1" lang="en" sz="1400"/>
              <a:t>get_keywords</a:t>
            </a:r>
            <a:endParaRPr b="1" sz="1400"/>
          </a:p>
          <a:p>
            <a:pPr indent="-317500" lvl="0" marL="457200" rtl="0" algn="l">
              <a:spcBef>
                <a:spcPts val="0"/>
              </a:spcBef>
              <a:spcAft>
                <a:spcPts val="0"/>
              </a:spcAft>
              <a:buSzPts val="1400"/>
              <a:buChar char="-"/>
            </a:pPr>
            <a:r>
              <a:rPr lang="en" sz="1400"/>
              <a:t>Collects the keywords associated with the article, which describe the main topics or themes.</a:t>
            </a:r>
            <a:endParaRPr sz="1400"/>
          </a:p>
          <a:p>
            <a:pPr indent="-317500" lvl="0" marL="457200" rtl="0" algn="l">
              <a:spcBef>
                <a:spcPts val="0"/>
              </a:spcBef>
              <a:spcAft>
                <a:spcPts val="0"/>
              </a:spcAft>
              <a:buSzPts val="1400"/>
              <a:buChar char="-"/>
            </a:pPr>
            <a:r>
              <a:rPr lang="en" sz="1400"/>
              <a:t>Identify the CSS selector for keywords (</a:t>
            </a:r>
            <a:r>
              <a:rPr lang="en" sz="1400">
                <a:solidFill>
                  <a:srgbClr val="188038"/>
                </a:solidFill>
              </a:rPr>
              <a:t>.c-article-subject-list__subject a</a:t>
            </a:r>
            <a:r>
              <a:rPr lang="en" sz="1400"/>
              <a:t>) and extract their text using </a:t>
            </a:r>
            <a:r>
              <a:rPr lang="en" sz="1400">
                <a:solidFill>
                  <a:srgbClr val="188038"/>
                </a:solidFill>
              </a:rPr>
              <a:t>html_text</a:t>
            </a:r>
            <a:r>
              <a:rPr lang="en" sz="1400"/>
              <a:t>.</a:t>
            </a:r>
            <a:endParaRPr sz="1400"/>
          </a:p>
          <a:p>
            <a:pPr indent="-317500" lvl="0" marL="457200" rtl="0" algn="l">
              <a:spcBef>
                <a:spcPts val="0"/>
              </a:spcBef>
              <a:spcAft>
                <a:spcPts val="0"/>
              </a:spcAft>
              <a:buSzPts val="1400"/>
              <a:buChar char="-"/>
            </a:pPr>
            <a:r>
              <a:rPr lang="en" sz="1400"/>
              <a:t>Combine all keywords into a single string with </a:t>
            </a:r>
            <a:r>
              <a:rPr lang="en" sz="1400">
                <a:solidFill>
                  <a:srgbClr val="188038"/>
                </a:solidFill>
              </a:rPr>
              <a:t>paste(collapse = ",")</a:t>
            </a:r>
            <a:r>
              <a:rPr lang="en" sz="1400"/>
              <a:t>.</a:t>
            </a:r>
            <a:endParaRPr sz="1400"/>
          </a:p>
          <a:p>
            <a:pPr indent="0" lvl="0" marL="0" rtl="0" algn="l">
              <a:spcBef>
                <a:spcPts val="0"/>
              </a:spcBef>
              <a:spcAft>
                <a:spcPts val="0"/>
              </a:spcAft>
              <a:buNone/>
            </a:pPr>
            <a:r>
              <a:t/>
            </a:r>
            <a:endParaRPr sz="1400"/>
          </a:p>
        </p:txBody>
      </p:sp>
      <p:pic>
        <p:nvPicPr>
          <p:cNvPr id="435" name="Google Shape;435;p57"/>
          <p:cNvPicPr preferRelativeResize="0"/>
          <p:nvPr/>
        </p:nvPicPr>
        <p:blipFill>
          <a:blip r:embed="rId3">
            <a:alphaModFix/>
          </a:blip>
          <a:stretch>
            <a:fillRect/>
          </a:stretch>
        </p:blipFill>
        <p:spPr>
          <a:xfrm>
            <a:off x="4238100" y="1399449"/>
            <a:ext cx="5445249" cy="291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 type="body"/>
          </p:nvPr>
        </p:nvSpPr>
        <p:spPr>
          <a:xfrm>
            <a:off x="525200" y="1268900"/>
            <a:ext cx="3316500" cy="25860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b="1" lang="en" sz="1400"/>
              <a:t>get_author_email</a:t>
            </a:r>
            <a:endParaRPr b="1" sz="1400"/>
          </a:p>
          <a:p>
            <a:pPr indent="-317500" lvl="0" marL="457200" rtl="0" algn="l">
              <a:spcBef>
                <a:spcPts val="0"/>
              </a:spcBef>
              <a:spcAft>
                <a:spcPts val="0"/>
              </a:spcAft>
              <a:buSzPts val="1400"/>
              <a:buChar char="-"/>
            </a:pPr>
            <a:r>
              <a:rPr lang="en" sz="1400"/>
              <a:t>Fetches the email address of the corresponding author listed on the article page.</a:t>
            </a:r>
            <a:endParaRPr sz="1400"/>
          </a:p>
          <a:p>
            <a:pPr indent="-317500" lvl="0" marL="457200" rtl="0" algn="l">
              <a:spcBef>
                <a:spcPts val="0"/>
              </a:spcBef>
              <a:spcAft>
                <a:spcPts val="0"/>
              </a:spcAft>
              <a:buSzPts val="1400"/>
              <a:buChar char="-"/>
            </a:pPr>
            <a:r>
              <a:rPr lang="en" sz="1400"/>
              <a:t>Locate email links in the corresponding author section using the CSS selector </a:t>
            </a:r>
            <a:r>
              <a:rPr lang="en" sz="1400">
                <a:solidFill>
                  <a:srgbClr val="188038"/>
                </a:solidFill>
              </a:rPr>
              <a:t>#corresponding-author-list a</a:t>
            </a:r>
            <a:r>
              <a:rPr lang="en" sz="1400"/>
              <a:t>.</a:t>
            </a:r>
            <a:endParaRPr sz="1400"/>
          </a:p>
          <a:p>
            <a:pPr indent="-317500" lvl="0" marL="457200" rtl="0" algn="l">
              <a:spcBef>
                <a:spcPts val="0"/>
              </a:spcBef>
              <a:spcAft>
                <a:spcPts val="0"/>
              </a:spcAft>
              <a:buSzPts val="1400"/>
              <a:buChar char="-"/>
            </a:pPr>
            <a:r>
              <a:rPr lang="en" sz="1400"/>
              <a:t>Extract the email links (</a:t>
            </a:r>
            <a:r>
              <a:rPr lang="en" sz="1400">
                <a:solidFill>
                  <a:srgbClr val="188038"/>
                </a:solidFill>
              </a:rPr>
              <a:t>mailto:</a:t>
            </a:r>
            <a:r>
              <a:rPr lang="en" sz="1400"/>
              <a:t> attributes) with </a:t>
            </a:r>
            <a:r>
              <a:rPr lang="en" sz="1400">
                <a:solidFill>
                  <a:srgbClr val="188038"/>
                </a:solidFill>
              </a:rPr>
              <a:t>html_attr("href")</a:t>
            </a:r>
            <a:r>
              <a:rPr lang="en" sz="1400"/>
              <a:t>.</a:t>
            </a:r>
            <a:endParaRPr sz="1400"/>
          </a:p>
          <a:p>
            <a:pPr indent="-317500" lvl="0" marL="457200" rtl="0" algn="l">
              <a:spcBef>
                <a:spcPts val="0"/>
              </a:spcBef>
              <a:spcAft>
                <a:spcPts val="0"/>
              </a:spcAft>
              <a:buSzPts val="1400"/>
              <a:buFont typeface="Arial"/>
              <a:buChar char="-"/>
            </a:pPr>
            <a:r>
              <a:rPr lang="en" sz="1400"/>
              <a:t>Combine multiple emails into a single string with </a:t>
            </a:r>
            <a:r>
              <a:rPr lang="en" sz="1400">
                <a:solidFill>
                  <a:srgbClr val="188038"/>
                </a:solidFill>
              </a:rPr>
              <a:t>paste</a:t>
            </a:r>
            <a:r>
              <a:rPr lang="en" sz="1400"/>
              <a:t>.</a:t>
            </a:r>
            <a:endParaRPr sz="1400"/>
          </a:p>
        </p:txBody>
      </p:sp>
      <p:sp>
        <p:nvSpPr>
          <p:cNvPr id="441" name="Google Shape;441;p58"/>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42" name="Google Shape;442;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3" name="Google Shape;443;p58"/>
          <p:cNvPicPr preferRelativeResize="0"/>
          <p:nvPr/>
        </p:nvPicPr>
        <p:blipFill>
          <a:blip r:embed="rId3">
            <a:alphaModFix/>
          </a:blip>
          <a:stretch>
            <a:fillRect/>
          </a:stretch>
        </p:blipFill>
        <p:spPr>
          <a:xfrm>
            <a:off x="3946650" y="1672175"/>
            <a:ext cx="5943276" cy="198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idx="1" type="body"/>
          </p:nvPr>
        </p:nvSpPr>
        <p:spPr>
          <a:xfrm>
            <a:off x="525200" y="1268900"/>
            <a:ext cx="7227900" cy="215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sz="1400"/>
              <a:t>df &lt;- rbind(df, data.frame(title, authors, abstract, publish_date, keywords, email, corr_author))</a:t>
            </a:r>
            <a:endParaRPr sz="1400"/>
          </a:p>
        </p:txBody>
      </p:sp>
      <p:sp>
        <p:nvSpPr>
          <p:cNvPr id="449" name="Google Shape;449;p59"/>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50" name="Google Shape;450;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1" name="Google Shape;451;p59"/>
          <p:cNvPicPr preferRelativeResize="0"/>
          <p:nvPr/>
        </p:nvPicPr>
        <p:blipFill>
          <a:blip r:embed="rId3">
            <a:alphaModFix/>
          </a:blip>
          <a:stretch>
            <a:fillRect/>
          </a:stretch>
        </p:blipFill>
        <p:spPr>
          <a:xfrm>
            <a:off x="0" y="1660417"/>
            <a:ext cx="9144003" cy="27280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a:p>
            <a:pPr indent="-457200" lvl="0" marL="457200" rtl="0" algn="ctr">
              <a:spcBef>
                <a:spcPts val="0"/>
              </a:spcBef>
              <a:spcAft>
                <a:spcPts val="0"/>
              </a:spcAft>
              <a:buSzPts val="3600"/>
              <a:buChar char="+"/>
            </a:pPr>
            <a:r>
              <a:rPr lang="en"/>
              <a:t>Visualization</a:t>
            </a:r>
            <a:endParaRPr/>
          </a:p>
        </p:txBody>
      </p:sp>
      <p:sp>
        <p:nvSpPr>
          <p:cNvPr id="457" name="Google Shape;457;p60"/>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1"/>
          <p:cNvSpPr txBox="1"/>
          <p:nvPr>
            <p:ph idx="2" type="subTitle"/>
          </p:nvPr>
        </p:nvSpPr>
        <p:spPr>
          <a:xfrm>
            <a:off x="466798" y="429025"/>
            <a:ext cx="54171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Analysis - 1</a:t>
            </a:r>
            <a:endParaRPr sz="3600">
              <a:solidFill>
                <a:schemeClr val="accent1"/>
              </a:solidFill>
            </a:endParaRPr>
          </a:p>
        </p:txBody>
      </p:sp>
      <p:sp>
        <p:nvSpPr>
          <p:cNvPr id="463" name="Google Shape;463;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61"/>
          <p:cNvSpPr txBox="1"/>
          <p:nvPr/>
        </p:nvSpPr>
        <p:spPr>
          <a:xfrm>
            <a:off x="449000" y="950150"/>
            <a:ext cx="38334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arlow Light"/>
                <a:ea typeface="Barlow Light"/>
                <a:cs typeface="Barlow Light"/>
                <a:sym typeface="Barlow Light"/>
              </a:rPr>
              <a:t>Publication Trends over Time</a:t>
            </a:r>
            <a:endParaRPr sz="1800">
              <a:solidFill>
                <a:schemeClr val="lt1"/>
              </a:solidFill>
              <a:latin typeface="Barlow Light"/>
              <a:ea typeface="Barlow Light"/>
              <a:cs typeface="Barlow Light"/>
              <a:sym typeface="Barlow Light"/>
            </a:endParaRPr>
          </a:p>
        </p:txBody>
      </p:sp>
      <p:pic>
        <p:nvPicPr>
          <p:cNvPr id="465" name="Google Shape;465;p61"/>
          <p:cNvPicPr preferRelativeResize="0"/>
          <p:nvPr/>
        </p:nvPicPr>
        <p:blipFill>
          <a:blip r:embed="rId3">
            <a:alphaModFix/>
          </a:blip>
          <a:stretch>
            <a:fillRect/>
          </a:stretch>
        </p:blipFill>
        <p:spPr>
          <a:xfrm>
            <a:off x="3790700" y="1363500"/>
            <a:ext cx="5129938" cy="3441251"/>
          </a:xfrm>
          <a:prstGeom prst="rect">
            <a:avLst/>
          </a:prstGeom>
          <a:noFill/>
          <a:ln>
            <a:noFill/>
          </a:ln>
        </p:spPr>
      </p:pic>
      <p:sp>
        <p:nvSpPr>
          <p:cNvPr id="466" name="Google Shape;466;p61"/>
          <p:cNvSpPr txBox="1"/>
          <p:nvPr/>
        </p:nvSpPr>
        <p:spPr>
          <a:xfrm>
            <a:off x="454950" y="1546100"/>
            <a:ext cx="3633600" cy="3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Barlow"/>
                <a:ea typeface="Barlow"/>
                <a:cs typeface="Barlow"/>
                <a:sym typeface="Barlow"/>
              </a:rPr>
              <a:t>Prepare the data for visualization. Convert 'Year-Month' to a Date object. Group data by 'Year-Month'. Count the number of publications for each 'Year-Month'</a:t>
            </a:r>
            <a:endParaRPr b="1" sz="10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publication_trends &lt;- df %&gt;%</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mutate(year_month = as.Date(paste0(format(publish_date, "%Y-%m"), "-01"))) %&gt;%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group_by(year_month) %&gt;%                                                        summarise(Count = n())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rPr b="1" lang="en" sz="1000">
                <a:solidFill>
                  <a:schemeClr val="lt1"/>
                </a:solidFill>
                <a:latin typeface="Barlow"/>
                <a:ea typeface="Barlow"/>
                <a:cs typeface="Barlow"/>
                <a:sym typeface="Barlow"/>
              </a:rPr>
              <a:t>Create a line plot</a:t>
            </a:r>
            <a:endParaRPr b="1" sz="10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ggplot(publication_trends, aes(x = year_month, y = Count)) +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geom_line(size = 0.5) +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geom_point(size = 1) +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labs(title = "Publication Trends Over Time",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x = "Year-Month",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y = "Number of Publications",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color = "Publication Count") +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theme_minimal() +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theme(axis.text.x = element_text(angle = 45, hjust = 1),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plot.title = element_text(size = 14, face = "bold"),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legend.position = "right")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solidFill>
                <a:schemeClr val="lt1"/>
              </a:solidFill>
              <a:latin typeface="Barlow Light"/>
              <a:ea typeface="Barlow Light"/>
              <a:cs typeface="Barlow Light"/>
              <a:sym typeface="Barlow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2"/>
          <p:cNvSpPr txBox="1"/>
          <p:nvPr>
            <p:ph idx="2" type="subTitle"/>
          </p:nvPr>
        </p:nvSpPr>
        <p:spPr>
          <a:xfrm>
            <a:off x="466798" y="429025"/>
            <a:ext cx="54171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Analysis - 2</a:t>
            </a:r>
            <a:endParaRPr sz="3600">
              <a:solidFill>
                <a:schemeClr val="accent1"/>
              </a:solidFill>
            </a:endParaRPr>
          </a:p>
        </p:txBody>
      </p:sp>
      <p:sp>
        <p:nvSpPr>
          <p:cNvPr id="472" name="Google Shape;472;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62"/>
          <p:cNvSpPr txBox="1"/>
          <p:nvPr/>
        </p:nvSpPr>
        <p:spPr>
          <a:xfrm>
            <a:off x="449000" y="950150"/>
            <a:ext cx="38334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arlow Light"/>
                <a:ea typeface="Barlow Light"/>
                <a:cs typeface="Barlow Light"/>
                <a:sym typeface="Barlow Light"/>
              </a:rPr>
              <a:t>Top 10 Corresponding Authors</a:t>
            </a:r>
            <a:endParaRPr sz="1800">
              <a:solidFill>
                <a:schemeClr val="lt1"/>
              </a:solidFill>
              <a:latin typeface="Barlow Light"/>
              <a:ea typeface="Barlow Light"/>
              <a:cs typeface="Barlow Light"/>
              <a:sym typeface="Barlow Light"/>
            </a:endParaRPr>
          </a:p>
        </p:txBody>
      </p:sp>
      <p:sp>
        <p:nvSpPr>
          <p:cNvPr id="474" name="Google Shape;474;p62"/>
          <p:cNvSpPr txBox="1"/>
          <p:nvPr/>
        </p:nvSpPr>
        <p:spPr>
          <a:xfrm>
            <a:off x="466800" y="1543750"/>
            <a:ext cx="3633600" cy="3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Barlow"/>
                <a:ea typeface="Barlow"/>
                <a:cs typeface="Barlow"/>
                <a:sym typeface="Barlow"/>
              </a:rPr>
              <a:t>Count the number of articles for each corresponding author, sorted in descending order. Removes empty null values.</a:t>
            </a:r>
            <a:endParaRPr b="1" sz="10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author_counts &lt;- df %&gt;%</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000">
                <a:solidFill>
                  <a:schemeClr val="lt1"/>
                </a:solidFill>
                <a:latin typeface="Barlow Light"/>
                <a:ea typeface="Barlow Light"/>
                <a:cs typeface="Barlow Light"/>
                <a:sym typeface="Barlow Light"/>
              </a:rPr>
              <a:t>  count(corr_author, sort = TRUE) %&gt;%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000">
                <a:solidFill>
                  <a:schemeClr val="lt1"/>
                </a:solidFill>
                <a:latin typeface="Barlow Light"/>
                <a:ea typeface="Barlow Light"/>
                <a:cs typeface="Barlow Light"/>
                <a:sym typeface="Barlow Light"/>
              </a:rPr>
              <a:t>  filter(corr_author != "") %&gt;%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head(10)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rPr b="1" lang="en" sz="1000">
                <a:solidFill>
                  <a:schemeClr val="lt1"/>
                </a:solidFill>
                <a:latin typeface="Barlow"/>
                <a:ea typeface="Barlow"/>
                <a:cs typeface="Barlow"/>
                <a:sym typeface="Barlow"/>
              </a:rPr>
              <a:t>Plot the horizontal bar chart</a:t>
            </a:r>
            <a:endParaRPr b="1" sz="10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ggplot(author_counts, aes(x = reorder(corr_author, n), y = n, fill = n))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geom_bar(stat = "identity")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geom_text(aes(label = n), hjust = -0.2, size = 4)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coord_flip()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scale_fill_viridis_c(option = "D")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labs(title = "Top 10 Corresponding Authors", x = "Author", y = "Number of Articles")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theme_minimal() +</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theme(axis.text.x = element_text(size = 10),</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1000">
                <a:solidFill>
                  <a:schemeClr val="lt1"/>
                </a:solidFill>
                <a:latin typeface="Barlow Light"/>
                <a:ea typeface="Barlow Light"/>
                <a:cs typeface="Barlow Light"/>
                <a:sym typeface="Barlow Light"/>
              </a:rPr>
              <a:t>        axis.text.y = element_text(size = 10),</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000">
                <a:solidFill>
                  <a:schemeClr val="lt1"/>
                </a:solidFill>
                <a:latin typeface="Barlow Light"/>
                <a:ea typeface="Barlow Light"/>
                <a:cs typeface="Barlow Light"/>
                <a:sym typeface="Barlow Light"/>
              </a:rPr>
              <a:t>        plot.title = element_text(size = 14, face = "bold"))</a:t>
            </a:r>
            <a:endParaRPr sz="10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solidFill>
                <a:schemeClr val="lt1"/>
              </a:solidFill>
              <a:latin typeface="Barlow Light"/>
              <a:ea typeface="Barlow Light"/>
              <a:cs typeface="Barlow Light"/>
              <a:sym typeface="Barlow Light"/>
            </a:endParaRPr>
          </a:p>
        </p:txBody>
      </p:sp>
      <p:pic>
        <p:nvPicPr>
          <p:cNvPr id="475" name="Google Shape;475;p62"/>
          <p:cNvPicPr preferRelativeResize="0"/>
          <p:nvPr/>
        </p:nvPicPr>
        <p:blipFill>
          <a:blip r:embed="rId3">
            <a:alphaModFix/>
          </a:blip>
          <a:stretch>
            <a:fillRect/>
          </a:stretch>
        </p:blipFill>
        <p:spPr>
          <a:xfrm>
            <a:off x="4339800" y="1481525"/>
            <a:ext cx="4424849" cy="296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3"/>
          <p:cNvSpPr txBox="1"/>
          <p:nvPr>
            <p:ph idx="2" type="subTitle"/>
          </p:nvPr>
        </p:nvSpPr>
        <p:spPr>
          <a:xfrm>
            <a:off x="466798" y="429025"/>
            <a:ext cx="54171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Analysis - 3</a:t>
            </a:r>
            <a:endParaRPr sz="3600">
              <a:solidFill>
                <a:schemeClr val="accent1"/>
              </a:solidFill>
            </a:endParaRPr>
          </a:p>
        </p:txBody>
      </p:sp>
      <p:sp>
        <p:nvSpPr>
          <p:cNvPr id="481" name="Google Shape;481;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63"/>
          <p:cNvSpPr txBox="1"/>
          <p:nvPr/>
        </p:nvSpPr>
        <p:spPr>
          <a:xfrm>
            <a:off x="449000" y="950150"/>
            <a:ext cx="38334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Barlow Light"/>
                <a:ea typeface="Barlow Light"/>
                <a:cs typeface="Barlow Light"/>
                <a:sym typeface="Barlow Light"/>
              </a:rPr>
              <a:t>Keyword Frequency</a:t>
            </a:r>
            <a:endParaRPr sz="1800">
              <a:solidFill>
                <a:schemeClr val="lt1"/>
              </a:solidFill>
              <a:latin typeface="Barlow Light"/>
              <a:ea typeface="Barlow Light"/>
              <a:cs typeface="Barlow Light"/>
              <a:sym typeface="Barlow Light"/>
            </a:endParaRPr>
          </a:p>
        </p:txBody>
      </p:sp>
      <p:sp>
        <p:nvSpPr>
          <p:cNvPr id="483" name="Google Shape;483;p63"/>
          <p:cNvSpPr txBox="1"/>
          <p:nvPr/>
        </p:nvSpPr>
        <p:spPr>
          <a:xfrm>
            <a:off x="466800" y="1281952"/>
            <a:ext cx="3633600" cy="3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50">
                <a:solidFill>
                  <a:schemeClr val="lt1"/>
                </a:solidFill>
                <a:latin typeface="Barlow"/>
                <a:ea typeface="Barlow"/>
                <a:cs typeface="Barlow"/>
                <a:sym typeface="Barlow"/>
              </a:rPr>
              <a:t>Split keywords into a list for counting, Trim whitespace, Convert to lowercase, Remove empty or invalid entries</a:t>
            </a:r>
            <a:endParaRPr b="1" sz="95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keyword_list &lt;- unlist(strsplit(paste(df$Keywords, collapse = ","), ","))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950">
                <a:solidFill>
                  <a:schemeClr val="lt1"/>
                </a:solidFill>
                <a:latin typeface="Barlow Light"/>
                <a:ea typeface="Barlow Light"/>
                <a:cs typeface="Barlow Light"/>
                <a:sym typeface="Barlow Light"/>
              </a:rPr>
              <a:t>keyword_list &lt;- str_trim(keyword_list)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950">
                <a:solidFill>
                  <a:schemeClr val="lt1"/>
                </a:solidFill>
                <a:latin typeface="Barlow Light"/>
                <a:ea typeface="Barlow Light"/>
                <a:cs typeface="Barlow Light"/>
                <a:sym typeface="Barlow Light"/>
              </a:rPr>
              <a:t>keyword_list &lt;- tolower(keyword_list)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950">
                <a:solidFill>
                  <a:schemeClr val="lt1"/>
                </a:solidFill>
                <a:latin typeface="Barlow Light"/>
                <a:ea typeface="Barlow Light"/>
                <a:cs typeface="Barlow Light"/>
                <a:sym typeface="Barlow Light"/>
              </a:rPr>
              <a:t>keyword_list &lt;- keyword_list[!keyword_list %in% c("", "n/a")]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rPr b="1" lang="en" sz="950">
                <a:solidFill>
                  <a:schemeClr val="lt1"/>
                </a:solidFill>
                <a:latin typeface="Barlow"/>
                <a:ea typeface="Barlow"/>
                <a:cs typeface="Barlow"/>
                <a:sym typeface="Barlow"/>
              </a:rPr>
              <a:t>Count the frequency of each keyword, Tabulate frequencies, Rename columns, Sort by count (descending)</a:t>
            </a:r>
            <a:endParaRPr b="1" sz="950">
              <a:solidFill>
                <a:schemeClr val="lt1"/>
              </a:solidFill>
              <a:latin typeface="Barlow"/>
              <a:ea typeface="Barlow"/>
              <a:cs typeface="Barlow"/>
              <a:sym typeface="Barlow"/>
            </a:endParaRPr>
          </a:p>
          <a:p>
            <a:pPr indent="0" lvl="0" marL="0" rtl="0" algn="l">
              <a:spcBef>
                <a:spcPts val="0"/>
              </a:spcBef>
              <a:spcAft>
                <a:spcPts val="0"/>
              </a:spcAft>
              <a:buNone/>
            </a:pPr>
            <a:r>
              <a:rPr lang="en" sz="950">
                <a:solidFill>
                  <a:schemeClr val="lt1"/>
                </a:solidFill>
                <a:latin typeface="Barlow Light"/>
                <a:ea typeface="Barlow Light"/>
                <a:cs typeface="Barlow Light"/>
                <a:sym typeface="Barlow Light"/>
              </a:rPr>
              <a:t>keyword_counts &lt;- as.data.frame(table(keyword_list)) colnames(keyword_counts) &lt;- c("Keyword", "Count")    keyword_counts &lt;- keyword_counts[order(-keyword_counts$Count), ] print(keyword_counts)</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b="1" sz="95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950">
                <a:solidFill>
                  <a:schemeClr val="lt1"/>
                </a:solidFill>
                <a:latin typeface="Barlow"/>
                <a:ea typeface="Barlow"/>
                <a:cs typeface="Barlow"/>
                <a:sym typeface="Barlow"/>
              </a:rPr>
              <a:t>Plot the horizontal bar chart</a:t>
            </a:r>
            <a:endParaRPr b="1" sz="95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ggplot(keyword_counts[1:10, ], aes(x = reorder(Keyword, Count), y = Count, fill = Count))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  geom_bar(stat = "identity")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  geom_text(aes(label = Count), hjust = -0.2, size = 4)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  scale_fill_viridis_c(option = "D")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  coord_flip()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rPr lang="en" sz="950">
                <a:solidFill>
                  <a:schemeClr val="lt1"/>
                </a:solidFill>
                <a:latin typeface="Barlow Light"/>
                <a:ea typeface="Barlow Light"/>
                <a:cs typeface="Barlow Light"/>
                <a:sym typeface="Barlow Light"/>
              </a:rPr>
              <a:t>  labs(title = "Top 10 Keywords", x = "Keyword", y = "Frequency", fill = "Keyword Frequency") +</a:t>
            </a:r>
            <a:endParaRPr sz="95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950">
                <a:solidFill>
                  <a:schemeClr val="lt1"/>
                </a:solidFill>
                <a:latin typeface="Barlow Light"/>
                <a:ea typeface="Barlow Light"/>
                <a:cs typeface="Barlow Light"/>
                <a:sym typeface="Barlow Light"/>
              </a:rPr>
              <a:t>  theme_minimal()</a:t>
            </a:r>
            <a:endParaRPr sz="950">
              <a:solidFill>
                <a:schemeClr val="lt1"/>
              </a:solidFill>
              <a:latin typeface="Barlow Light"/>
              <a:ea typeface="Barlow Light"/>
              <a:cs typeface="Barlow Light"/>
              <a:sym typeface="Barlow Light"/>
            </a:endParaRPr>
          </a:p>
        </p:txBody>
      </p:sp>
      <p:pic>
        <p:nvPicPr>
          <p:cNvPr id="484" name="Google Shape;484;p63"/>
          <p:cNvPicPr preferRelativeResize="0"/>
          <p:nvPr/>
        </p:nvPicPr>
        <p:blipFill>
          <a:blip r:embed="rId3">
            <a:alphaModFix/>
          </a:blip>
          <a:stretch>
            <a:fillRect/>
          </a:stretch>
        </p:blipFill>
        <p:spPr>
          <a:xfrm>
            <a:off x="4223215" y="1357500"/>
            <a:ext cx="4873536" cy="3269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Closing</a:t>
            </a:r>
            <a:endParaRPr/>
          </a:p>
        </p:txBody>
      </p:sp>
      <p:sp>
        <p:nvSpPr>
          <p:cNvPr id="490" name="Google Shape;490;p64"/>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2"/>
                </a:solidFill>
              </a:rPr>
              <a:t>Challenges</a:t>
            </a:r>
            <a:endParaRPr>
              <a:solidFill>
                <a:schemeClr val="accent2"/>
              </a:solidFill>
            </a:endParaRPr>
          </a:p>
        </p:txBody>
      </p:sp>
      <p:sp>
        <p:nvSpPr>
          <p:cNvPr id="496" name="Google Shape;496;p65"/>
          <p:cNvSpPr txBox="1"/>
          <p:nvPr>
            <p:ph idx="2" type="body"/>
          </p:nvPr>
        </p:nvSpPr>
        <p:spPr>
          <a:xfrm>
            <a:off x="810075" y="1760425"/>
            <a:ext cx="7539900" cy="32901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Difficult to extract data and create reusable methods that loop through different pages of the website.</a:t>
            </a:r>
            <a:endParaRPr/>
          </a:p>
          <a:p>
            <a:pPr indent="-406400" lvl="0" marL="457200" rtl="0" algn="l">
              <a:spcBef>
                <a:spcPts val="0"/>
              </a:spcBef>
              <a:spcAft>
                <a:spcPts val="0"/>
              </a:spcAft>
              <a:buSzPts val="2800"/>
              <a:buChar char="-"/>
            </a:pPr>
            <a:r>
              <a:rPr lang="en"/>
              <a:t>Figuring out CSS selectors to extract appropriate data.</a:t>
            </a:r>
            <a:endParaRPr/>
          </a:p>
          <a:p>
            <a:pPr indent="-406400" lvl="0" marL="457200" rtl="0" algn="l">
              <a:spcBef>
                <a:spcPts val="0"/>
              </a:spcBef>
              <a:spcAft>
                <a:spcPts val="0"/>
              </a:spcAft>
              <a:buSzPts val="2800"/>
              <a:buChar char="-"/>
            </a:pPr>
            <a:r>
              <a:rPr lang="en"/>
              <a:t>Some of the data were not being extracted, and gave null values.</a:t>
            </a:r>
            <a:endParaRPr/>
          </a:p>
        </p:txBody>
      </p:sp>
      <p:sp>
        <p:nvSpPr>
          <p:cNvPr id="497" name="Google Shape;497;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34" name="Google Shape;334;p48"/>
          <p:cNvSpPr txBox="1"/>
          <p:nvPr>
            <p:ph idx="2" type="body"/>
          </p:nvPr>
        </p:nvSpPr>
        <p:spPr>
          <a:xfrm>
            <a:off x="787297" y="15139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5" name="Google Shape;335;p48"/>
          <p:cNvSpPr txBox="1"/>
          <p:nvPr>
            <p:ph idx="3" type="subTitle"/>
          </p:nvPr>
        </p:nvSpPr>
        <p:spPr>
          <a:xfrm>
            <a:off x="1699221" y="15136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36" name="Google Shape;336;p48"/>
          <p:cNvSpPr txBox="1"/>
          <p:nvPr>
            <p:ph idx="4" type="body"/>
          </p:nvPr>
        </p:nvSpPr>
        <p:spPr>
          <a:xfrm>
            <a:off x="2285797" y="17594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web scraping?</a:t>
            </a:r>
            <a:endParaRPr/>
          </a:p>
          <a:p>
            <a:pPr indent="0" lvl="0" marL="0" rtl="0" algn="l">
              <a:spcBef>
                <a:spcPts val="0"/>
              </a:spcBef>
              <a:spcAft>
                <a:spcPts val="0"/>
              </a:spcAft>
              <a:buNone/>
            </a:pPr>
            <a:r>
              <a:rPr lang="en"/>
              <a:t>Goals</a:t>
            </a:r>
            <a:endParaRPr/>
          </a:p>
        </p:txBody>
      </p:sp>
      <p:sp>
        <p:nvSpPr>
          <p:cNvPr id="337" name="Google Shape;337;p48"/>
          <p:cNvSpPr txBox="1"/>
          <p:nvPr>
            <p:ph idx="5" type="body"/>
          </p:nvPr>
        </p:nvSpPr>
        <p:spPr>
          <a:xfrm>
            <a:off x="787297" y="27560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8" name="Google Shape;338;p48"/>
          <p:cNvSpPr txBox="1"/>
          <p:nvPr>
            <p:ph idx="6" type="subTitle"/>
          </p:nvPr>
        </p:nvSpPr>
        <p:spPr>
          <a:xfrm>
            <a:off x="1699221" y="27557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Scrape</a:t>
            </a:r>
            <a:endParaRPr/>
          </a:p>
        </p:txBody>
      </p:sp>
      <p:sp>
        <p:nvSpPr>
          <p:cNvPr id="339" name="Google Shape;339;p48"/>
          <p:cNvSpPr txBox="1"/>
          <p:nvPr>
            <p:ph idx="7" type="body"/>
          </p:nvPr>
        </p:nvSpPr>
        <p:spPr>
          <a:xfrm>
            <a:off x="2285801" y="3001575"/>
            <a:ext cx="2216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perform web scraping</a:t>
            </a:r>
            <a:endParaRPr/>
          </a:p>
          <a:p>
            <a:pPr indent="0" lvl="0" marL="0" rtl="0" algn="l">
              <a:spcBef>
                <a:spcPts val="0"/>
              </a:spcBef>
              <a:spcAft>
                <a:spcPts val="0"/>
              </a:spcAft>
              <a:buNone/>
            </a:pPr>
            <a:r>
              <a:rPr lang="en"/>
              <a:t>Explanation of our code</a:t>
            </a:r>
            <a:endParaRPr/>
          </a:p>
        </p:txBody>
      </p:sp>
      <p:sp>
        <p:nvSpPr>
          <p:cNvPr id="340" name="Google Shape;340;p48"/>
          <p:cNvSpPr txBox="1"/>
          <p:nvPr>
            <p:ph idx="14" type="body"/>
          </p:nvPr>
        </p:nvSpPr>
        <p:spPr>
          <a:xfrm>
            <a:off x="4822781" y="15139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41" name="Google Shape;341;p48"/>
          <p:cNvSpPr txBox="1"/>
          <p:nvPr>
            <p:ph idx="15" type="subTitle"/>
          </p:nvPr>
        </p:nvSpPr>
        <p:spPr>
          <a:xfrm>
            <a:off x="5734699" y="1513675"/>
            <a:ext cx="28026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Visualization</a:t>
            </a:r>
            <a:endParaRPr/>
          </a:p>
        </p:txBody>
      </p:sp>
      <p:sp>
        <p:nvSpPr>
          <p:cNvPr id="342" name="Google Shape;342;p48"/>
          <p:cNvSpPr txBox="1"/>
          <p:nvPr>
            <p:ph idx="16" type="body"/>
          </p:nvPr>
        </p:nvSpPr>
        <p:spPr>
          <a:xfrm>
            <a:off x="6321273" y="1759450"/>
            <a:ext cx="22776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Publication Trends Over Time</a:t>
            </a:r>
            <a:endParaRPr/>
          </a:p>
          <a:p>
            <a:pPr indent="0" lvl="0" marL="0" rtl="0" algn="l">
              <a:spcBef>
                <a:spcPts val="0"/>
              </a:spcBef>
              <a:spcAft>
                <a:spcPts val="0"/>
              </a:spcAft>
              <a:buClr>
                <a:schemeClr val="lt1"/>
              </a:buClr>
              <a:buSzPts val="1100"/>
              <a:buFont typeface="Arial"/>
              <a:buNone/>
            </a:pPr>
            <a:r>
              <a:rPr lang="en"/>
              <a:t>Top 10 Corresponding Authors</a:t>
            </a:r>
            <a:endParaRPr/>
          </a:p>
          <a:p>
            <a:pPr indent="0" lvl="0" marL="0" rtl="0" algn="l">
              <a:spcBef>
                <a:spcPts val="0"/>
              </a:spcBef>
              <a:spcAft>
                <a:spcPts val="0"/>
              </a:spcAft>
              <a:buClr>
                <a:schemeClr val="lt1"/>
              </a:buClr>
              <a:buSzPts val="1100"/>
              <a:buFont typeface="Arial"/>
              <a:buNone/>
            </a:pPr>
            <a:r>
              <a:rPr lang="en"/>
              <a:t>Top 10 Keywords</a:t>
            </a:r>
            <a:endParaRPr/>
          </a:p>
          <a:p>
            <a:pPr indent="0" lvl="0" marL="0" rtl="0" algn="l">
              <a:spcBef>
                <a:spcPts val="0"/>
              </a:spcBef>
              <a:spcAft>
                <a:spcPts val="0"/>
              </a:spcAft>
              <a:buClr>
                <a:schemeClr val="lt1"/>
              </a:buClr>
              <a:buSzPts val="1100"/>
              <a:buFont typeface="Arial"/>
              <a:buNone/>
            </a:pPr>
            <a:r>
              <a:t/>
            </a:r>
            <a:endParaRPr/>
          </a:p>
          <a:p>
            <a:pPr indent="0" lvl="0" marL="0" rtl="0" algn="l">
              <a:spcBef>
                <a:spcPts val="0"/>
              </a:spcBef>
              <a:spcAft>
                <a:spcPts val="0"/>
              </a:spcAft>
              <a:buNone/>
            </a:pPr>
            <a:r>
              <a:t/>
            </a:r>
            <a:endParaRPr/>
          </a:p>
        </p:txBody>
      </p:sp>
      <p:sp>
        <p:nvSpPr>
          <p:cNvPr id="343" name="Google Shape;343;p48"/>
          <p:cNvSpPr txBox="1"/>
          <p:nvPr>
            <p:ph idx="17" type="body"/>
          </p:nvPr>
        </p:nvSpPr>
        <p:spPr>
          <a:xfrm>
            <a:off x="4822781" y="27560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4" name="Google Shape;344;p48"/>
          <p:cNvSpPr txBox="1"/>
          <p:nvPr>
            <p:ph idx="18" type="subTitle"/>
          </p:nvPr>
        </p:nvSpPr>
        <p:spPr>
          <a:xfrm>
            <a:off x="5734705" y="27557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a:t>
            </a:r>
            <a:endParaRPr/>
          </a:p>
        </p:txBody>
      </p:sp>
      <p:sp>
        <p:nvSpPr>
          <p:cNvPr id="345" name="Google Shape;345;p48"/>
          <p:cNvSpPr txBox="1"/>
          <p:nvPr>
            <p:ph idx="19" type="body"/>
          </p:nvPr>
        </p:nvSpPr>
        <p:spPr>
          <a:xfrm>
            <a:off x="6321281" y="30015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a:p>
            <a:pPr indent="0" lvl="0" marL="0" rtl="0" algn="l">
              <a:spcBef>
                <a:spcPts val="0"/>
              </a:spcBef>
              <a:spcAft>
                <a:spcPts val="0"/>
              </a:spcAft>
              <a:buNone/>
            </a:pPr>
            <a:r>
              <a:rPr lang="en"/>
              <a:t>Questions</a:t>
            </a:r>
            <a:endParaRPr/>
          </a:p>
          <a:p>
            <a:pPr indent="0" lvl="0" marL="0" rtl="0" algn="l">
              <a:spcBef>
                <a:spcPts val="0"/>
              </a:spcBef>
              <a:spcAft>
                <a:spcPts val="0"/>
              </a:spcAft>
              <a:buNone/>
            </a:pPr>
            <a:r>
              <a:rPr lang="en"/>
              <a:t>Thank You</a:t>
            </a:r>
            <a:endParaRPr/>
          </a:p>
        </p:txBody>
      </p:sp>
      <p:sp>
        <p:nvSpPr>
          <p:cNvPr id="346" name="Google Shape;346;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2"/>
                </a:solidFill>
              </a:rPr>
              <a:t>Contributions</a:t>
            </a:r>
            <a:endParaRPr>
              <a:solidFill>
                <a:schemeClr val="accent2"/>
              </a:solidFill>
            </a:endParaRPr>
          </a:p>
        </p:txBody>
      </p:sp>
      <p:sp>
        <p:nvSpPr>
          <p:cNvPr id="503" name="Google Shape;503;p66"/>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Scraping Article Data - Dejoe</a:t>
            </a:r>
            <a:endParaRPr/>
          </a:p>
          <a:p>
            <a:pPr indent="0" lvl="0" marL="0" rtl="0" algn="l">
              <a:spcBef>
                <a:spcPts val="0"/>
              </a:spcBef>
              <a:spcAft>
                <a:spcPts val="0"/>
              </a:spcAft>
              <a:buNone/>
            </a:pPr>
            <a:r>
              <a:rPr lang="en"/>
              <a:t>Data Cleaning and Preprocessing - Tejas</a:t>
            </a:r>
            <a:endParaRPr/>
          </a:p>
          <a:p>
            <a:pPr indent="0" lvl="0" marL="0" rtl="0" algn="l">
              <a:spcBef>
                <a:spcPts val="0"/>
              </a:spcBef>
              <a:spcAft>
                <a:spcPts val="0"/>
              </a:spcAft>
              <a:buNone/>
            </a:pPr>
            <a:r>
              <a:rPr lang="en"/>
              <a:t>Data Analysis and Visualization - Manan</a:t>
            </a:r>
            <a:endParaRPr/>
          </a:p>
          <a:p>
            <a:pPr indent="0" lvl="0" marL="0" rtl="0" algn="l">
              <a:spcBef>
                <a:spcPts val="0"/>
              </a:spcBef>
              <a:spcAft>
                <a:spcPts val="0"/>
              </a:spcAft>
              <a:buNone/>
            </a:pPr>
            <a:r>
              <a:rPr lang="en"/>
              <a:t>Report and Insights - Tejas</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txBox="1"/>
          <p:nvPr>
            <p:ph idx="1" type="subTitle"/>
          </p:nvPr>
        </p:nvSpPr>
        <p:spPr>
          <a:xfrm>
            <a:off x="0" y="0"/>
            <a:ext cx="9144000" cy="1613700"/>
          </a:xfrm>
          <a:prstGeom prst="rect">
            <a:avLst/>
          </a:prstGeom>
          <a:solidFill>
            <a:schemeClr val="lt2"/>
          </a:solidFill>
        </p:spPr>
        <p:txBody>
          <a:bodyPr anchorCtr="0" anchor="ctr" bIns="0" lIns="0" spcFirstLastPara="1" rIns="0" wrap="square" tIns="0">
            <a:noAutofit/>
          </a:bodyPr>
          <a:lstStyle/>
          <a:p>
            <a:pPr indent="0" lvl="0" marL="0" rtl="0" algn="ctr">
              <a:spcBef>
                <a:spcPts val="0"/>
              </a:spcBef>
              <a:spcAft>
                <a:spcPts val="0"/>
              </a:spcAft>
              <a:buNone/>
            </a:pPr>
            <a:r>
              <a:rPr lang="en">
                <a:solidFill>
                  <a:schemeClr val="accent2"/>
                </a:solidFill>
              </a:rPr>
              <a:t>Questions?</a:t>
            </a:r>
            <a:endParaRPr>
              <a:solidFill>
                <a:schemeClr val="accent2"/>
              </a:solidFill>
            </a:endParaRPr>
          </a:p>
        </p:txBody>
      </p:sp>
      <p:sp>
        <p:nvSpPr>
          <p:cNvPr id="509" name="Google Shape;509;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67"/>
          <p:cNvPicPr preferRelativeResize="0"/>
          <p:nvPr/>
        </p:nvPicPr>
        <p:blipFill rotWithShape="1">
          <a:blip r:embed="rId3">
            <a:alphaModFix/>
          </a:blip>
          <a:srcRect b="0" l="-10448" r="-9097" t="0"/>
          <a:stretch/>
        </p:blipFill>
        <p:spPr>
          <a:xfrm>
            <a:off x="1420325" y="2070900"/>
            <a:ext cx="6232901" cy="304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8"/>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16" name="Google Shape;516;p68"/>
          <p:cNvSpPr txBox="1"/>
          <p:nvPr>
            <p:ph idx="1" type="body"/>
          </p:nvPr>
        </p:nvSpPr>
        <p:spPr>
          <a:xfrm>
            <a:off x="567023" y="4500400"/>
            <a:ext cx="1495200" cy="169200"/>
          </a:xfrm>
          <a:prstGeom prst="rect">
            <a:avLst/>
          </a:prstGeom>
          <a:ln>
            <a:noFill/>
          </a:ln>
        </p:spPr>
        <p:txBody>
          <a:bodyPr anchorCtr="0" anchor="t" bIns="0" lIns="0" spcFirstLastPara="1" rIns="0" wrap="square" tIns="0">
            <a:spAutoFit/>
          </a:bodyPr>
          <a:lstStyle/>
          <a:p>
            <a:pPr indent="0" lvl="0" marL="0" rtl="0" algn="l">
              <a:spcBef>
                <a:spcPts val="0"/>
              </a:spcBef>
              <a:spcAft>
                <a:spcPts val="0"/>
              </a:spcAft>
              <a:buNone/>
            </a:pPr>
            <a:r>
              <a:rPr lang="en"/>
              <a:t>Dejoe, Manan, Tejas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52" name="Google Shape;352;p49"/>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a:t>
            </a:r>
            <a:endParaRPr/>
          </a:p>
        </p:txBody>
      </p:sp>
      <p:sp>
        <p:nvSpPr>
          <p:cNvPr id="358" name="Google Shape;358;p50"/>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Barlow"/>
                <a:ea typeface="Barlow"/>
                <a:cs typeface="Barlow"/>
                <a:sym typeface="Barlow"/>
              </a:rPr>
              <a:t>What is Web Scraping?</a:t>
            </a:r>
            <a:endParaRPr b="1" sz="2100">
              <a:latin typeface="Barlow"/>
              <a:ea typeface="Barlow"/>
              <a:cs typeface="Barlow"/>
              <a:sym typeface="Barlow"/>
            </a:endParaRPr>
          </a:p>
          <a:p>
            <a:pPr indent="-361950" lvl="0" marL="457200" rtl="0" algn="l">
              <a:spcBef>
                <a:spcPts val="0"/>
              </a:spcBef>
              <a:spcAft>
                <a:spcPts val="0"/>
              </a:spcAft>
              <a:buSzPts val="2100"/>
              <a:buChar char="-"/>
            </a:pPr>
            <a:r>
              <a:rPr lang="en" sz="2100"/>
              <a:t>Process of extracting data from web pages.</a:t>
            </a:r>
            <a:endParaRPr sz="2100"/>
          </a:p>
          <a:p>
            <a:pPr indent="-361950" lvl="0" marL="457200" rtl="0" algn="l">
              <a:spcBef>
                <a:spcPts val="0"/>
              </a:spcBef>
              <a:spcAft>
                <a:spcPts val="0"/>
              </a:spcAft>
              <a:buSzPts val="2100"/>
              <a:buChar char="-"/>
            </a:pPr>
            <a:r>
              <a:rPr lang="en" sz="2100"/>
              <a:t>Retrieving HTML content and parsing it to extract information (text, images, links, etc.)</a:t>
            </a:r>
            <a:endParaRPr sz="2100"/>
          </a:p>
          <a:p>
            <a:pPr indent="-361950" lvl="0" marL="457200" rtl="0" algn="l">
              <a:spcBef>
                <a:spcPts val="0"/>
              </a:spcBef>
              <a:spcAft>
                <a:spcPts val="0"/>
              </a:spcAft>
              <a:buSzPts val="2100"/>
              <a:buChar char="-"/>
            </a:pPr>
            <a:r>
              <a:rPr lang="en" sz="2100"/>
              <a:t>Web scraping is part of data scraping that only deals with data from webpages, whereas data scraping is from a wider range of data extraction techniques from different sources.</a:t>
            </a:r>
            <a:endParaRPr sz="2100"/>
          </a:p>
        </p:txBody>
      </p:sp>
      <p:sp>
        <p:nvSpPr>
          <p:cNvPr id="359" name="Google Shape;359;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Goals</a:t>
            </a:r>
            <a:endParaRPr/>
          </a:p>
        </p:txBody>
      </p:sp>
      <p:sp>
        <p:nvSpPr>
          <p:cNvPr id="365" name="Google Shape;365;p51"/>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Web scrape all publications from Mobile DNA journal</a:t>
            </a:r>
            <a:endParaRPr/>
          </a:p>
          <a:p>
            <a:pPr indent="-406400" lvl="0" marL="457200" rtl="0" algn="l">
              <a:spcBef>
                <a:spcPts val="0"/>
              </a:spcBef>
              <a:spcAft>
                <a:spcPts val="0"/>
              </a:spcAft>
              <a:buSzPts val="2800"/>
              <a:buAutoNum type="arabicPeriod"/>
            </a:pPr>
            <a:r>
              <a:rPr lang="en"/>
              <a:t>Perform Analysis and develop visualizations</a:t>
            </a:r>
            <a:endParaRPr/>
          </a:p>
          <a:p>
            <a:pPr indent="-406400" lvl="1" marL="914400" rtl="0" algn="l">
              <a:spcBef>
                <a:spcPts val="0"/>
              </a:spcBef>
              <a:spcAft>
                <a:spcPts val="0"/>
              </a:spcAft>
              <a:buSzPts val="2800"/>
              <a:buAutoNum type="alphaLcPeriod"/>
            </a:pPr>
            <a:r>
              <a:rPr lang="en"/>
              <a:t>Publication Trends Over Time</a:t>
            </a:r>
            <a:endParaRPr/>
          </a:p>
          <a:p>
            <a:pPr indent="-406400" lvl="1" marL="914400" rtl="0" algn="l">
              <a:spcBef>
                <a:spcPts val="0"/>
              </a:spcBef>
              <a:spcAft>
                <a:spcPts val="0"/>
              </a:spcAft>
              <a:buSzPts val="2800"/>
              <a:buAutoNum type="alphaLcPeriod"/>
            </a:pPr>
            <a:r>
              <a:rPr lang="en"/>
              <a:t>Top 10 Corresponding Authors</a:t>
            </a:r>
            <a:endParaRPr/>
          </a:p>
          <a:p>
            <a:pPr indent="-406400" lvl="1" marL="914400" rtl="0" algn="l">
              <a:spcBef>
                <a:spcPts val="0"/>
              </a:spcBef>
              <a:spcAft>
                <a:spcPts val="0"/>
              </a:spcAft>
              <a:buSzPts val="2800"/>
              <a:buAutoNum type="alphaLcPeriod"/>
            </a:pPr>
            <a:r>
              <a:rPr lang="en"/>
              <a:t>Top 10 Keywords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 scraping</a:t>
            </a:r>
            <a:endParaRPr/>
          </a:p>
        </p:txBody>
      </p:sp>
      <p:sp>
        <p:nvSpPr>
          <p:cNvPr id="371" name="Google Shape;371;p52"/>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idx="1" type="body"/>
          </p:nvPr>
        </p:nvSpPr>
        <p:spPr>
          <a:xfrm>
            <a:off x="791150" y="25392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a:t>
            </a:r>
            <a:endParaRPr/>
          </a:p>
        </p:txBody>
      </p:sp>
      <p:sp>
        <p:nvSpPr>
          <p:cNvPr id="377" name="Google Shape;377;p53"/>
          <p:cNvSpPr txBox="1"/>
          <p:nvPr>
            <p:ph idx="2" type="body"/>
          </p:nvPr>
        </p:nvSpPr>
        <p:spPr>
          <a:xfrm>
            <a:off x="791150" y="2639300"/>
            <a:ext cx="12948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latin typeface="Barlow"/>
                <a:ea typeface="Barlow"/>
                <a:cs typeface="Barlow"/>
                <a:sym typeface="Barlow"/>
              </a:rPr>
              <a:t>Install Required Libraries</a:t>
            </a:r>
            <a:br>
              <a:rPr lang="en" sz="900"/>
            </a:br>
            <a:r>
              <a:rPr lang="en" sz="900"/>
              <a:t>Use install.packages() in R to install libraries such as rvest for web scraping.</a:t>
            </a:r>
            <a:endParaRPr sz="900"/>
          </a:p>
        </p:txBody>
      </p:sp>
      <p:sp>
        <p:nvSpPr>
          <p:cNvPr id="378" name="Google Shape;378;p53"/>
          <p:cNvSpPr/>
          <p:nvPr>
            <p:ph idx="3" type="pic"/>
          </p:nvPr>
        </p:nvSpPr>
        <p:spPr>
          <a:xfrm>
            <a:off x="7049625" y="446825"/>
            <a:ext cx="1305900" cy="1918500"/>
          </a:xfrm>
          <a:prstGeom prst="roundRect">
            <a:avLst>
              <a:gd fmla="val 16667" name="adj"/>
            </a:avLst>
          </a:prstGeom>
        </p:spPr>
      </p:sp>
      <p:sp>
        <p:nvSpPr>
          <p:cNvPr id="379" name="Google Shape;379;p53"/>
          <p:cNvSpPr/>
          <p:nvPr>
            <p:ph idx="4" type="pic"/>
          </p:nvPr>
        </p:nvSpPr>
        <p:spPr>
          <a:xfrm>
            <a:off x="784775" y="445900"/>
            <a:ext cx="1305900" cy="1918500"/>
          </a:xfrm>
          <a:prstGeom prst="roundRect">
            <a:avLst>
              <a:gd fmla="val 16667" name="adj"/>
            </a:avLst>
          </a:prstGeom>
        </p:spPr>
      </p:sp>
      <p:sp>
        <p:nvSpPr>
          <p:cNvPr id="380" name="Google Shape;380;p53"/>
          <p:cNvSpPr/>
          <p:nvPr>
            <p:ph idx="5" type="pic"/>
          </p:nvPr>
        </p:nvSpPr>
        <p:spPr>
          <a:xfrm>
            <a:off x="2343950" y="447300"/>
            <a:ext cx="1305900" cy="1918500"/>
          </a:xfrm>
          <a:prstGeom prst="roundRect">
            <a:avLst>
              <a:gd fmla="val 16667" name="adj"/>
            </a:avLst>
          </a:prstGeom>
        </p:spPr>
      </p:sp>
      <p:sp>
        <p:nvSpPr>
          <p:cNvPr id="381" name="Google Shape;381;p53"/>
          <p:cNvSpPr/>
          <p:nvPr>
            <p:ph idx="6" type="pic"/>
          </p:nvPr>
        </p:nvSpPr>
        <p:spPr>
          <a:xfrm>
            <a:off x="3915213" y="447300"/>
            <a:ext cx="1305900" cy="1918500"/>
          </a:xfrm>
          <a:prstGeom prst="roundRect">
            <a:avLst>
              <a:gd fmla="val 16667" name="adj"/>
            </a:avLst>
          </a:prstGeom>
        </p:spPr>
      </p:sp>
      <p:sp>
        <p:nvSpPr>
          <p:cNvPr id="382" name="Google Shape;382;p53"/>
          <p:cNvSpPr/>
          <p:nvPr>
            <p:ph idx="7" type="pic"/>
          </p:nvPr>
        </p:nvSpPr>
        <p:spPr>
          <a:xfrm>
            <a:off x="5490975" y="447300"/>
            <a:ext cx="1305900" cy="1918500"/>
          </a:xfrm>
          <a:prstGeom prst="roundRect">
            <a:avLst>
              <a:gd fmla="val 16667" name="adj"/>
            </a:avLst>
          </a:prstGeom>
        </p:spPr>
      </p:sp>
      <p:sp>
        <p:nvSpPr>
          <p:cNvPr id="383" name="Google Shape;383;p53"/>
          <p:cNvSpPr txBox="1"/>
          <p:nvPr>
            <p:ph idx="13" type="body"/>
          </p:nvPr>
        </p:nvSpPr>
        <p:spPr>
          <a:xfrm>
            <a:off x="2349500" y="25392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2</a:t>
            </a:r>
            <a:endParaRPr/>
          </a:p>
        </p:txBody>
      </p:sp>
      <p:sp>
        <p:nvSpPr>
          <p:cNvPr id="384" name="Google Shape;384;p53"/>
          <p:cNvSpPr txBox="1"/>
          <p:nvPr>
            <p:ph idx="14" type="body"/>
          </p:nvPr>
        </p:nvSpPr>
        <p:spPr>
          <a:xfrm>
            <a:off x="2349500" y="2639300"/>
            <a:ext cx="12948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latin typeface="Barlow"/>
                <a:ea typeface="Barlow"/>
                <a:cs typeface="Barlow"/>
                <a:sym typeface="Barlow"/>
              </a:rPr>
              <a:t>Read HTML Content</a:t>
            </a:r>
            <a:br>
              <a:rPr lang="en" sz="900"/>
            </a:br>
            <a:r>
              <a:rPr lang="en" sz="900"/>
              <a:t>Use functions provided by the httr library to fetch HTML content of the web page. This content will be stored in a variable for further processing.</a:t>
            </a:r>
            <a:endParaRPr sz="900"/>
          </a:p>
        </p:txBody>
      </p:sp>
      <p:sp>
        <p:nvSpPr>
          <p:cNvPr id="385" name="Google Shape;385;p53"/>
          <p:cNvSpPr txBox="1"/>
          <p:nvPr>
            <p:ph idx="15" type="body"/>
          </p:nvPr>
        </p:nvSpPr>
        <p:spPr>
          <a:xfrm>
            <a:off x="3907850" y="25392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a:t>
            </a:r>
            <a:endParaRPr/>
          </a:p>
        </p:txBody>
      </p:sp>
      <p:sp>
        <p:nvSpPr>
          <p:cNvPr id="386" name="Google Shape;386;p53"/>
          <p:cNvSpPr txBox="1"/>
          <p:nvPr>
            <p:ph idx="16" type="body"/>
          </p:nvPr>
        </p:nvSpPr>
        <p:spPr>
          <a:xfrm>
            <a:off x="3907850" y="2639300"/>
            <a:ext cx="12948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latin typeface="Barlow"/>
                <a:ea typeface="Barlow"/>
                <a:cs typeface="Barlow"/>
                <a:sym typeface="Barlow"/>
              </a:rPr>
              <a:t>Identify CSS Selector</a:t>
            </a:r>
            <a:endParaRPr b="1" sz="900">
              <a:latin typeface="Barlow"/>
              <a:ea typeface="Barlow"/>
              <a:cs typeface="Barlow"/>
              <a:sym typeface="Barlow"/>
            </a:endParaRPr>
          </a:p>
          <a:p>
            <a:pPr indent="0" lvl="0" marL="0" rtl="0" algn="l">
              <a:spcBef>
                <a:spcPts val="0"/>
              </a:spcBef>
              <a:spcAft>
                <a:spcPts val="0"/>
              </a:spcAft>
              <a:buNone/>
            </a:pPr>
            <a:r>
              <a:rPr lang="en" sz="900"/>
              <a:t>Use Chrome DevTools to identify the CSS selector for the desired fields we want to scrape. This selector will help locate the specific elements containing the data  we need.</a:t>
            </a:r>
            <a:endParaRPr sz="900"/>
          </a:p>
        </p:txBody>
      </p:sp>
      <p:sp>
        <p:nvSpPr>
          <p:cNvPr id="387" name="Google Shape;387;p53"/>
          <p:cNvSpPr txBox="1"/>
          <p:nvPr>
            <p:ph idx="17" type="body"/>
          </p:nvPr>
        </p:nvSpPr>
        <p:spPr>
          <a:xfrm>
            <a:off x="5496525" y="25392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4</a:t>
            </a:r>
            <a:endParaRPr/>
          </a:p>
        </p:txBody>
      </p:sp>
      <p:sp>
        <p:nvSpPr>
          <p:cNvPr id="388" name="Google Shape;388;p53"/>
          <p:cNvSpPr txBox="1"/>
          <p:nvPr>
            <p:ph idx="18" type="body"/>
          </p:nvPr>
        </p:nvSpPr>
        <p:spPr>
          <a:xfrm>
            <a:off x="5496525" y="2639300"/>
            <a:ext cx="12948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800">
                <a:latin typeface="Barlow"/>
                <a:ea typeface="Barlow"/>
                <a:cs typeface="Barlow"/>
                <a:sym typeface="Barlow"/>
              </a:rPr>
              <a:t>Extraction Function</a:t>
            </a:r>
            <a:endParaRPr b="1" sz="800">
              <a:latin typeface="Barlow"/>
              <a:ea typeface="Barlow"/>
              <a:cs typeface="Barlow"/>
              <a:sym typeface="Barlow"/>
            </a:endParaRPr>
          </a:p>
          <a:p>
            <a:pPr indent="0" lvl="0" marL="0" rtl="0" algn="l">
              <a:spcBef>
                <a:spcPts val="0"/>
              </a:spcBef>
              <a:spcAft>
                <a:spcPts val="0"/>
              </a:spcAft>
              <a:buNone/>
            </a:pPr>
            <a:r>
              <a:rPr lang="en" sz="800"/>
              <a:t>Custom function that used the CSS selector to extract key fields from HTML content. The function will use methods provided by the web scraping library to select and extract data from specific HTML elements.</a:t>
            </a:r>
            <a:endParaRPr sz="800"/>
          </a:p>
        </p:txBody>
      </p:sp>
      <p:sp>
        <p:nvSpPr>
          <p:cNvPr id="389" name="Google Shape;389;p53"/>
          <p:cNvSpPr txBox="1"/>
          <p:nvPr>
            <p:ph idx="19" type="body"/>
          </p:nvPr>
        </p:nvSpPr>
        <p:spPr>
          <a:xfrm>
            <a:off x="7085200" y="253925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5</a:t>
            </a:r>
            <a:endParaRPr/>
          </a:p>
        </p:txBody>
      </p:sp>
      <p:sp>
        <p:nvSpPr>
          <p:cNvPr id="390" name="Google Shape;390;p53"/>
          <p:cNvSpPr txBox="1"/>
          <p:nvPr>
            <p:ph idx="20" type="body"/>
          </p:nvPr>
        </p:nvSpPr>
        <p:spPr>
          <a:xfrm>
            <a:off x="7085200" y="2639300"/>
            <a:ext cx="14727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Barlow"/>
                <a:ea typeface="Barlow"/>
                <a:cs typeface="Barlow"/>
                <a:sym typeface="Barlow"/>
              </a:rPr>
              <a:t>Combine Data in Data Frame</a:t>
            </a:r>
            <a:br>
              <a:rPr b="1" lang="en">
                <a:latin typeface="Barlow"/>
                <a:ea typeface="Barlow"/>
                <a:cs typeface="Barlow"/>
                <a:sym typeface="Barlow"/>
              </a:rPr>
            </a:br>
            <a:r>
              <a:rPr lang="en"/>
              <a:t>After extracting required fields, combine them into structured data frame. Organizes the extracted data into rows and columns for easy analysis.</a:t>
            </a:r>
            <a:endParaRPr/>
          </a:p>
        </p:txBody>
      </p:sp>
      <p:pic>
        <p:nvPicPr>
          <p:cNvPr descr="Abstract circular light trail dynamic shape." id="391" name="Google Shape;391;p53"/>
          <p:cNvPicPr preferRelativeResize="0"/>
          <p:nvPr>
            <p:ph idx="3" type="pic"/>
          </p:nvPr>
        </p:nvPicPr>
        <p:blipFill rotWithShape="1">
          <a:blip r:embed="rId3">
            <a:alphaModFix/>
          </a:blip>
          <a:srcRect b="0" l="30857" r="30853" t="0"/>
          <a:stretch/>
        </p:blipFill>
        <p:spPr>
          <a:xfrm>
            <a:off x="7049625" y="446825"/>
            <a:ext cx="1305900" cy="1918500"/>
          </a:xfrm>
          <a:prstGeom prst="roundRect">
            <a:avLst>
              <a:gd fmla="val 16667" name="adj"/>
            </a:avLst>
          </a:prstGeom>
        </p:spPr>
      </p:pic>
      <p:pic>
        <p:nvPicPr>
          <p:cNvPr descr="Particle line." id="392" name="Google Shape;392;p53"/>
          <p:cNvPicPr preferRelativeResize="0"/>
          <p:nvPr>
            <p:ph idx="4" type="pic"/>
          </p:nvPr>
        </p:nvPicPr>
        <p:blipFill rotWithShape="1">
          <a:blip r:embed="rId4">
            <a:alphaModFix/>
          </a:blip>
          <a:srcRect b="0" l="4024" r="57686" t="0"/>
          <a:stretch/>
        </p:blipFill>
        <p:spPr>
          <a:xfrm>
            <a:off x="784775" y="445900"/>
            <a:ext cx="1305900" cy="1918500"/>
          </a:xfrm>
          <a:prstGeom prst="roundRect">
            <a:avLst>
              <a:gd fmla="val 16667" name="adj"/>
            </a:avLst>
          </a:prstGeom>
        </p:spPr>
      </p:pic>
      <p:pic>
        <p:nvPicPr>
          <p:cNvPr descr="Abstract network and data speed." id="393" name="Google Shape;393;p53"/>
          <p:cNvPicPr preferRelativeResize="0"/>
          <p:nvPr>
            <p:ph idx="5" type="pic"/>
          </p:nvPr>
        </p:nvPicPr>
        <p:blipFill rotWithShape="1">
          <a:blip r:embed="rId5">
            <a:alphaModFix/>
          </a:blip>
          <a:srcRect b="0" l="27316" r="27316" t="0"/>
          <a:stretch/>
        </p:blipFill>
        <p:spPr>
          <a:xfrm>
            <a:off x="2343950" y="447300"/>
            <a:ext cx="1305900" cy="1918500"/>
          </a:xfrm>
          <a:prstGeom prst="roundRect">
            <a:avLst>
              <a:gd fmla="val 16667" name="adj"/>
            </a:avLst>
          </a:prstGeom>
        </p:spPr>
      </p:pic>
      <p:pic>
        <p:nvPicPr>
          <p:cNvPr descr="Abstract architecture of tunnel." id="394" name="Google Shape;394;p53"/>
          <p:cNvPicPr preferRelativeResize="0"/>
          <p:nvPr>
            <p:ph idx="6" type="pic"/>
          </p:nvPr>
        </p:nvPicPr>
        <p:blipFill rotWithShape="1">
          <a:blip r:embed="rId6">
            <a:alphaModFix/>
          </a:blip>
          <a:srcRect b="0" l="27299" r="27299" t="0"/>
          <a:stretch/>
        </p:blipFill>
        <p:spPr>
          <a:xfrm>
            <a:off x="3915213" y="447300"/>
            <a:ext cx="1305900" cy="1918500"/>
          </a:xfrm>
          <a:prstGeom prst="roundRect">
            <a:avLst>
              <a:gd fmla="val 16667" name="adj"/>
            </a:avLst>
          </a:prstGeom>
        </p:spPr>
      </p:pic>
      <p:pic>
        <p:nvPicPr>
          <p:cNvPr descr="Abstract technology futuristic space with floating dots." id="395" name="Google Shape;395;p53"/>
          <p:cNvPicPr preferRelativeResize="0"/>
          <p:nvPr>
            <p:ph idx="7" type="pic"/>
          </p:nvPr>
        </p:nvPicPr>
        <p:blipFill rotWithShape="1">
          <a:blip r:embed="rId7">
            <a:alphaModFix/>
          </a:blip>
          <a:srcRect b="0" l="32118" r="32118" t="0"/>
          <a:stretch/>
        </p:blipFill>
        <p:spPr>
          <a:xfrm>
            <a:off x="5490975" y="447300"/>
            <a:ext cx="1305900" cy="1918500"/>
          </a:xfrm>
          <a:prstGeom prst="roundRect">
            <a:avLst>
              <a:gd fmla="val 16667" name="adj"/>
            </a:avLst>
          </a:prstGeom>
        </p:spPr>
      </p:pic>
      <p:sp>
        <p:nvSpPr>
          <p:cNvPr id="396" name="Google Shape;396;p53"/>
          <p:cNvSpPr txBox="1"/>
          <p:nvPr>
            <p:ph idx="12" type="sldNum"/>
          </p:nvPr>
        </p:nvSpPr>
        <p:spPr>
          <a:xfrm>
            <a:off x="8490529" y="1746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Laptop computer on table in cafe." id="397" name="Google Shape;397;p53"/>
          <p:cNvPicPr preferRelativeResize="0"/>
          <p:nvPr>
            <p:ph idx="2" type="pic"/>
          </p:nvPr>
        </p:nvPicPr>
        <p:blipFill rotWithShape="1">
          <a:blip r:embed="rId8">
            <a:alphaModFix/>
          </a:blip>
          <a:srcRect b="0" l="28396" r="28396" t="0"/>
          <a:stretch/>
        </p:blipFill>
        <p:spPr>
          <a:xfrm>
            <a:off x="7048150" y="3282375"/>
            <a:ext cx="1242000" cy="1824900"/>
          </a:xfrm>
          <a:prstGeom prst="roundRect">
            <a:avLst>
              <a:gd fmla="val 16667" name="adj"/>
            </a:avLst>
          </a:prstGeom>
          <a:noFill/>
          <a:ln>
            <a:noFill/>
          </a:ln>
        </p:spPr>
      </p:pic>
      <p:cxnSp>
        <p:nvCxnSpPr>
          <p:cNvPr id="398" name="Google Shape;398;p53"/>
          <p:cNvCxnSpPr>
            <a:stCxn id="391" idx="3"/>
            <a:endCxn id="397" idx="3"/>
          </p:cNvCxnSpPr>
          <p:nvPr/>
        </p:nvCxnSpPr>
        <p:spPr>
          <a:xfrm flipH="1">
            <a:off x="8290125" y="1406075"/>
            <a:ext cx="65400" cy="2788800"/>
          </a:xfrm>
          <a:prstGeom prst="bentConnector3">
            <a:avLst>
              <a:gd fmla="val -364106" name="adj1"/>
            </a:avLst>
          </a:prstGeom>
          <a:noFill/>
          <a:ln cap="flat" cmpd="sng" w="19050">
            <a:solidFill>
              <a:schemeClr val="accent2"/>
            </a:solidFill>
            <a:prstDash val="solid"/>
            <a:round/>
            <a:headEnd len="med" w="med" type="none"/>
            <a:tailEnd len="med" w="med" type="none"/>
          </a:ln>
        </p:spPr>
      </p:cxnSp>
      <p:sp>
        <p:nvSpPr>
          <p:cNvPr id="399" name="Google Shape;399;p53"/>
          <p:cNvSpPr txBox="1"/>
          <p:nvPr>
            <p:ph idx="19" type="body"/>
          </p:nvPr>
        </p:nvSpPr>
        <p:spPr>
          <a:xfrm>
            <a:off x="5485600" y="3871700"/>
            <a:ext cx="1294800" cy="10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6</a:t>
            </a:r>
            <a:endParaRPr/>
          </a:p>
        </p:txBody>
      </p:sp>
      <p:sp>
        <p:nvSpPr>
          <p:cNvPr id="400" name="Google Shape;400;p53"/>
          <p:cNvSpPr txBox="1"/>
          <p:nvPr>
            <p:ph idx="20" type="body"/>
          </p:nvPr>
        </p:nvSpPr>
        <p:spPr>
          <a:xfrm>
            <a:off x="5485600" y="3971675"/>
            <a:ext cx="12948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900">
                <a:latin typeface="Barlow"/>
                <a:ea typeface="Barlow"/>
                <a:cs typeface="Barlow"/>
                <a:sym typeface="Barlow"/>
              </a:rPr>
              <a:t>Perform Analysis</a:t>
            </a:r>
            <a:endParaRPr sz="900"/>
          </a:p>
          <a:p>
            <a:pPr indent="0" lvl="0" marL="0" rtl="0" algn="l">
              <a:spcBef>
                <a:spcPts val="0"/>
              </a:spcBef>
              <a:spcAft>
                <a:spcPts val="0"/>
              </a:spcAft>
              <a:buNone/>
            </a:pPr>
            <a:r>
              <a:rPr lang="en" sz="900"/>
              <a:t>Use data analysis and visualisation libraries like ggplot2 to perform analysis. Create graphs, charts, or statistical summaries to gain insights from the data.</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idx="1" type="body"/>
          </p:nvPr>
        </p:nvSpPr>
        <p:spPr>
          <a:xfrm>
            <a:off x="525200" y="1454325"/>
            <a:ext cx="4696200" cy="2770500"/>
          </a:xfrm>
          <a:prstGeom prst="rect">
            <a:avLst/>
          </a:prstGeom>
        </p:spPr>
        <p:txBody>
          <a:bodyPr anchorCtr="0" anchor="b" bIns="0" lIns="0" spcFirstLastPara="1" rIns="0" wrap="square" tIns="0">
            <a:spAutoFit/>
          </a:bodyPr>
          <a:lstStyle/>
          <a:p>
            <a:pPr indent="0" lvl="0" marL="0" rtl="0" algn="l">
              <a:spcBef>
                <a:spcPts val="0"/>
              </a:spcBef>
              <a:spcAft>
                <a:spcPts val="0"/>
              </a:spcAft>
              <a:buClr>
                <a:schemeClr val="lt1"/>
              </a:buClr>
              <a:buSzPts val="1100"/>
              <a:buNone/>
            </a:pPr>
            <a:r>
              <a:rPr lang="en" sz="1800"/>
              <a:t>Installs and loads libraries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a:t>
            </a:r>
            <a:r>
              <a:rPr lang="en" sz="1800"/>
              <a:t>vest - For Web scraping</a:t>
            </a:r>
            <a:endParaRPr sz="1800"/>
          </a:p>
          <a:p>
            <a:pPr indent="0" lvl="0" marL="0" rtl="0" algn="l">
              <a:spcBef>
                <a:spcPts val="0"/>
              </a:spcBef>
              <a:spcAft>
                <a:spcPts val="0"/>
              </a:spcAft>
              <a:buNone/>
            </a:pPr>
            <a:r>
              <a:rPr lang="en" sz="1800"/>
              <a:t>d</a:t>
            </a:r>
            <a:r>
              <a:rPr lang="en" sz="1800"/>
              <a:t>plyr - For data manipulation</a:t>
            </a:r>
            <a:endParaRPr sz="1800"/>
          </a:p>
          <a:p>
            <a:pPr indent="0" lvl="0" marL="0" rtl="0" algn="l">
              <a:spcBef>
                <a:spcPts val="0"/>
              </a:spcBef>
              <a:spcAft>
                <a:spcPts val="0"/>
              </a:spcAft>
              <a:buNone/>
            </a:pPr>
            <a:r>
              <a:rPr lang="en" sz="1800"/>
              <a:t>x</a:t>
            </a:r>
            <a:r>
              <a:rPr lang="en" sz="1800"/>
              <a:t>ml2 - for parsing HTML/XML Documents</a:t>
            </a:r>
            <a:endParaRPr sz="1800"/>
          </a:p>
          <a:p>
            <a:pPr indent="0" lvl="0" marL="0" rtl="0" algn="l">
              <a:spcBef>
                <a:spcPts val="0"/>
              </a:spcBef>
              <a:spcAft>
                <a:spcPts val="0"/>
              </a:spcAft>
              <a:buNone/>
            </a:pPr>
            <a:r>
              <a:rPr lang="en" sz="1800"/>
              <a:t>h</a:t>
            </a:r>
            <a:r>
              <a:rPr lang="en" sz="1800"/>
              <a:t>ttr - for HTTP requests</a:t>
            </a:r>
            <a:endParaRPr sz="1800"/>
          </a:p>
          <a:p>
            <a:pPr indent="0" lvl="0" marL="0" rtl="0" algn="l">
              <a:spcBef>
                <a:spcPts val="0"/>
              </a:spcBef>
              <a:spcAft>
                <a:spcPts val="0"/>
              </a:spcAft>
              <a:buNone/>
            </a:pPr>
            <a:r>
              <a:rPr lang="en" sz="1800"/>
              <a:t>s</a:t>
            </a:r>
            <a:r>
              <a:rPr lang="en" sz="1800"/>
              <a:t>tringr - for string manipulation</a:t>
            </a:r>
            <a:endParaRPr sz="1800"/>
          </a:p>
          <a:p>
            <a:pPr indent="0" lvl="0" marL="0" rtl="0" algn="l">
              <a:spcBef>
                <a:spcPts val="0"/>
              </a:spcBef>
              <a:spcAft>
                <a:spcPts val="0"/>
              </a:spcAft>
              <a:buNone/>
            </a:pPr>
            <a:r>
              <a:rPr lang="en" sz="1800"/>
              <a:t>g</a:t>
            </a:r>
            <a:r>
              <a:rPr lang="en" sz="1800"/>
              <a:t>gplot2 - for data visualization</a:t>
            </a:r>
            <a:endParaRPr sz="1800"/>
          </a:p>
          <a:p>
            <a:pPr indent="0" lvl="0" marL="0" rtl="0" algn="l">
              <a:spcBef>
                <a:spcPts val="0"/>
              </a:spcBef>
              <a:spcAft>
                <a:spcPts val="0"/>
              </a:spcAft>
              <a:buNone/>
            </a:pPr>
            <a:r>
              <a:rPr lang="en" sz="1800"/>
              <a:t>v</a:t>
            </a:r>
            <a:r>
              <a:rPr lang="en" sz="1800"/>
              <a:t>iridis  - for color palettes in visualizations</a:t>
            </a:r>
            <a:endParaRPr sz="1800"/>
          </a:p>
          <a:p>
            <a:pPr indent="0" lvl="0" marL="0" rtl="0" algn="l">
              <a:spcBef>
                <a:spcPts val="0"/>
              </a:spcBef>
              <a:spcAft>
                <a:spcPts val="0"/>
              </a:spcAft>
              <a:buNone/>
            </a:pPr>
            <a:r>
              <a:rPr lang="en" sz="1800"/>
              <a:t>t</a:t>
            </a:r>
            <a:r>
              <a:rPr lang="en" sz="1800"/>
              <a:t>idyr - for reshaping and organizing data</a:t>
            </a:r>
            <a:endParaRPr sz="1800"/>
          </a:p>
        </p:txBody>
      </p:sp>
      <p:sp>
        <p:nvSpPr>
          <p:cNvPr id="406" name="Google Shape;406;p54"/>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07" name="Google Shape;407;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8" name="Google Shape;408;p54"/>
          <p:cNvPicPr preferRelativeResize="0"/>
          <p:nvPr/>
        </p:nvPicPr>
        <p:blipFill>
          <a:blip r:embed="rId3">
            <a:alphaModFix/>
          </a:blip>
          <a:stretch>
            <a:fillRect/>
          </a:stretch>
        </p:blipFill>
        <p:spPr>
          <a:xfrm>
            <a:off x="4723775" y="1673676"/>
            <a:ext cx="4167251" cy="179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5"/>
          <p:cNvSpPr txBox="1"/>
          <p:nvPr>
            <p:ph idx="1" type="body"/>
          </p:nvPr>
        </p:nvSpPr>
        <p:spPr>
          <a:xfrm>
            <a:off x="525200" y="1057900"/>
            <a:ext cx="3316500" cy="3447900"/>
          </a:xfrm>
          <a:prstGeom prst="rect">
            <a:avLst/>
          </a:prstGeom>
        </p:spPr>
        <p:txBody>
          <a:bodyPr anchorCtr="0" anchor="b" bIns="0" lIns="0" spcFirstLastPara="1" rIns="0" wrap="square" tIns="0">
            <a:spAutoFit/>
          </a:bodyPr>
          <a:lstStyle/>
          <a:p>
            <a:pPr indent="0" lvl="0" marL="0" rtl="0" algn="l">
              <a:spcBef>
                <a:spcPts val="0"/>
              </a:spcBef>
              <a:spcAft>
                <a:spcPts val="0"/>
              </a:spcAft>
              <a:buClr>
                <a:schemeClr val="lt1"/>
              </a:buClr>
              <a:buSzPts val="1100"/>
              <a:buFont typeface="Arial"/>
              <a:buNone/>
            </a:pPr>
            <a:r>
              <a:rPr b="1" lang="en" sz="1600"/>
              <a:t>Dynamic URLs</a:t>
            </a:r>
            <a:r>
              <a:rPr lang="en" sz="1600"/>
              <a:t> – build URLs dynamically using page numbers to navigate through journal pages.</a:t>
            </a:r>
            <a:endParaRPr b="1" sz="1600"/>
          </a:p>
          <a:p>
            <a:pPr indent="0" lvl="0" marL="0" rtl="0" algn="l">
              <a:spcBef>
                <a:spcPts val="0"/>
              </a:spcBef>
              <a:spcAft>
                <a:spcPts val="0"/>
              </a:spcAft>
              <a:buNone/>
            </a:pPr>
            <a:r>
              <a:rPr b="1" lang="en" sz="1600"/>
              <a:t>Loop through pages</a:t>
            </a:r>
            <a:r>
              <a:rPr lang="en" sz="1600"/>
              <a:t> — iterate through multiple pages of journal site to collect data.</a:t>
            </a:r>
            <a:endParaRPr sz="1600"/>
          </a:p>
          <a:p>
            <a:pPr indent="0" lvl="0" marL="0" rtl="0" algn="l">
              <a:spcBef>
                <a:spcPts val="0"/>
              </a:spcBef>
              <a:spcAft>
                <a:spcPts val="0"/>
              </a:spcAft>
              <a:buNone/>
            </a:pPr>
            <a:r>
              <a:rPr b="1" lang="en" sz="1600"/>
              <a:t>Website parsing</a:t>
            </a:r>
            <a:r>
              <a:rPr lang="en" sz="1600"/>
              <a:t> – Uses the `read_html` function to load each webpage and extract specific elements.</a:t>
            </a:r>
            <a:endParaRPr sz="1600"/>
          </a:p>
          <a:p>
            <a:pPr indent="0" lvl="0" marL="0" rtl="0" algn="l">
              <a:spcBef>
                <a:spcPts val="0"/>
              </a:spcBef>
              <a:spcAft>
                <a:spcPts val="0"/>
              </a:spcAft>
              <a:buNone/>
            </a:pPr>
            <a:r>
              <a:rPr b="1" lang="en" sz="1600"/>
              <a:t>Key Data extracted</a:t>
            </a:r>
            <a:r>
              <a:rPr lang="en" sz="1600"/>
              <a:t>: </a:t>
            </a:r>
            <a:br>
              <a:rPr lang="en" sz="1600"/>
            </a:br>
            <a:r>
              <a:rPr lang="en" sz="1600"/>
              <a:t>Title, Authors, Abstract, Publication Date, Keywords, Corresponding Author and Email</a:t>
            </a:r>
            <a:endParaRPr sz="1600"/>
          </a:p>
        </p:txBody>
      </p:sp>
      <p:sp>
        <p:nvSpPr>
          <p:cNvPr id="414" name="Google Shape;414;p55"/>
          <p:cNvSpPr txBox="1"/>
          <p:nvPr>
            <p:ph idx="2" type="subTitle"/>
          </p:nvPr>
        </p:nvSpPr>
        <p:spPr>
          <a:xfrm>
            <a:off x="466802" y="429025"/>
            <a:ext cx="2403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Code</a:t>
            </a:r>
            <a:endParaRPr sz="3600"/>
          </a:p>
        </p:txBody>
      </p:sp>
      <p:sp>
        <p:nvSpPr>
          <p:cNvPr id="415" name="Google Shape;415;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6" name="Google Shape;416;p55"/>
          <p:cNvPicPr preferRelativeResize="0"/>
          <p:nvPr/>
        </p:nvPicPr>
        <p:blipFill>
          <a:blip r:embed="rId3">
            <a:alphaModFix/>
          </a:blip>
          <a:stretch>
            <a:fillRect/>
          </a:stretch>
        </p:blipFill>
        <p:spPr>
          <a:xfrm>
            <a:off x="3841700" y="1057900"/>
            <a:ext cx="4785426" cy="3670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